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351" r:id="rId2"/>
    <p:sldId id="504" r:id="rId3"/>
    <p:sldId id="329" r:id="rId4"/>
    <p:sldId id="330" r:id="rId5"/>
    <p:sldId id="331" r:id="rId6"/>
    <p:sldId id="261" r:id="rId7"/>
    <p:sldId id="547" r:id="rId8"/>
    <p:sldId id="333" r:id="rId9"/>
    <p:sldId id="264" r:id="rId10"/>
    <p:sldId id="562" r:id="rId11"/>
    <p:sldId id="265"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2" r:id="rId26"/>
    <p:sldId id="530" r:id="rId27"/>
    <p:sldId id="531" r:id="rId28"/>
    <p:sldId id="566"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5C5A56B5-E6C1-4860-BF1A-08AE7E7A5BFA}">
          <p14:sldIdLst>
            <p14:sldId id="351"/>
            <p14:sldId id="504"/>
          </p14:sldIdLst>
        </p14:section>
        <p14:section name="Cecchini" id="{A0FE7CF0-C000-454D-9EB5-EBF923921DDB}">
          <p14:sldIdLst>
            <p14:sldId id="329"/>
            <p14:sldId id="330"/>
            <p14:sldId id="331"/>
            <p14:sldId id="261"/>
            <p14:sldId id="547"/>
            <p14:sldId id="333"/>
            <p14:sldId id="264"/>
          </p14:sldIdLst>
        </p14:section>
        <p14:section name="Sezione senza titolo" id="{0493F7E7-2691-4480-B8B6-6BCACF1A35C4}">
          <p14:sldIdLst>
            <p14:sldId id="562"/>
            <p14:sldId id="265"/>
          </p14:sldIdLst>
        </p14:section>
        <p14:section name="Slide Bando" id="{147C682F-7C3C-4607-B1E3-B1CBDB194888}">
          <p14:sldIdLst>
            <p14:sldId id="278"/>
            <p14:sldId id="279"/>
            <p14:sldId id="280"/>
            <p14:sldId id="281"/>
            <p14:sldId id="282"/>
            <p14:sldId id="283"/>
            <p14:sldId id="284"/>
            <p14:sldId id="285"/>
            <p14:sldId id="286"/>
            <p14:sldId id="287"/>
            <p14:sldId id="288"/>
            <p14:sldId id="289"/>
            <p14:sldId id="290"/>
            <p14:sldId id="292"/>
          </p14:sldIdLst>
        </p14:section>
        <p14:section name="FORMATIVO" id="{4C4515FE-087F-42CF-B833-B330664D074B}">
          <p14:sldIdLst>
            <p14:sldId id="530"/>
            <p14:sldId id="531"/>
            <p14:sldId id="56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esca Porrini" initials="FP" lastIdx="6" clrIdx="0">
    <p:extLst>
      <p:ext uri="{19B8F6BF-5375-455C-9EA6-DF929625EA0E}">
        <p15:presenceInfo xmlns:p15="http://schemas.microsoft.com/office/powerpoint/2012/main" userId="S::francesca.porrini@nextgroup.eu::de337b45-5c29-4a90-95d2-bff6bb1323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DEDED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661"/>
  </p:normalViewPr>
  <p:slideViewPr>
    <p:cSldViewPr snapToGrid="0">
      <p:cViewPr varScale="1">
        <p:scale>
          <a:sx n="82" d="100"/>
          <a:sy n="82" d="100"/>
        </p:scale>
        <p:origin x="76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17F368-452C-4BA8-8696-95CF4669D196}" type="datetimeFigureOut">
              <a:rPr lang="it-IT" smtClean="0"/>
              <a:t>06/07/2023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4BDF8-803E-4CE5-8B7A-E02ABCB7A91B}" type="slidenum">
              <a:rPr lang="it-IT" smtClean="0"/>
              <a:t>‹N›</a:t>
            </a:fld>
            <a:endParaRPr lang="it-IT"/>
          </a:p>
        </p:txBody>
      </p:sp>
    </p:spTree>
    <p:extLst>
      <p:ext uri="{BB962C8B-B14F-4D97-AF65-F5344CB8AC3E}">
        <p14:creationId xmlns:p14="http://schemas.microsoft.com/office/powerpoint/2010/main" val="87612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A834BDF8-803E-4CE5-8B7A-E02ABCB7A91B}" type="slidenum">
              <a:rPr lang="it-IT" smtClean="0"/>
              <a:t>26</a:t>
            </a:fld>
            <a:endParaRPr lang="it-IT"/>
          </a:p>
        </p:txBody>
      </p:sp>
    </p:spTree>
    <p:extLst>
      <p:ext uri="{BB962C8B-B14F-4D97-AF65-F5344CB8AC3E}">
        <p14:creationId xmlns:p14="http://schemas.microsoft.com/office/powerpoint/2010/main" val="336605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0078B-2074-F202-5CE6-6C3CAE73F57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3E56B7A-64FF-E809-893B-188B444AD7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9EBDA60-EB26-C597-6517-3C85B383B227}"/>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5" name="Segnaposto piè di pagina 4">
            <a:extLst>
              <a:ext uri="{FF2B5EF4-FFF2-40B4-BE49-F238E27FC236}">
                <a16:creationId xmlns:a16="http://schemas.microsoft.com/office/drawing/2014/main" id="{A4524A5B-15FE-BFA4-270B-8D54988D79D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B6EE3A-B13D-0F35-F6EE-4465FE23EBE4}"/>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82650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1107AB-81B2-90A2-6B90-F7ACE91AEE8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5396B55-47B6-5E06-438C-C87991E69BE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C65D6C5-5A22-E93B-70D7-2CB7B895E1EA}"/>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5" name="Segnaposto piè di pagina 4">
            <a:extLst>
              <a:ext uri="{FF2B5EF4-FFF2-40B4-BE49-F238E27FC236}">
                <a16:creationId xmlns:a16="http://schemas.microsoft.com/office/drawing/2014/main" id="{1FABA19E-4178-496B-E39C-4C4CE82D931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01FC5A-A7D3-7872-6325-F98999B00EBA}"/>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309396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8419AF9-C583-4A82-E6C8-67A614A0CD2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496FD9-3EF9-25E9-E61F-DAEE6316649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3A63F7-3475-7905-0E35-EC80D452FBA7}"/>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5" name="Segnaposto piè di pagina 4">
            <a:extLst>
              <a:ext uri="{FF2B5EF4-FFF2-40B4-BE49-F238E27FC236}">
                <a16:creationId xmlns:a16="http://schemas.microsoft.com/office/drawing/2014/main" id="{BBE9C4D3-033B-2A1D-1D0D-A92F9059375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E858A2-2402-CCB4-2520-6CC8287B5358}"/>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346596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E5DE7-202D-68B7-AE50-2621A06BEB9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CD6BDF6-A17C-4FBA-BF86-86CA9DD68FA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901D5A-B5AB-FE45-741E-349CA76132FD}"/>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5" name="Segnaposto piè di pagina 4">
            <a:extLst>
              <a:ext uri="{FF2B5EF4-FFF2-40B4-BE49-F238E27FC236}">
                <a16:creationId xmlns:a16="http://schemas.microsoft.com/office/drawing/2014/main" id="{92AD7391-013A-2138-0E43-A8736A9373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2BF536-8FB4-218B-FC1A-F7A3D0672798}"/>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8132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5E851B-B116-B0B1-0EF7-1BDBD03388F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4A28DEE-6F07-DD94-9FBC-48D2D641D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15E42B9-8C22-97D6-7E94-E7AED37A10D0}"/>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5" name="Segnaposto piè di pagina 4">
            <a:extLst>
              <a:ext uri="{FF2B5EF4-FFF2-40B4-BE49-F238E27FC236}">
                <a16:creationId xmlns:a16="http://schemas.microsoft.com/office/drawing/2014/main" id="{B04AB7EC-2D80-3FB6-8228-092F548BA8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80C2D3-B566-B85C-8F2D-3DB4AB8CAA75}"/>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292502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26BC9E-1C66-36B6-0943-755C5608395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249A8F-FF47-12EC-93F2-50E8D7FF24D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EC60040-380A-A19C-68E4-9687ADE6C60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FD14FA9-5013-7389-F166-537433122348}"/>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6" name="Segnaposto piè di pagina 5">
            <a:extLst>
              <a:ext uri="{FF2B5EF4-FFF2-40B4-BE49-F238E27FC236}">
                <a16:creationId xmlns:a16="http://schemas.microsoft.com/office/drawing/2014/main" id="{C65A117F-96DD-DF7E-4D9C-0F60D31301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7A86A0-6A85-6DFE-DE71-C614BF485C3D}"/>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11413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41AEAC-4596-553A-D9FA-EA6D2428DE4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20991FF-6B62-9DC2-D9F7-3F848CA26E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1DBD5E9-3DF5-AE02-C4C0-08D480EEB8A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143358A-9A4B-E2FE-09D3-548CF45AA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00CF1AF-65DA-3809-12AD-16F10899DD9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DD95F68-517B-E881-7FB4-C9327BDE4B5D}"/>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8" name="Segnaposto piè di pagina 7">
            <a:extLst>
              <a:ext uri="{FF2B5EF4-FFF2-40B4-BE49-F238E27FC236}">
                <a16:creationId xmlns:a16="http://schemas.microsoft.com/office/drawing/2014/main" id="{9C5DFFCB-47D4-DC93-F63F-505E3C10B1A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24DB49C-4528-015F-BA5F-386DB0DA04E0}"/>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26617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BFFE17-CA0A-6440-0F51-FA3BD5250ED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2B77923-6DA9-5DB9-2C25-7A309245736B}"/>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4" name="Segnaposto piè di pagina 3">
            <a:extLst>
              <a:ext uri="{FF2B5EF4-FFF2-40B4-BE49-F238E27FC236}">
                <a16:creationId xmlns:a16="http://schemas.microsoft.com/office/drawing/2014/main" id="{9E7B8224-797B-919E-3C06-4DEF19CA2CC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E4ECF65-0437-2749-5547-2BF5079A5121}"/>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1840148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B850A4D-D650-3626-B2EF-8AFBB72D17DB}"/>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3" name="Segnaposto piè di pagina 2">
            <a:extLst>
              <a:ext uri="{FF2B5EF4-FFF2-40B4-BE49-F238E27FC236}">
                <a16:creationId xmlns:a16="http://schemas.microsoft.com/office/drawing/2014/main" id="{877968C3-DA28-A9E7-120E-021B4D2A611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9101973-67A7-2BE9-AC1B-2E193D2BBCDE}"/>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2187169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893394-79E8-9E5D-152E-C4552C1B9FD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E91E67-FE6D-6C18-BBD3-0A4CB5149A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F5A7EE2-A792-FCA1-D358-CA0178535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33CACAA-AFE5-3856-0483-12C605E173D1}"/>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6" name="Segnaposto piè di pagina 5">
            <a:extLst>
              <a:ext uri="{FF2B5EF4-FFF2-40B4-BE49-F238E27FC236}">
                <a16:creationId xmlns:a16="http://schemas.microsoft.com/office/drawing/2014/main" id="{CD6F9100-AAEF-B40C-1C93-60FE16DE301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6656394-A6AA-F051-36FC-AA21DD4C4A5A}"/>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958504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F06EBF-9596-C626-B215-2C5B9D33C8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3C3074F-7671-AB00-2D20-617C562D30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9AEB98E-C439-CFFC-AC5B-9CF1A23D94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7266F6-2D0E-57F7-7955-7A01DC346E38}"/>
              </a:ext>
            </a:extLst>
          </p:cNvPr>
          <p:cNvSpPr>
            <a:spLocks noGrp="1"/>
          </p:cNvSpPr>
          <p:nvPr>
            <p:ph type="dt" sz="half" idx="10"/>
          </p:nvPr>
        </p:nvSpPr>
        <p:spPr/>
        <p:txBody>
          <a:bodyPr/>
          <a:lstStyle/>
          <a:p>
            <a:fld id="{DB3F8F6A-06AA-3741-9EC0-7855E0F53743}" type="datetimeFigureOut">
              <a:rPr lang="it-IT" smtClean="0"/>
              <a:t>06/07/2023</a:t>
            </a:fld>
            <a:endParaRPr lang="it-IT"/>
          </a:p>
        </p:txBody>
      </p:sp>
      <p:sp>
        <p:nvSpPr>
          <p:cNvPr id="6" name="Segnaposto piè di pagina 5">
            <a:extLst>
              <a:ext uri="{FF2B5EF4-FFF2-40B4-BE49-F238E27FC236}">
                <a16:creationId xmlns:a16="http://schemas.microsoft.com/office/drawing/2014/main" id="{70CAEA2D-D9F4-17AE-72A7-D66C0D6D703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E12624C-3C3B-DD5E-2E84-D507141964DB}"/>
              </a:ext>
            </a:extLst>
          </p:cNvPr>
          <p:cNvSpPr>
            <a:spLocks noGrp="1"/>
          </p:cNvSpPr>
          <p:nvPr>
            <p:ph type="sldNum" sz="quarter" idx="12"/>
          </p:nvPr>
        </p:nvSpPr>
        <p:spPr/>
        <p:txBody>
          <a:bodyPr/>
          <a:lstStyle/>
          <a:p>
            <a:fld id="{43A3B518-BB14-4F4A-880F-FE38FD7C016F}" type="slidenum">
              <a:rPr lang="it-IT" smtClean="0"/>
              <a:t>‹N›</a:t>
            </a:fld>
            <a:endParaRPr lang="it-IT"/>
          </a:p>
        </p:txBody>
      </p:sp>
    </p:spTree>
    <p:extLst>
      <p:ext uri="{BB962C8B-B14F-4D97-AF65-F5344CB8AC3E}">
        <p14:creationId xmlns:p14="http://schemas.microsoft.com/office/powerpoint/2010/main" val="5517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B559B0B-4729-74F5-2A89-BD19833F54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C43AF1A-9F28-6F2F-D37C-B75641032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8496BC-3234-D112-10E7-1C25E47CD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F8F6A-06AA-3741-9EC0-7855E0F53743}" type="datetimeFigureOut">
              <a:rPr lang="it-IT" smtClean="0"/>
              <a:t>06/07/2023</a:t>
            </a:fld>
            <a:endParaRPr lang="it-IT"/>
          </a:p>
        </p:txBody>
      </p:sp>
      <p:sp>
        <p:nvSpPr>
          <p:cNvPr id="5" name="Segnaposto piè di pagina 4">
            <a:extLst>
              <a:ext uri="{FF2B5EF4-FFF2-40B4-BE49-F238E27FC236}">
                <a16:creationId xmlns:a16="http://schemas.microsoft.com/office/drawing/2014/main" id="{EC7C01B5-4237-B296-9DB8-B617F20A33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F3EF421-C927-25C8-3FBD-BD43726C7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3B518-BB14-4F4A-880F-FE38FD7C016F}" type="slidenum">
              <a:rPr lang="it-IT" smtClean="0"/>
              <a:t>‹N›</a:t>
            </a:fld>
            <a:endParaRPr lang="it-IT"/>
          </a:p>
        </p:txBody>
      </p:sp>
    </p:spTree>
    <p:extLst>
      <p:ext uri="{BB962C8B-B14F-4D97-AF65-F5344CB8AC3E}">
        <p14:creationId xmlns:p14="http://schemas.microsoft.com/office/powerpoint/2010/main" val="2380107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738A7D73-4405-17F4-A085-7AE7B8E646DA}"/>
              </a:ext>
            </a:extLst>
          </p:cNvPr>
          <p:cNvPicPr>
            <a:picLocks noChangeAspect="1"/>
          </p:cNvPicPr>
          <p:nvPr/>
        </p:nvPicPr>
        <p:blipFill>
          <a:blip r:embed="rId2"/>
          <a:stretch>
            <a:fillRect/>
          </a:stretch>
        </p:blipFill>
        <p:spPr>
          <a:xfrm>
            <a:off x="0" y="0"/>
            <a:ext cx="12192000" cy="6858000"/>
          </a:xfrm>
          <a:prstGeom prst="rect">
            <a:avLst/>
          </a:prstGeom>
        </p:spPr>
      </p:pic>
      <p:sp>
        <p:nvSpPr>
          <p:cNvPr id="5" name="CasellaDiTesto 4">
            <a:extLst>
              <a:ext uri="{FF2B5EF4-FFF2-40B4-BE49-F238E27FC236}">
                <a16:creationId xmlns:a16="http://schemas.microsoft.com/office/drawing/2014/main" id="{6D49EC35-259F-75F7-E9B8-1221D8C5C8FD}"/>
              </a:ext>
            </a:extLst>
          </p:cNvPr>
          <p:cNvSpPr txBox="1"/>
          <p:nvPr/>
        </p:nvSpPr>
        <p:spPr>
          <a:xfrm>
            <a:off x="0" y="1816359"/>
            <a:ext cx="12192000" cy="3431709"/>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CCIAA Como – Lecco , 28 giugno 2023</a:t>
            </a:r>
          </a:p>
          <a:p>
            <a:pPr algn="ctr"/>
            <a:r>
              <a:rPr lang="it-IT" sz="39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9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“Tutela della genitorialità e conciliazione vita-lavoro</a:t>
            </a:r>
            <a:r>
              <a:rPr kumimoji="0" lang="it-IT" sz="39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rPr>
              <a:t>L’evento inizierà alle ore 15.00</a:t>
            </a:r>
            <a:endParaRPr kumimoji="0" lang="it-IT" sz="1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endParaRPr>
          </a:p>
          <a:p>
            <a:pPr algn="ctr"/>
            <a:endPar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54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215EA647-E153-4463-7BCD-197127A8AEAA}"/>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4"/>
            <a:ext cx="12192000" cy="3016210"/>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CCIAA Como - Lecco, 28 giugno 2023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Arial Black" panose="020B0604020202020204" pitchFamily="34" charset="0"/>
              </a:rPr>
              <a:t>Evento di presentazione del bando di Regione Lombardia </a:t>
            </a:r>
            <a:r>
              <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Arial Black" panose="020B0604020202020204" pitchFamily="34" charset="0"/>
              </a:rPr>
              <a:t>"Verso la certificazione della Parità di genere"</a:t>
            </a:r>
            <a:endPar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endParaRP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Evento di Presentazione</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a:t>
            </a:r>
          </a:p>
        </p:txBody>
      </p:sp>
    </p:spTree>
    <p:extLst>
      <p:ext uri="{BB962C8B-B14F-4D97-AF65-F5344CB8AC3E}">
        <p14:creationId xmlns:p14="http://schemas.microsoft.com/office/powerpoint/2010/main" val="454252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6D8B6378-6351-35E3-5CD4-F361B74FC02D}"/>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6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Anna Maria Zerboni</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Responsabile Area Servizi per le imprese - Turismo, cultura e territorio </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Unioncamere Lombardia</a:t>
            </a:r>
          </a:p>
        </p:txBody>
      </p:sp>
    </p:spTree>
    <p:extLst>
      <p:ext uri="{BB962C8B-B14F-4D97-AF65-F5344CB8AC3E}">
        <p14:creationId xmlns:p14="http://schemas.microsoft.com/office/powerpoint/2010/main" val="2347196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AEBCDE38-F64D-783F-2A9F-1A6B07D8CB8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D93A0AFA-A932-4C3D-8735-6DDAEB26BA97}"/>
              </a:ext>
            </a:extLst>
          </p:cNvPr>
          <p:cNvSpPr>
            <a:spLocks noGrp="1"/>
          </p:cNvSpPr>
          <p:nvPr>
            <p:ph type="title"/>
          </p:nvPr>
        </p:nvSpPr>
        <p:spPr>
          <a:xfrm>
            <a:off x="765048" y="1096645"/>
            <a:ext cx="10515600" cy="1325563"/>
          </a:xfrm>
        </p:spPr>
        <p:txBody>
          <a:bodyPr>
            <a:noAutofit/>
          </a:bodyPr>
          <a:lstStyle/>
          <a:p>
            <a:pPr algn="ctr"/>
            <a:r>
              <a:rPr lang="it-IT" sz="3200" dirty="0">
                <a:solidFill>
                  <a:srgbClr val="CC3399"/>
                </a:solidFill>
                <a:latin typeface="Arial Black" panose="020B0A04020102020204" pitchFamily="34" charset="0"/>
              </a:rPr>
              <a:t>Avviso pubblico </a:t>
            </a:r>
            <a:br>
              <a:rPr lang="it-IT" sz="3200" dirty="0">
                <a:solidFill>
                  <a:srgbClr val="CC3399"/>
                </a:solidFill>
                <a:latin typeface="Arial Black" panose="020B0A04020102020204" pitchFamily="34" charset="0"/>
              </a:rPr>
            </a:br>
            <a:r>
              <a:rPr lang="it-IT" sz="3200" dirty="0">
                <a:solidFill>
                  <a:srgbClr val="CC3399"/>
                </a:solidFill>
                <a:latin typeface="Arial Black" panose="020B0A04020102020204" pitchFamily="34" charset="0"/>
              </a:rPr>
              <a:t>“Verso la certificazione della parità di genere”</a:t>
            </a:r>
            <a:endParaRPr lang="it-IT" sz="3200" dirty="0">
              <a:solidFill>
                <a:srgbClr val="CC3399"/>
              </a:solidFill>
            </a:endParaRPr>
          </a:p>
        </p:txBody>
      </p:sp>
      <p:sp>
        <p:nvSpPr>
          <p:cNvPr id="3" name="Segnaposto contenuto 2">
            <a:extLst>
              <a:ext uri="{FF2B5EF4-FFF2-40B4-BE49-F238E27FC236}">
                <a16:creationId xmlns:a16="http://schemas.microsoft.com/office/drawing/2014/main" id="{4E061802-D57B-4681-BB1F-ABB0B2735F9D}"/>
              </a:ext>
            </a:extLst>
          </p:cNvPr>
          <p:cNvSpPr>
            <a:spLocks noGrp="1"/>
          </p:cNvSpPr>
          <p:nvPr>
            <p:ph idx="1"/>
          </p:nvPr>
        </p:nvSpPr>
        <p:spPr>
          <a:xfrm>
            <a:off x="682752" y="2858897"/>
            <a:ext cx="10515600" cy="2499487"/>
          </a:xfrm>
        </p:spPr>
        <p:txBody>
          <a:bodyPr>
            <a:normAutofit/>
          </a:bodyPr>
          <a:lstStyle/>
          <a:p>
            <a:r>
              <a:rPr lang="it-IT" sz="2000" dirty="0">
                <a:solidFill>
                  <a:schemeClr val="accent1">
                    <a:lumMod val="50000"/>
                  </a:schemeClr>
                </a:solidFill>
                <a:latin typeface="Arial" panose="020B0604020202020204" pitchFamily="34" charset="0"/>
                <a:cs typeface="Arial" panose="020B0604020202020204" pitchFamily="34" charset="0"/>
              </a:rPr>
              <a:t>Priorità 1 Occupazione </a:t>
            </a:r>
          </a:p>
          <a:p>
            <a:r>
              <a:rPr lang="it-IT" sz="2000" dirty="0">
                <a:solidFill>
                  <a:schemeClr val="accent1">
                    <a:lumMod val="50000"/>
                  </a:schemeClr>
                </a:solidFill>
                <a:latin typeface="Arial" panose="020B0604020202020204" pitchFamily="34" charset="0"/>
                <a:cs typeface="Arial" panose="020B0604020202020204" pitchFamily="34" charset="0"/>
              </a:rPr>
              <a:t>Obiettivo specifico ESO4.3. Promuovere una partecipazione equilibrata di donne e uomini al mercato del lavoro, parità di condizioni di lavoro e un migliore equilibrio tra vita professionale e vita privata, anche attraverso l'accesso a servizi abbordabili di assistenza all'infanzia e alle persone non autosufficienti </a:t>
            </a:r>
          </a:p>
          <a:p>
            <a:r>
              <a:rPr lang="it-IT" sz="2000" dirty="0">
                <a:solidFill>
                  <a:schemeClr val="accent1">
                    <a:lumMod val="50000"/>
                  </a:schemeClr>
                </a:solidFill>
                <a:latin typeface="Arial" panose="020B0604020202020204" pitchFamily="34" charset="0"/>
                <a:cs typeface="Arial" panose="020B0604020202020204" pitchFamily="34" charset="0"/>
              </a:rPr>
              <a:t>Azione c.1. Sostegno alla diffusione di sistemi di welfare aziendale</a:t>
            </a:r>
          </a:p>
          <a:p>
            <a:pPr marL="0" indent="0">
              <a:buNone/>
            </a:pPr>
            <a:endParaRPr lang="it-IT" sz="20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588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9AF062A-E86A-255E-074F-4C0DF6B565A2}"/>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8DE8296D-7F06-409C-A26C-164C9C48F443}"/>
              </a:ext>
            </a:extLst>
          </p:cNvPr>
          <p:cNvSpPr>
            <a:spLocks noGrp="1"/>
          </p:cNvSpPr>
          <p:nvPr>
            <p:ph type="title"/>
          </p:nvPr>
        </p:nvSpPr>
        <p:spPr>
          <a:xfrm>
            <a:off x="838200" y="1188085"/>
            <a:ext cx="10515600" cy="814451"/>
          </a:xfrm>
        </p:spPr>
        <p:txBody>
          <a:bodyPr>
            <a:normAutofit/>
          </a:bodyPr>
          <a:lstStyle/>
          <a:p>
            <a:pPr algn="ctr"/>
            <a:r>
              <a:rPr lang="it-IT" sz="3600" dirty="0">
                <a:solidFill>
                  <a:srgbClr val="CC3399"/>
                </a:solidFill>
                <a:latin typeface="Arial Black" panose="020B0A04020102020204" pitchFamily="34" charset="0"/>
              </a:rPr>
              <a:t>Obiettivi</a:t>
            </a:r>
            <a:endParaRPr lang="it-IT" sz="3600" dirty="0">
              <a:solidFill>
                <a:srgbClr val="CC3399"/>
              </a:solidFill>
            </a:endParaRPr>
          </a:p>
        </p:txBody>
      </p:sp>
      <p:sp>
        <p:nvSpPr>
          <p:cNvPr id="3" name="Segnaposto contenuto 2">
            <a:extLst>
              <a:ext uri="{FF2B5EF4-FFF2-40B4-BE49-F238E27FC236}">
                <a16:creationId xmlns:a16="http://schemas.microsoft.com/office/drawing/2014/main" id="{A7E7EFED-3036-42F0-AF91-C26998CE3ECC}"/>
              </a:ext>
            </a:extLst>
          </p:cNvPr>
          <p:cNvSpPr>
            <a:spLocks noGrp="1"/>
          </p:cNvSpPr>
          <p:nvPr>
            <p:ph idx="1"/>
          </p:nvPr>
        </p:nvSpPr>
        <p:spPr>
          <a:xfrm>
            <a:off x="838200" y="2640076"/>
            <a:ext cx="10515600" cy="2380615"/>
          </a:xfrm>
        </p:spPr>
        <p:txBody>
          <a:bodyPr>
            <a:normAutofit/>
          </a:bodyPr>
          <a:lstStyle/>
          <a:p>
            <a:pPr marL="0" indent="0">
              <a:lnSpc>
                <a:spcPct val="110000"/>
              </a:lnSpc>
              <a:buNone/>
            </a:pPr>
            <a:r>
              <a:rPr lang="it-IT" sz="3600" dirty="0">
                <a:solidFill>
                  <a:schemeClr val="accent1">
                    <a:lumMod val="50000"/>
                  </a:schemeClr>
                </a:solidFill>
                <a:latin typeface="Arial" panose="020B0604020202020204" pitchFamily="34" charset="0"/>
                <a:cs typeface="Arial" panose="020B0604020202020204" pitchFamily="34" charset="0"/>
              </a:rPr>
              <a:t>Sostenere le micro, piccole e medie imprese lombarde nel percorso orientato al conseguimento della certificazione della parità di genere</a:t>
            </a:r>
            <a:endParaRPr lang="it-IT" sz="4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40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4CB34B71-324F-18C3-E5CB-3803CFA21F77}"/>
              </a:ext>
            </a:extLst>
          </p:cNvPr>
          <p:cNvPicPr>
            <a:picLocks noChangeAspect="1"/>
          </p:cNvPicPr>
          <p:nvPr/>
        </p:nvPicPr>
        <p:blipFill>
          <a:blip r:embed="rId2"/>
          <a:stretch>
            <a:fillRect/>
          </a:stretch>
        </p:blipFill>
        <p:spPr>
          <a:xfrm>
            <a:off x="0" y="0"/>
            <a:ext cx="12192000" cy="6858000"/>
          </a:xfrm>
          <a:prstGeom prst="rect">
            <a:avLst/>
          </a:prstGeom>
        </p:spPr>
      </p:pic>
      <p:sp>
        <p:nvSpPr>
          <p:cNvPr id="3" name="Rettangolo 2">
            <a:extLst>
              <a:ext uri="{FF2B5EF4-FFF2-40B4-BE49-F238E27FC236}">
                <a16:creationId xmlns:a16="http://schemas.microsoft.com/office/drawing/2014/main" id="{B369BA43-C78A-4A4C-A32B-F52E687A6423}"/>
              </a:ext>
            </a:extLst>
          </p:cNvPr>
          <p:cNvSpPr/>
          <p:nvPr/>
        </p:nvSpPr>
        <p:spPr>
          <a:xfrm>
            <a:off x="550164" y="1872234"/>
            <a:ext cx="11291316" cy="3785652"/>
          </a:xfrm>
          <a:prstGeom prst="rect">
            <a:avLst/>
          </a:prstGeom>
        </p:spPr>
        <p:txBody>
          <a:bodyPr wrap="square">
            <a:spAutoFit/>
          </a:bodyPr>
          <a:lstStyle/>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micro, piccola e media impresa (Regolamento (UE) n. 651/2014)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iscritti e attivi nel Registro delle imprese o essere titolari di partita IVA attiva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almeno un dipendente in pianta organica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sede operativa attiva o domicilio fiscale  in Regione Lombardia</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gli obblighi contributi previdenziali e assistenziali</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la normativa sugli aiuti di Stato in regime di “de </a:t>
            </a:r>
            <a:r>
              <a:rPr lang="it-IT" sz="2000" dirty="0" err="1">
                <a:solidFill>
                  <a:schemeClr val="accent1">
                    <a:lumMod val="50000"/>
                  </a:schemeClr>
                </a:solidFill>
                <a:latin typeface="Arial" panose="020B0604020202020204" pitchFamily="34" charset="0"/>
                <a:cs typeface="Arial" panose="020B0604020202020204" pitchFamily="34" charset="0"/>
              </a:rPr>
              <a:t>minimis</a:t>
            </a:r>
            <a:r>
              <a:rPr lang="it-IT" sz="2000" dirty="0">
                <a:solidFill>
                  <a:schemeClr val="accent1">
                    <a:lumMod val="50000"/>
                  </a:schemeClr>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le assunzioni in materia di collocamento mirato ai disabili</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la trasmissione del Rapporto sulla situazione del personale di cui all’art 46 del Dlgs 198/2006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non essere in stato di fallimento, di procedura concorsuale, di liquidazione anche volontaria, di amministrazione controllata, di concordato preventivo o qualsiasi altra situazione equivalente secondo la normativa vigente </a:t>
            </a:r>
          </a:p>
        </p:txBody>
      </p:sp>
      <p:sp>
        <p:nvSpPr>
          <p:cNvPr id="4" name="Rettangolo 3">
            <a:extLst>
              <a:ext uri="{FF2B5EF4-FFF2-40B4-BE49-F238E27FC236}">
                <a16:creationId xmlns:a16="http://schemas.microsoft.com/office/drawing/2014/main" id="{E42E97A1-C9B9-447C-B043-23BD4D599A09}"/>
              </a:ext>
            </a:extLst>
          </p:cNvPr>
          <p:cNvSpPr/>
          <p:nvPr/>
        </p:nvSpPr>
        <p:spPr>
          <a:xfrm>
            <a:off x="3436618" y="1080742"/>
            <a:ext cx="5318764" cy="646331"/>
          </a:xfrm>
          <a:prstGeom prst="rect">
            <a:avLst/>
          </a:prstGeom>
        </p:spPr>
        <p:txBody>
          <a:bodyPr wrap="none">
            <a:spAutoFit/>
          </a:bodyPr>
          <a:lstStyle/>
          <a:p>
            <a:pPr algn="ctr"/>
            <a:r>
              <a:rPr lang="it-IT" sz="3600" b="1" dirty="0">
                <a:solidFill>
                  <a:srgbClr val="CC3399"/>
                </a:solidFill>
                <a:latin typeface="Arial Black" panose="020B0A04020102020204" pitchFamily="34" charset="0"/>
              </a:rPr>
              <a:t>Soggetti beneficiari </a:t>
            </a:r>
          </a:p>
        </p:txBody>
      </p:sp>
    </p:spTree>
    <p:extLst>
      <p:ext uri="{BB962C8B-B14F-4D97-AF65-F5344CB8AC3E}">
        <p14:creationId xmlns:p14="http://schemas.microsoft.com/office/powerpoint/2010/main" val="4270779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9FD4860A-B058-EBF5-E558-F93FBD230492}"/>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CB7E9EBD-97F1-4C0A-BB82-A2264DC5F5ED}"/>
              </a:ext>
            </a:extLst>
          </p:cNvPr>
          <p:cNvSpPr>
            <a:spLocks noGrp="1"/>
          </p:cNvSpPr>
          <p:nvPr>
            <p:ph type="title"/>
          </p:nvPr>
        </p:nvSpPr>
        <p:spPr>
          <a:xfrm>
            <a:off x="838200" y="904621"/>
            <a:ext cx="10515600" cy="1325563"/>
          </a:xfrm>
        </p:spPr>
        <p:txBody>
          <a:bodyPr>
            <a:normAutofit/>
          </a:bodyPr>
          <a:lstStyle/>
          <a:p>
            <a:pPr algn="ctr"/>
            <a:r>
              <a:rPr lang="it-IT" sz="3600" b="1" dirty="0">
                <a:solidFill>
                  <a:srgbClr val="CC3399"/>
                </a:solidFill>
                <a:latin typeface="Arial Black" panose="020B0A04020102020204" pitchFamily="34" charset="0"/>
              </a:rPr>
              <a:t>Linee di finanziamento</a:t>
            </a:r>
            <a:endParaRPr lang="it-IT" sz="3600" dirty="0">
              <a:solidFill>
                <a:srgbClr val="CC3399"/>
              </a:solidFill>
              <a:latin typeface="Arial Black" panose="020B0A04020102020204" pitchFamily="34" charset="0"/>
            </a:endParaRPr>
          </a:p>
        </p:txBody>
      </p:sp>
      <p:sp>
        <p:nvSpPr>
          <p:cNvPr id="4" name="Segnaposto contenuto 3">
            <a:extLst>
              <a:ext uri="{FF2B5EF4-FFF2-40B4-BE49-F238E27FC236}">
                <a16:creationId xmlns:a16="http://schemas.microsoft.com/office/drawing/2014/main" id="{31C9FA9E-385C-45C8-8566-547ECD7779CE}"/>
              </a:ext>
            </a:extLst>
          </p:cNvPr>
          <p:cNvSpPr>
            <a:spLocks noGrp="1"/>
          </p:cNvSpPr>
          <p:nvPr>
            <p:ph idx="1"/>
          </p:nvPr>
        </p:nvSpPr>
        <p:spPr>
          <a:xfrm>
            <a:off x="838200" y="2230184"/>
            <a:ext cx="10515600" cy="2471446"/>
          </a:xfrm>
          <a:prstGeom prst="rect">
            <a:avLst/>
          </a:prstGeom>
        </p:spPr>
        <p:txBody>
          <a:bodyPr wrap="square">
            <a:spAutoFit/>
          </a:bodyPr>
          <a:lstStyle/>
          <a:p>
            <a:pPr marL="0" indent="0">
              <a:buNone/>
            </a:pPr>
            <a:endParaRPr lang="it-IT" sz="24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it-IT" sz="2400" b="1" dirty="0">
                <a:solidFill>
                  <a:schemeClr val="accent1">
                    <a:lumMod val="50000"/>
                  </a:schemeClr>
                </a:solidFill>
                <a:latin typeface="Arial" panose="020B0604020202020204" pitchFamily="34" charset="0"/>
                <a:cs typeface="Arial" panose="020B0604020202020204" pitchFamily="34" charset="0"/>
              </a:rPr>
              <a:t>LINEA A </a:t>
            </a:r>
            <a:r>
              <a:rPr lang="it-IT" sz="2400" dirty="0">
                <a:solidFill>
                  <a:schemeClr val="accent1">
                    <a:lumMod val="50000"/>
                  </a:schemeClr>
                </a:solidFill>
                <a:latin typeface="Arial" panose="020B0604020202020204" pitchFamily="34" charset="0"/>
                <a:cs typeface="Arial" panose="020B0604020202020204" pitchFamily="34" charset="0"/>
              </a:rPr>
              <a:t>: servizi di consulenza specialistica, finalizzati all’acquisizione di strumenti per l’impostazione di un sistema di gestione per la parità di genere che possa essere rinnovato e adattato nel tempo a mutate esigenze</a:t>
            </a:r>
          </a:p>
          <a:p>
            <a:endParaRPr lang="it-IT" sz="24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it-IT" sz="2400" b="1" dirty="0">
                <a:solidFill>
                  <a:schemeClr val="accent1">
                    <a:lumMod val="50000"/>
                  </a:schemeClr>
                </a:solidFill>
                <a:latin typeface="Arial" panose="020B0604020202020204" pitchFamily="34" charset="0"/>
                <a:cs typeface="Arial" panose="020B0604020202020204" pitchFamily="34" charset="0"/>
              </a:rPr>
              <a:t>LINEA B</a:t>
            </a:r>
            <a:r>
              <a:rPr lang="it-IT" sz="2400" dirty="0">
                <a:solidFill>
                  <a:schemeClr val="accent1">
                    <a:lumMod val="50000"/>
                  </a:schemeClr>
                </a:solidFill>
                <a:latin typeface="Arial" panose="020B0604020202020204" pitchFamily="34" charset="0"/>
                <a:cs typeface="Arial" panose="020B0604020202020204" pitchFamily="34" charset="0"/>
              </a:rPr>
              <a:t>: servizio di certificazione della parità di genere</a:t>
            </a:r>
          </a:p>
        </p:txBody>
      </p:sp>
    </p:spTree>
    <p:extLst>
      <p:ext uri="{BB962C8B-B14F-4D97-AF65-F5344CB8AC3E}">
        <p14:creationId xmlns:p14="http://schemas.microsoft.com/office/powerpoint/2010/main" val="2723956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0AFD171D-CA72-1E9B-375A-D80040B9D1A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2DC4DCB-E639-48B1-BEA4-1C178C25BCE7}"/>
              </a:ext>
            </a:extLst>
          </p:cNvPr>
          <p:cNvSpPr>
            <a:spLocks noGrp="1"/>
          </p:cNvSpPr>
          <p:nvPr>
            <p:ph type="title"/>
          </p:nvPr>
        </p:nvSpPr>
        <p:spPr>
          <a:xfrm>
            <a:off x="838200" y="986917"/>
            <a:ext cx="10515600" cy="975623"/>
          </a:xfrm>
        </p:spPr>
        <p:txBody>
          <a:bodyPr>
            <a:normAutofit/>
          </a:bodyPr>
          <a:lstStyle/>
          <a:p>
            <a:pPr algn="ctr"/>
            <a:r>
              <a:rPr lang="it-IT" sz="3600" b="1" dirty="0">
                <a:solidFill>
                  <a:srgbClr val="CC3399"/>
                </a:solidFill>
                <a:latin typeface="Arial Black" panose="020B0A04020102020204" pitchFamily="34" charset="0"/>
              </a:rPr>
              <a:t>Dotazione finanziaria</a:t>
            </a:r>
            <a:r>
              <a:rPr lang="it-IT" sz="3600" dirty="0">
                <a:solidFill>
                  <a:srgbClr val="CC3399"/>
                </a:solidFill>
                <a:latin typeface="Arial Black" panose="020B0A04020102020204" pitchFamily="34" charset="0"/>
              </a:rPr>
              <a:t> </a:t>
            </a:r>
            <a:endParaRPr lang="it-IT" sz="3600" dirty="0">
              <a:solidFill>
                <a:srgbClr val="CC3399"/>
              </a:solidFill>
            </a:endParaRPr>
          </a:p>
        </p:txBody>
      </p:sp>
      <p:sp>
        <p:nvSpPr>
          <p:cNvPr id="4" name="Rettangolo 3">
            <a:extLst>
              <a:ext uri="{FF2B5EF4-FFF2-40B4-BE49-F238E27FC236}">
                <a16:creationId xmlns:a16="http://schemas.microsoft.com/office/drawing/2014/main" id="{7F91C855-48E2-4E94-8F39-454EC1FB5E01}"/>
              </a:ext>
            </a:extLst>
          </p:cNvPr>
          <p:cNvSpPr/>
          <p:nvPr/>
        </p:nvSpPr>
        <p:spPr>
          <a:xfrm>
            <a:off x="771144" y="1541916"/>
            <a:ext cx="10582656" cy="4240328"/>
          </a:xfrm>
          <a:prstGeom prst="rect">
            <a:avLst/>
          </a:prstGeom>
        </p:spPr>
        <p:txBody>
          <a:bodyPr wrap="square">
            <a:spAutoFit/>
          </a:bodyPr>
          <a:lstStyle/>
          <a:p>
            <a:endParaRPr lang="it-IT" sz="2400" b="1" dirty="0">
              <a:solidFill>
                <a:schemeClr val="accent1">
                  <a:lumMod val="50000"/>
                </a:schemeClr>
              </a:solidFill>
              <a:latin typeface="Arial" panose="020B0604020202020204" pitchFamily="34" charset="0"/>
              <a:cs typeface="Arial" panose="020B0604020202020204" pitchFamily="34" charset="0"/>
            </a:endParaRPr>
          </a:p>
          <a:p>
            <a:r>
              <a:rPr lang="it-IT" sz="2400" b="1" dirty="0">
                <a:solidFill>
                  <a:schemeClr val="accent1">
                    <a:lumMod val="50000"/>
                  </a:schemeClr>
                </a:solidFill>
                <a:latin typeface="Arial" panose="020B0604020202020204" pitchFamily="34" charset="0"/>
                <a:cs typeface="Arial" panose="020B0604020202020204" pitchFamily="34" charset="0"/>
              </a:rPr>
              <a:t>	LINEA A </a:t>
            </a:r>
            <a:r>
              <a:rPr lang="it-IT" sz="2400" dirty="0">
                <a:solidFill>
                  <a:schemeClr val="accent1">
                    <a:lumMod val="50000"/>
                  </a:schemeClr>
                </a:solidFill>
                <a:latin typeface="Arial" panose="020B0604020202020204" pitchFamily="34" charset="0"/>
                <a:cs typeface="Arial" panose="020B0604020202020204" pitchFamily="34" charset="0"/>
              </a:rPr>
              <a:t>: € 4.000.000,00	</a:t>
            </a:r>
            <a:r>
              <a:rPr lang="it-IT" sz="2400" b="1" dirty="0">
                <a:solidFill>
                  <a:schemeClr val="accent1">
                    <a:lumMod val="50000"/>
                  </a:schemeClr>
                </a:solidFill>
                <a:latin typeface="Arial" panose="020B0604020202020204" pitchFamily="34" charset="0"/>
                <a:cs typeface="Arial" panose="020B0604020202020204" pitchFamily="34" charset="0"/>
              </a:rPr>
              <a:t>LINEA B</a:t>
            </a:r>
            <a:r>
              <a:rPr lang="it-IT" sz="2400" dirty="0">
                <a:solidFill>
                  <a:schemeClr val="accent1">
                    <a:lumMod val="50000"/>
                  </a:schemeClr>
                </a:solidFill>
                <a:latin typeface="Arial" panose="020B0604020202020204" pitchFamily="34" charset="0"/>
                <a:cs typeface="Arial" panose="020B0604020202020204" pitchFamily="34" charset="0"/>
              </a:rPr>
              <a:t>: € 6.000.000,00</a:t>
            </a:r>
          </a:p>
          <a:p>
            <a:endParaRPr lang="it-IT" sz="2400" dirty="0">
              <a:solidFill>
                <a:schemeClr val="accent1">
                  <a:lumMod val="50000"/>
                </a:schemeClr>
              </a:solidFill>
              <a:latin typeface="Arial" panose="020B0604020202020204" pitchFamily="34" charset="0"/>
              <a:cs typeface="Arial" panose="020B0604020202020204" pitchFamily="34" charset="0"/>
            </a:endParaRP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È possibile richiedere esclusivamente il contributo sulla Linea di finanziamento B </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Entrambi i contributi saranno riconosciuti al conseguimento della certificazione della parità di genere entro i 180 giorni solari dalla data di concessione del finanziamento</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Per entrambe le linee di finanziamento, tutte le attività dovranno essere realizzate e le relative spese dovranno essere sostenute solo dopo la data di concessione del finanziamento </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Per entrambe le linee di finanziamento il contributo non potrà superare l’80% delle spese ammissibili</a:t>
            </a:r>
          </a:p>
        </p:txBody>
      </p:sp>
    </p:spTree>
    <p:extLst>
      <p:ext uri="{BB962C8B-B14F-4D97-AF65-F5344CB8AC3E}">
        <p14:creationId xmlns:p14="http://schemas.microsoft.com/office/powerpoint/2010/main" val="9350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40D4EFF-7863-AE16-7D05-BBADB2330923}"/>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4F60EA60-242F-4532-807F-E59245F50FE6}"/>
              </a:ext>
            </a:extLst>
          </p:cNvPr>
          <p:cNvSpPr>
            <a:spLocks noGrp="1"/>
          </p:cNvSpPr>
          <p:nvPr>
            <p:ph type="title"/>
          </p:nvPr>
        </p:nvSpPr>
        <p:spPr>
          <a:xfrm>
            <a:off x="833993" y="740029"/>
            <a:ext cx="10515600" cy="1325563"/>
          </a:xfrm>
        </p:spPr>
        <p:txBody>
          <a:bodyPr>
            <a:normAutofit/>
          </a:bodyPr>
          <a:lstStyle/>
          <a:p>
            <a:pPr algn="ctr"/>
            <a:r>
              <a:rPr lang="it-IT" sz="3600" b="1" dirty="0">
                <a:solidFill>
                  <a:srgbClr val="CC3399"/>
                </a:solidFill>
                <a:latin typeface="Arial Black" panose="020B0A04020102020204" pitchFamily="34" charset="0"/>
              </a:rPr>
              <a:t>Valore del voucher</a:t>
            </a:r>
            <a:endParaRPr lang="it-IT" sz="3600" dirty="0">
              <a:solidFill>
                <a:srgbClr val="CC3399"/>
              </a:solidFill>
              <a:latin typeface="Arial Black" panose="020B0A04020102020204" pitchFamily="34" charset="0"/>
            </a:endParaRPr>
          </a:p>
        </p:txBody>
      </p:sp>
      <p:graphicFrame>
        <p:nvGraphicFramePr>
          <p:cNvPr id="4" name="Segnaposto contenuto 3">
            <a:extLst>
              <a:ext uri="{FF2B5EF4-FFF2-40B4-BE49-F238E27FC236}">
                <a16:creationId xmlns:a16="http://schemas.microsoft.com/office/drawing/2014/main" id="{2CF85E98-1883-4B82-A214-9252C8E2EE6D}"/>
              </a:ext>
            </a:extLst>
          </p:cNvPr>
          <p:cNvGraphicFramePr>
            <a:graphicFrameLocks noGrp="1"/>
          </p:cNvGraphicFramePr>
          <p:nvPr>
            <p:ph idx="1"/>
          </p:nvPr>
        </p:nvGraphicFramePr>
        <p:xfrm>
          <a:off x="846614" y="1828800"/>
          <a:ext cx="10511393" cy="2838443"/>
        </p:xfrm>
        <a:graphic>
          <a:graphicData uri="http://schemas.openxmlformats.org/drawingml/2006/table">
            <a:tbl>
              <a:tblPr firstRow="1" firstCol="1" bandRow="1"/>
              <a:tblGrid>
                <a:gridCol w="3502396">
                  <a:extLst>
                    <a:ext uri="{9D8B030D-6E8A-4147-A177-3AD203B41FA5}">
                      <a16:colId xmlns:a16="http://schemas.microsoft.com/office/drawing/2014/main" val="1380118600"/>
                    </a:ext>
                  </a:extLst>
                </a:gridCol>
                <a:gridCol w="3506601">
                  <a:extLst>
                    <a:ext uri="{9D8B030D-6E8A-4147-A177-3AD203B41FA5}">
                      <a16:colId xmlns:a16="http://schemas.microsoft.com/office/drawing/2014/main" val="502867213"/>
                    </a:ext>
                  </a:extLst>
                </a:gridCol>
                <a:gridCol w="3502396">
                  <a:extLst>
                    <a:ext uri="{9D8B030D-6E8A-4147-A177-3AD203B41FA5}">
                      <a16:colId xmlns:a16="http://schemas.microsoft.com/office/drawing/2014/main" val="3365447457"/>
                    </a:ext>
                  </a:extLst>
                </a:gridCol>
              </a:tblGrid>
              <a:tr h="715367">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Numero di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Valore massimo del voucher per servizi consulenziali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(Linea A)</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Valore massimo del voucher per servizio di certificazione</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(Linea B)</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1890379"/>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 a 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2.000 €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2.000 €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0950234"/>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10 a 49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4.000 €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4.000 €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6665978"/>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50 a 125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5.000 €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7.000 €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2465298"/>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126 a 249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7.000 €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9.000 €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032251"/>
                  </a:ext>
                </a:extLst>
              </a:tr>
            </a:tbl>
          </a:graphicData>
        </a:graphic>
      </p:graphicFrame>
      <p:sp>
        <p:nvSpPr>
          <p:cNvPr id="8" name="Rettangolo 7">
            <a:extLst>
              <a:ext uri="{FF2B5EF4-FFF2-40B4-BE49-F238E27FC236}">
                <a16:creationId xmlns:a16="http://schemas.microsoft.com/office/drawing/2014/main" id="{7B20E5DA-1EA5-4592-9C8F-0D87AE03BFC2}"/>
              </a:ext>
            </a:extLst>
          </p:cNvPr>
          <p:cNvSpPr/>
          <p:nvPr/>
        </p:nvSpPr>
        <p:spPr>
          <a:xfrm>
            <a:off x="846614" y="4743995"/>
            <a:ext cx="10629105" cy="1077218"/>
          </a:xfrm>
          <a:prstGeom prst="rect">
            <a:avLst/>
          </a:prstGeom>
        </p:spPr>
        <p:txBody>
          <a:bodyPr wrap="square">
            <a:spAutoFit/>
          </a:bodyPr>
          <a:lstStyle/>
          <a:p>
            <a:r>
              <a:rPr lang="it-IT" sz="1600" dirty="0">
                <a:solidFill>
                  <a:schemeClr val="accent1">
                    <a:lumMod val="50000"/>
                  </a:schemeClr>
                </a:solidFill>
                <a:latin typeface="Arial" panose="020B0604020202020204" pitchFamily="34" charset="0"/>
                <a:cs typeface="Arial" panose="020B0604020202020204" pitchFamily="34" charset="0"/>
              </a:rPr>
              <a:t>L’erogazione del voucher avviene in un'unica soluzione a conclusione del processo di validazione della richiesta di liquidazione al conseguimento della certificazione.</a:t>
            </a:r>
          </a:p>
          <a:p>
            <a:r>
              <a:rPr lang="it-IT" sz="1600" dirty="0">
                <a:solidFill>
                  <a:schemeClr val="accent1">
                    <a:lumMod val="50000"/>
                  </a:schemeClr>
                </a:solidFill>
                <a:latin typeface="Arial" panose="020B0604020202020204" pitchFamily="34" charset="0"/>
                <a:cs typeface="Arial" panose="020B0604020202020204" pitchFamily="34" charset="0"/>
              </a:rPr>
              <a:t>Per entrambe le Linee di finanziamento il contributo pubblico erogato per ogni voucher </a:t>
            </a:r>
            <a:r>
              <a:rPr lang="it-IT" sz="1600" b="1" dirty="0">
                <a:solidFill>
                  <a:schemeClr val="accent1">
                    <a:lumMod val="50000"/>
                  </a:schemeClr>
                </a:solidFill>
                <a:latin typeface="Arial" panose="020B0604020202020204" pitchFamily="34" charset="0"/>
                <a:cs typeface="Arial" panose="020B0604020202020204" pitchFamily="34" charset="0"/>
              </a:rPr>
              <a:t>non potrà superare l’80% delle spese ammissibili</a:t>
            </a:r>
            <a:r>
              <a:rPr lang="it-IT" sz="1600" dirty="0">
                <a:solidFill>
                  <a:schemeClr val="accent1">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34804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00DB9165-B934-9B39-F29D-474C481FDA1F}"/>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28668A36-8B5A-4146-AD27-3B7F0F307122}"/>
              </a:ext>
            </a:extLst>
          </p:cNvPr>
          <p:cNvSpPr>
            <a:spLocks noGrp="1"/>
          </p:cNvSpPr>
          <p:nvPr>
            <p:ph type="title"/>
          </p:nvPr>
        </p:nvSpPr>
        <p:spPr>
          <a:xfrm>
            <a:off x="838200" y="1114933"/>
            <a:ext cx="10515600" cy="640715"/>
          </a:xfrm>
        </p:spPr>
        <p:txBody>
          <a:bodyPr>
            <a:normAutofit/>
          </a:bodyPr>
          <a:lstStyle/>
          <a:p>
            <a:pPr algn="ctr"/>
            <a:r>
              <a:rPr lang="it-IT" sz="3600" b="1" dirty="0">
                <a:solidFill>
                  <a:srgbClr val="CC3399"/>
                </a:solidFill>
                <a:latin typeface="Arial Black" panose="020B0A04020102020204" pitchFamily="34" charset="0"/>
              </a:rPr>
              <a:t>Conteggio dei dipendenti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82F18507-960C-408D-B2E0-865B0FBDCF6F}"/>
              </a:ext>
            </a:extLst>
          </p:cNvPr>
          <p:cNvSpPr/>
          <p:nvPr/>
        </p:nvSpPr>
        <p:spPr>
          <a:xfrm>
            <a:off x="505968" y="1957415"/>
            <a:ext cx="11180064" cy="3785652"/>
          </a:xfrm>
          <a:prstGeom prst="rect">
            <a:avLst/>
          </a:prstGeom>
        </p:spPr>
        <p:txBody>
          <a:bodyPr wrap="square">
            <a:spAutoFit/>
          </a:bodyPr>
          <a:lstStyle/>
          <a:p>
            <a:r>
              <a:rPr lang="it-IT" sz="2000" b="1" dirty="0">
                <a:solidFill>
                  <a:schemeClr val="accent1">
                    <a:lumMod val="50000"/>
                  </a:schemeClr>
                </a:solidFill>
                <a:latin typeface="Arial" panose="020B0604020202020204" pitchFamily="34" charset="0"/>
                <a:cs typeface="Arial" panose="020B0604020202020204" pitchFamily="34" charset="0"/>
              </a:rPr>
              <a:t>Sono inclusi: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contratto di lavoro di diritto privato a tempo indeterminato o a tempo determinato (in entrambi i casi sia a tempo pieno, sia a tempo parziale)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contratto di apprendistato (ai sensi del </a:t>
            </a:r>
            <a:r>
              <a:rPr lang="it-IT" sz="2000" dirty="0" err="1">
                <a:solidFill>
                  <a:schemeClr val="accent1">
                    <a:lumMod val="50000"/>
                  </a:schemeClr>
                </a:solidFill>
                <a:latin typeface="Arial" panose="020B0604020202020204" pitchFamily="34" charset="0"/>
                <a:cs typeface="Arial" panose="020B0604020202020204" pitchFamily="34" charset="0"/>
              </a:rPr>
              <a:t>D.Lgs.</a:t>
            </a:r>
            <a:r>
              <a:rPr lang="it-IT" sz="2000" dirty="0">
                <a:solidFill>
                  <a:schemeClr val="accent1">
                    <a:lumMod val="50000"/>
                  </a:schemeClr>
                </a:solidFill>
                <a:latin typeface="Arial" panose="020B0604020202020204" pitchFamily="34" charset="0"/>
                <a:cs typeface="Arial" panose="020B0604020202020204" pitchFamily="34" charset="0"/>
              </a:rPr>
              <a:t> 81/2015)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soci-lavoratori di cooperative (sia che partecipino o non partecipino agli utili) </a:t>
            </a:r>
          </a:p>
          <a:p>
            <a:endParaRPr lang="it-IT" sz="2000" dirty="0">
              <a:solidFill>
                <a:schemeClr val="accent1">
                  <a:lumMod val="50000"/>
                </a:schemeClr>
              </a:solidFill>
              <a:latin typeface="Arial" panose="020B0604020202020204" pitchFamily="34" charset="0"/>
              <a:cs typeface="Arial" panose="020B0604020202020204" pitchFamily="34" charset="0"/>
            </a:endParaRPr>
          </a:p>
          <a:p>
            <a:r>
              <a:rPr lang="it-IT" sz="2000" b="1" dirty="0">
                <a:solidFill>
                  <a:schemeClr val="accent1">
                    <a:lumMod val="50000"/>
                  </a:schemeClr>
                </a:solidFill>
                <a:latin typeface="Arial" panose="020B0604020202020204" pitchFamily="34" charset="0"/>
                <a:cs typeface="Arial" panose="020B0604020202020204" pitchFamily="34" charset="0"/>
              </a:rPr>
              <a:t>Sono esclusi: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tirocinanti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collaboratori d’impresa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lavoratori con contratto di somministrazione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lavoratori con contratto di lavoro intermittente</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titolari di impresa e i componenti dei Consigli di Amministrazione. </a:t>
            </a:r>
          </a:p>
        </p:txBody>
      </p:sp>
    </p:spTree>
    <p:extLst>
      <p:ext uri="{BB962C8B-B14F-4D97-AF65-F5344CB8AC3E}">
        <p14:creationId xmlns:p14="http://schemas.microsoft.com/office/powerpoint/2010/main" val="2856910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BC1CC73-7513-5A4B-8750-7CFA9CE4F896}"/>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4C5BCE6-75FE-49E3-8932-C7A7624C3D38}"/>
              </a:ext>
            </a:extLst>
          </p:cNvPr>
          <p:cNvSpPr>
            <a:spLocks noGrp="1"/>
          </p:cNvSpPr>
          <p:nvPr>
            <p:ph type="title"/>
          </p:nvPr>
        </p:nvSpPr>
        <p:spPr>
          <a:xfrm>
            <a:off x="838200" y="1027417"/>
            <a:ext cx="10515600" cy="1606026"/>
          </a:xfrm>
        </p:spPr>
        <p:txBody>
          <a:bodyPr anchor="t">
            <a:noAutofit/>
          </a:bodyPr>
          <a:lstStyle/>
          <a:p>
            <a:pPr algn="ctr">
              <a:lnSpc>
                <a:spcPct val="100000"/>
              </a:lnSpc>
            </a:pPr>
            <a:r>
              <a:rPr lang="it-IT" sz="3600" b="1" dirty="0">
                <a:solidFill>
                  <a:srgbClr val="CC3399"/>
                </a:solidFill>
                <a:latin typeface="Arial Black" panose="020B0A04020102020204" pitchFamily="34" charset="0"/>
              </a:rPr>
              <a:t>Linea A</a:t>
            </a:r>
            <a:br>
              <a:rPr lang="it-IT" sz="3600" b="1" dirty="0">
                <a:solidFill>
                  <a:srgbClr val="CC3399"/>
                </a:solidFill>
                <a:latin typeface="Arial Black" panose="020B0A04020102020204" pitchFamily="34" charset="0"/>
              </a:rPr>
            </a:br>
            <a:r>
              <a:rPr lang="it-IT" sz="3200" b="1" dirty="0">
                <a:solidFill>
                  <a:srgbClr val="CC3399"/>
                </a:solidFill>
                <a:latin typeface="Arial Black" panose="020B0A04020102020204" pitchFamily="34" charset="0"/>
              </a:rPr>
              <a:t>Servizi consulenziali di accompagnamento alla certificazione</a:t>
            </a:r>
            <a:r>
              <a:rPr lang="it-IT" sz="3200" dirty="0">
                <a:solidFill>
                  <a:srgbClr val="CC3399"/>
                </a:solidFill>
                <a:latin typeface="Arial Black" panose="020B0A04020102020204" pitchFamily="34" charset="0"/>
              </a:rPr>
              <a:t> </a:t>
            </a:r>
            <a:br>
              <a:rPr lang="it-IT" sz="3600" dirty="0">
                <a:solidFill>
                  <a:srgbClr val="CC3399"/>
                </a:solidFill>
                <a:latin typeface="Arial Black" panose="020B0A04020102020204" pitchFamily="34" charset="0"/>
              </a:rPr>
            </a:b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965FB774-CD73-4369-B0B3-C59FDDFB9D44}"/>
              </a:ext>
            </a:extLst>
          </p:cNvPr>
          <p:cNvSpPr/>
          <p:nvPr/>
        </p:nvSpPr>
        <p:spPr>
          <a:xfrm>
            <a:off x="838200" y="2651784"/>
            <a:ext cx="10683240" cy="3139321"/>
          </a:xfrm>
          <a:prstGeom prst="rect">
            <a:avLst/>
          </a:prstGeom>
        </p:spPr>
        <p:txBody>
          <a:bodyPr wrap="square">
            <a:spAutoFit/>
          </a:bodyPr>
          <a:lstStyle/>
          <a:p>
            <a:r>
              <a:rPr lang="it-IT" dirty="0">
                <a:solidFill>
                  <a:schemeClr val="accent1">
                    <a:lumMod val="50000"/>
                  </a:schemeClr>
                </a:solidFill>
                <a:latin typeface="Arial" panose="020B0604020202020204" pitchFamily="34" charset="0"/>
                <a:cs typeface="Arial" panose="020B0604020202020204" pitchFamily="34" charset="0"/>
              </a:rPr>
              <a:t>La </a:t>
            </a:r>
            <a:r>
              <a:rPr lang="it-IT" b="1" dirty="0">
                <a:solidFill>
                  <a:schemeClr val="accent1">
                    <a:lumMod val="50000"/>
                  </a:schemeClr>
                </a:solidFill>
                <a:latin typeface="Arial" panose="020B0604020202020204" pitchFamily="34" charset="0"/>
                <a:cs typeface="Arial" panose="020B0604020202020204" pitchFamily="34" charset="0"/>
              </a:rPr>
              <a:t>Linea di finanziamento A </a:t>
            </a:r>
            <a:r>
              <a:rPr lang="it-IT" dirty="0">
                <a:solidFill>
                  <a:schemeClr val="accent1">
                    <a:lumMod val="50000"/>
                  </a:schemeClr>
                </a:solidFill>
                <a:latin typeface="Arial" panose="020B0604020202020204" pitchFamily="34" charset="0"/>
                <a:cs typeface="Arial" panose="020B0604020202020204" pitchFamily="34" charset="0"/>
              </a:rPr>
              <a:t>prevede un contributo per l’acquisto di servizi di consulenza specialistici a supporto delle imprese che intendano avviare le attività propedeutiche all’ottenimento della certificazione della parità di genere</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Nella domanda di finanziamento è necessario indicare il fornitore individuato</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Tali fornitori devono aver realizzato almeno </a:t>
            </a:r>
            <a:r>
              <a:rPr lang="it-IT" b="1" dirty="0">
                <a:solidFill>
                  <a:schemeClr val="accent1">
                    <a:lumMod val="50000"/>
                  </a:schemeClr>
                </a:solidFill>
                <a:latin typeface="Arial" panose="020B0604020202020204" pitchFamily="34" charset="0"/>
                <a:cs typeface="Arial" panose="020B0604020202020204" pitchFamily="34" charset="0"/>
              </a:rPr>
              <a:t>tre attività/contratti </a:t>
            </a:r>
            <a:r>
              <a:rPr lang="it-IT" dirty="0">
                <a:solidFill>
                  <a:schemeClr val="accent1">
                    <a:lumMod val="50000"/>
                  </a:schemeClr>
                </a:solidFill>
                <a:latin typeface="Arial" panose="020B0604020202020204" pitchFamily="34" charset="0"/>
                <a:cs typeface="Arial" panose="020B0604020202020204" pitchFamily="34" charset="0"/>
              </a:rPr>
              <a:t>per servizi di </a:t>
            </a:r>
            <a:r>
              <a:rPr lang="it-IT" b="1" dirty="0">
                <a:solidFill>
                  <a:schemeClr val="accent1">
                    <a:lumMod val="50000"/>
                  </a:schemeClr>
                </a:solidFill>
                <a:latin typeface="Arial" panose="020B0604020202020204" pitchFamily="34" charset="0"/>
                <a:cs typeface="Arial" panose="020B0604020202020204" pitchFamily="34" charset="0"/>
              </a:rPr>
              <a:t>consulenza e/o formazione</a:t>
            </a:r>
            <a:r>
              <a:rPr lang="it-IT" dirty="0">
                <a:solidFill>
                  <a:schemeClr val="accent1">
                    <a:lumMod val="50000"/>
                  </a:schemeClr>
                </a:solidFill>
                <a:latin typeface="Arial" panose="020B0604020202020204" pitchFamily="34" charset="0"/>
                <a:cs typeface="Arial" panose="020B0604020202020204" pitchFamily="34" charset="0"/>
              </a:rPr>
              <a:t> alle imprese per le tematiche inerenti l’Avviso </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Tali attività/contratti devono essere state realizzate nell’ultimo triennio mobile a ritroso a partire dalla data di presentazione della domanda di finanziamento </a:t>
            </a:r>
          </a:p>
        </p:txBody>
      </p:sp>
    </p:spTree>
    <p:extLst>
      <p:ext uri="{BB962C8B-B14F-4D97-AF65-F5344CB8AC3E}">
        <p14:creationId xmlns:p14="http://schemas.microsoft.com/office/powerpoint/2010/main" val="1138520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0985239-F022-4C4D-D11E-8F7A7EF1258B}"/>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8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Arial Black" panose="020B0604020202020204" pitchFamily="34" charset="0"/>
              </a:rPr>
              <a:t>Guido Cecchini</a:t>
            </a:r>
            <a:endParaRPr kumimoji="0" lang="it-IT" sz="72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Arial Black"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rPr>
              <a:t>HR &amp; Legal </a:t>
            </a:r>
            <a:r>
              <a:rPr kumimoji="0" lang="it-IT" sz="2000" b="1" i="0" u="none" strike="noStrike" kern="1200" cap="none" spc="0" normalizeH="0" baseline="0" noProof="0" dirty="0" err="1">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rPr>
              <a:t>manager_Gender</a:t>
            </a:r>
            <a:r>
              <a:rPr kumimoji="0" lang="it-IT" sz="20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rPr>
              <a:t> Equality Advisor</a:t>
            </a:r>
          </a:p>
        </p:txBody>
      </p:sp>
    </p:spTree>
    <p:extLst>
      <p:ext uri="{BB962C8B-B14F-4D97-AF65-F5344CB8AC3E}">
        <p14:creationId xmlns:p14="http://schemas.microsoft.com/office/powerpoint/2010/main" val="2752444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5C1FF51F-06B8-B406-23EC-50EC912F0B1A}"/>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E48F0B9-54ED-4081-A03F-CAEF1DBA4DB1}"/>
              </a:ext>
            </a:extLst>
          </p:cNvPr>
          <p:cNvSpPr>
            <a:spLocks noGrp="1"/>
          </p:cNvSpPr>
          <p:nvPr>
            <p:ph type="title"/>
          </p:nvPr>
        </p:nvSpPr>
        <p:spPr>
          <a:xfrm>
            <a:off x="850392" y="976045"/>
            <a:ext cx="10716768" cy="1217563"/>
          </a:xfrm>
        </p:spPr>
        <p:txBody>
          <a:bodyPr>
            <a:noAutofit/>
          </a:bodyPr>
          <a:lstStyle/>
          <a:p>
            <a:pPr algn="ctr"/>
            <a:r>
              <a:rPr lang="it-IT" sz="3600" dirty="0">
                <a:solidFill>
                  <a:srgbClr val="CC3399"/>
                </a:solidFill>
                <a:latin typeface="Arial Black" panose="020B0A04020102020204" pitchFamily="34" charset="0"/>
              </a:rPr>
              <a:t>Linea </a:t>
            </a:r>
            <a:r>
              <a:rPr lang="it-IT" sz="3600" b="1" dirty="0">
                <a:solidFill>
                  <a:srgbClr val="CC3399"/>
                </a:solidFill>
                <a:latin typeface="Arial Black" panose="020B0A04020102020204" pitchFamily="34" charset="0"/>
              </a:rPr>
              <a:t>B</a:t>
            </a:r>
            <a:br>
              <a:rPr lang="it-IT" sz="3600" b="1" dirty="0">
                <a:solidFill>
                  <a:srgbClr val="CC3399"/>
                </a:solidFill>
                <a:latin typeface="Arial Black" panose="020B0A04020102020204" pitchFamily="34" charset="0"/>
              </a:rPr>
            </a:br>
            <a:r>
              <a:rPr lang="it-IT" sz="3200" b="1" dirty="0">
                <a:solidFill>
                  <a:srgbClr val="CC3399"/>
                </a:solidFill>
                <a:latin typeface="Arial Black" panose="020B0A04020102020204" pitchFamily="34" charset="0"/>
              </a:rPr>
              <a:t>Servizio di certificazione della parità di genere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6B760723-1181-4746-ADC0-B8040212F367}"/>
              </a:ext>
            </a:extLst>
          </p:cNvPr>
          <p:cNvSpPr/>
          <p:nvPr/>
        </p:nvSpPr>
        <p:spPr>
          <a:xfrm>
            <a:off x="966216" y="2531158"/>
            <a:ext cx="10427208" cy="1907705"/>
          </a:xfrm>
          <a:prstGeom prst="rect">
            <a:avLst/>
          </a:prstGeom>
        </p:spPr>
        <p:txBody>
          <a:bodyPr wrap="square">
            <a:spAutoFit/>
          </a:bodyPr>
          <a:lstStyle/>
          <a:p>
            <a:r>
              <a:rPr lang="it-IT" sz="1800" dirty="0">
                <a:solidFill>
                  <a:schemeClr val="accent1">
                    <a:lumMod val="50000"/>
                  </a:schemeClr>
                </a:solidFill>
                <a:latin typeface="Arial" panose="020B0604020202020204" pitchFamily="34" charset="0"/>
                <a:cs typeface="Arial" panose="020B0604020202020204" pitchFamily="34" charset="0"/>
              </a:rPr>
              <a:t>La </a:t>
            </a:r>
            <a:r>
              <a:rPr lang="it-IT" sz="1800" b="1" dirty="0">
                <a:solidFill>
                  <a:schemeClr val="accent1">
                    <a:lumMod val="50000"/>
                  </a:schemeClr>
                </a:solidFill>
                <a:latin typeface="Arial" panose="020B0604020202020204" pitchFamily="34" charset="0"/>
                <a:cs typeface="Arial" panose="020B0604020202020204" pitchFamily="34" charset="0"/>
              </a:rPr>
              <a:t>Linea di finanziamento B </a:t>
            </a:r>
            <a:r>
              <a:rPr lang="it-IT" sz="1800" dirty="0">
                <a:solidFill>
                  <a:schemeClr val="accent1">
                    <a:lumMod val="50000"/>
                  </a:schemeClr>
                </a:solidFill>
                <a:latin typeface="Arial" panose="020B0604020202020204" pitchFamily="34" charset="0"/>
                <a:cs typeface="Arial" panose="020B0604020202020204" pitchFamily="34" charset="0"/>
              </a:rPr>
              <a:t>prevede l’erogazione di un contributo per le spese di certificazione sostenute dalle imprese </a:t>
            </a:r>
          </a:p>
          <a:p>
            <a:endParaRPr lang="it-IT" sz="1800" dirty="0">
              <a:solidFill>
                <a:schemeClr val="accent1">
                  <a:lumMod val="50000"/>
                </a:schemeClr>
              </a:solidFill>
              <a:latin typeface="Arial" panose="020B0604020202020204" pitchFamily="34" charset="0"/>
              <a:cs typeface="Arial" panose="020B0604020202020204" pitchFamily="34" charset="0"/>
            </a:endParaRPr>
          </a:p>
          <a:p>
            <a:r>
              <a:rPr lang="it-IT" sz="1800" dirty="0">
                <a:solidFill>
                  <a:schemeClr val="accent1">
                    <a:lumMod val="50000"/>
                  </a:schemeClr>
                </a:solidFill>
                <a:latin typeface="Arial" panose="020B0604020202020204" pitchFamily="34" charset="0"/>
                <a:cs typeface="Arial" panose="020B0604020202020204" pitchFamily="34" charset="0"/>
              </a:rPr>
              <a:t>Per richiedere il rilascio della certificazione della parità di genere, le imprese devono rivolgersi esclusivamente agli organismi di valutazione della conformità accreditati in questo ambito  </a:t>
            </a:r>
          </a:p>
          <a:p>
            <a:endParaRPr lang="it-IT" sz="1800" dirty="0">
              <a:solidFill>
                <a:schemeClr val="accent1">
                  <a:lumMod val="50000"/>
                </a:schemeClr>
              </a:solidFill>
              <a:latin typeface="Arial" panose="020B0604020202020204" pitchFamily="34" charset="0"/>
              <a:cs typeface="Arial" panose="020B0604020202020204" pitchFamily="34" charset="0"/>
            </a:endParaRPr>
          </a:p>
          <a:p>
            <a:r>
              <a:rPr lang="it-IT" sz="1800" dirty="0">
                <a:solidFill>
                  <a:schemeClr val="accent1">
                    <a:lumMod val="50000"/>
                  </a:schemeClr>
                </a:solidFill>
                <a:latin typeface="Arial" panose="020B0604020202020204" pitchFamily="34" charset="0"/>
                <a:cs typeface="Arial" panose="020B0604020202020204" pitchFamily="34" charset="0"/>
              </a:rPr>
              <a:t>L’elenco degli Enti accreditati è pubblicato nel sito di </a:t>
            </a:r>
            <a:r>
              <a:rPr lang="it-IT" sz="1800" dirty="0" err="1">
                <a:solidFill>
                  <a:schemeClr val="accent1">
                    <a:lumMod val="50000"/>
                  </a:schemeClr>
                </a:solidFill>
                <a:latin typeface="Arial" panose="020B0604020202020204" pitchFamily="34" charset="0"/>
                <a:cs typeface="Arial" panose="020B0604020202020204" pitchFamily="34" charset="0"/>
              </a:rPr>
              <a:t>Accredia</a:t>
            </a:r>
            <a:r>
              <a:rPr lang="it-IT" sz="1800" dirty="0">
                <a:solidFill>
                  <a:schemeClr val="accent1">
                    <a:lumMod val="50000"/>
                  </a:schemeClr>
                </a:solidFill>
                <a:latin typeface="Arial" panose="020B0604020202020204" pitchFamily="34" charset="0"/>
                <a:cs typeface="Arial" panose="020B0604020202020204" pitchFamily="34" charset="0"/>
              </a:rPr>
              <a:t> al link https://www.accredia.it/servizio-accreditato/sistemi-di-gestione-per-la-parita-di-genere/ </a:t>
            </a:r>
          </a:p>
        </p:txBody>
      </p:sp>
    </p:spTree>
    <p:extLst>
      <p:ext uri="{BB962C8B-B14F-4D97-AF65-F5344CB8AC3E}">
        <p14:creationId xmlns:p14="http://schemas.microsoft.com/office/powerpoint/2010/main" val="4090345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4636EF8E-3988-2851-99DD-5B81E35FC42B}"/>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51C8E1BF-D47A-4A0F-BA95-E5ACE8D15E3E}"/>
              </a:ext>
            </a:extLst>
          </p:cNvPr>
          <p:cNvSpPr>
            <a:spLocks noGrp="1"/>
          </p:cNvSpPr>
          <p:nvPr>
            <p:ph type="title"/>
          </p:nvPr>
        </p:nvSpPr>
        <p:spPr>
          <a:xfrm>
            <a:off x="838200" y="955497"/>
            <a:ext cx="10515600" cy="1238111"/>
          </a:xfrm>
        </p:spPr>
        <p:txBody>
          <a:bodyPr>
            <a:normAutofit/>
          </a:bodyPr>
          <a:lstStyle/>
          <a:p>
            <a:pPr algn="ctr"/>
            <a:r>
              <a:rPr lang="it-IT" sz="3600" b="1" dirty="0">
                <a:solidFill>
                  <a:srgbClr val="CC3399"/>
                </a:solidFill>
                <a:latin typeface="Arial Black" panose="020B0A04020102020204" pitchFamily="34" charset="0"/>
              </a:rPr>
              <a:t>C.1 Presentazione delle domande </a:t>
            </a:r>
            <a:endParaRPr lang="it-IT" sz="3600" dirty="0">
              <a:solidFill>
                <a:srgbClr val="CC3399"/>
              </a:solidFill>
            </a:endParaRPr>
          </a:p>
        </p:txBody>
      </p:sp>
      <p:sp>
        <p:nvSpPr>
          <p:cNvPr id="4" name="Rettangolo 3">
            <a:extLst>
              <a:ext uri="{FF2B5EF4-FFF2-40B4-BE49-F238E27FC236}">
                <a16:creationId xmlns:a16="http://schemas.microsoft.com/office/drawing/2014/main" id="{737EE38D-32B1-48D3-A24D-5ED12E0654D8}"/>
              </a:ext>
            </a:extLst>
          </p:cNvPr>
          <p:cNvSpPr/>
          <p:nvPr/>
        </p:nvSpPr>
        <p:spPr>
          <a:xfrm>
            <a:off x="1069848" y="2274838"/>
            <a:ext cx="9784080" cy="2677656"/>
          </a:xfrm>
          <a:prstGeom prst="rect">
            <a:avLst/>
          </a:prstGeom>
        </p:spPr>
        <p:txBody>
          <a:bodyPr wrap="square">
            <a:spAutoFit/>
          </a:bodyPr>
          <a:lstStyle/>
          <a:p>
            <a:r>
              <a:rPr lang="it-IT" sz="2400" b="1" dirty="0">
                <a:solidFill>
                  <a:schemeClr val="accent1">
                    <a:lumMod val="50000"/>
                  </a:schemeClr>
                </a:solidFill>
                <a:latin typeface="Arial" panose="020B0604020202020204" pitchFamily="34" charset="0"/>
                <a:cs typeface="Arial" panose="020B0604020202020204" pitchFamily="34" charset="0"/>
              </a:rPr>
              <a:t>Modalità</a:t>
            </a:r>
            <a:r>
              <a:rPr lang="it-IT" sz="2400" dirty="0">
                <a:solidFill>
                  <a:schemeClr val="accent1">
                    <a:lumMod val="50000"/>
                  </a:schemeClr>
                </a:solidFill>
                <a:latin typeface="Arial" panose="020B0604020202020204" pitchFamily="34" charset="0"/>
                <a:cs typeface="Arial" panose="020B0604020202020204" pitchFamily="34" charset="0"/>
              </a:rPr>
              <a:t>: presentazione </a:t>
            </a:r>
            <a:r>
              <a:rPr lang="it-IT" sz="2400" b="1" dirty="0">
                <a:solidFill>
                  <a:schemeClr val="accent1">
                    <a:lumMod val="50000"/>
                  </a:schemeClr>
                </a:solidFill>
                <a:latin typeface="Arial" panose="020B0604020202020204" pitchFamily="34" charset="0"/>
                <a:cs typeface="Arial" panose="020B0604020202020204" pitchFamily="34" charset="0"/>
              </a:rPr>
              <a:t>online tramite piattaforma informativa Bandi online </a:t>
            </a:r>
            <a:r>
              <a:rPr lang="it-IT" sz="2400" dirty="0">
                <a:solidFill>
                  <a:schemeClr val="accent1">
                    <a:lumMod val="50000"/>
                  </a:schemeClr>
                </a:solidFill>
                <a:latin typeface="Arial" panose="020B0604020202020204" pitchFamily="34" charset="0"/>
                <a:cs typeface="Arial" panose="020B0604020202020204" pitchFamily="34" charset="0"/>
              </a:rPr>
              <a:t>www.bandi.regione.lombardia.it </a:t>
            </a:r>
          </a:p>
          <a:p>
            <a:endParaRPr lang="it-IT" sz="2400" dirty="0">
              <a:solidFill>
                <a:schemeClr val="accent1">
                  <a:lumMod val="50000"/>
                </a:schemeClr>
              </a:solidFill>
              <a:latin typeface="Arial" panose="020B0604020202020204" pitchFamily="34" charset="0"/>
              <a:cs typeface="Arial" panose="020B0604020202020204" pitchFamily="34" charset="0"/>
            </a:endParaRPr>
          </a:p>
          <a:p>
            <a:r>
              <a:rPr lang="it-IT" sz="2400" b="1" dirty="0">
                <a:solidFill>
                  <a:schemeClr val="accent1">
                    <a:lumMod val="50000"/>
                  </a:schemeClr>
                </a:solidFill>
                <a:latin typeface="Arial" panose="020B0604020202020204" pitchFamily="34" charset="0"/>
                <a:cs typeface="Arial" panose="020B0604020202020204" pitchFamily="34" charset="0"/>
              </a:rPr>
              <a:t>Tempi</a:t>
            </a:r>
            <a:r>
              <a:rPr lang="it-IT" sz="2400" dirty="0">
                <a:solidFill>
                  <a:schemeClr val="accent1">
                    <a:lumMod val="50000"/>
                  </a:schemeClr>
                </a:solidFill>
                <a:latin typeface="Arial" panose="020B0604020202020204" pitchFamily="34" charset="0"/>
                <a:cs typeface="Arial" panose="020B0604020202020204" pitchFamily="34" charset="0"/>
              </a:rPr>
              <a:t>: dalle 10.00 del 1° febbraio 2023 alle 17.00 del 13 dicembre 2024* </a:t>
            </a:r>
          </a:p>
          <a:p>
            <a:endParaRPr lang="it-IT" sz="2400" dirty="0">
              <a:solidFill>
                <a:schemeClr val="accent1">
                  <a:lumMod val="50000"/>
                </a:schemeClr>
              </a:solidFill>
              <a:latin typeface="Arial" panose="020B0604020202020204" pitchFamily="34" charset="0"/>
              <a:cs typeface="Arial" panose="020B0604020202020204" pitchFamily="34" charset="0"/>
            </a:endParaRPr>
          </a:p>
          <a:p>
            <a:r>
              <a:rPr lang="it-IT" sz="2400" dirty="0">
                <a:solidFill>
                  <a:schemeClr val="accent1">
                    <a:lumMod val="50000"/>
                  </a:schemeClr>
                </a:solidFill>
                <a:latin typeface="Arial" panose="020B0604020202020204" pitchFamily="34" charset="0"/>
                <a:cs typeface="Arial" panose="020B0604020202020204" pitchFamily="34" charset="0"/>
              </a:rPr>
              <a:t>*salvo esaurimento della dotazione finanziaria. </a:t>
            </a:r>
          </a:p>
        </p:txBody>
      </p:sp>
    </p:spTree>
    <p:extLst>
      <p:ext uri="{BB962C8B-B14F-4D97-AF65-F5344CB8AC3E}">
        <p14:creationId xmlns:p14="http://schemas.microsoft.com/office/powerpoint/2010/main" val="243027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BD43510C-F113-0582-D97E-3B2ED4CB2751}"/>
              </a:ext>
            </a:extLst>
          </p:cNvPr>
          <p:cNvPicPr>
            <a:picLocks noChangeAspect="1"/>
          </p:cNvPicPr>
          <p:nvPr/>
        </p:nvPicPr>
        <p:blipFill>
          <a:blip r:embed="rId2"/>
          <a:stretch>
            <a:fillRect/>
          </a:stretch>
        </p:blipFill>
        <p:spPr>
          <a:xfrm>
            <a:off x="0" y="0"/>
            <a:ext cx="12192000" cy="6858000"/>
          </a:xfrm>
          <a:prstGeom prst="rect">
            <a:avLst/>
          </a:prstGeom>
        </p:spPr>
      </p:pic>
      <p:sp>
        <p:nvSpPr>
          <p:cNvPr id="4" name="Rettangolo 3">
            <a:extLst>
              <a:ext uri="{FF2B5EF4-FFF2-40B4-BE49-F238E27FC236}">
                <a16:creationId xmlns:a16="http://schemas.microsoft.com/office/drawing/2014/main" id="{B6B10702-A661-4D91-8FE4-A8A9E4CD8F83}"/>
              </a:ext>
            </a:extLst>
          </p:cNvPr>
          <p:cNvSpPr/>
          <p:nvPr/>
        </p:nvSpPr>
        <p:spPr>
          <a:xfrm>
            <a:off x="577439" y="1243786"/>
            <a:ext cx="11265408" cy="4555093"/>
          </a:xfrm>
          <a:prstGeom prst="rect">
            <a:avLst/>
          </a:prstGeom>
        </p:spPr>
        <p:txBody>
          <a:bodyPr wrap="square">
            <a:spAutoFit/>
          </a:bodyPr>
          <a:lstStyle/>
          <a:p>
            <a:r>
              <a:rPr lang="it-IT" b="1" dirty="0">
                <a:solidFill>
                  <a:srgbClr val="CC3399"/>
                </a:solidFill>
                <a:latin typeface="Arial" panose="020B0604020202020204" pitchFamily="34" charset="0"/>
                <a:cs typeface="Arial" panose="020B0604020202020204" pitchFamily="34" charset="0"/>
              </a:rPr>
              <a:t>FASE DI REGISTRAZIONE/ACCESSO </a:t>
            </a:r>
            <a:endParaRPr lang="it-IT" dirty="0">
              <a:solidFill>
                <a:srgbClr val="CC3399"/>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Le domande possono essere presentate previa </a:t>
            </a:r>
            <a:r>
              <a:rPr lang="it-IT" sz="1700" b="1" dirty="0">
                <a:solidFill>
                  <a:schemeClr val="accent1">
                    <a:lumMod val="50000"/>
                  </a:schemeClr>
                </a:solidFill>
                <a:latin typeface="Arial" panose="020B0604020202020204" pitchFamily="34" charset="0"/>
                <a:cs typeface="Arial" panose="020B0604020202020204" pitchFamily="34" charset="0"/>
              </a:rPr>
              <a:t>registrazione e profilazione in Bandi Online, </a:t>
            </a:r>
            <a:r>
              <a:rPr lang="it-IT" sz="1700" dirty="0">
                <a:solidFill>
                  <a:schemeClr val="accent1">
                    <a:lumMod val="50000"/>
                  </a:schemeClr>
                </a:solidFill>
                <a:latin typeface="Arial" panose="020B0604020202020204" pitchFamily="34" charset="0"/>
                <a:cs typeface="Arial" panose="020B0604020202020204" pitchFamily="34" charset="0"/>
              </a:rPr>
              <a:t>esclusivamente attraverso: </a:t>
            </a: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SPID – Sistema Pubblico di Identità Digitale</a:t>
            </a:r>
            <a:endParaRPr lang="it-IT" sz="1700" dirty="0">
              <a:solidFill>
                <a:schemeClr val="accent1">
                  <a:lumMod val="50000"/>
                </a:schemeClr>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CNS – Carta Nazionale dei Servizi/CRS</a:t>
            </a:r>
            <a:r>
              <a:rPr lang="it-IT" sz="1700" dirty="0">
                <a:solidFill>
                  <a:schemeClr val="accent1">
                    <a:lumMod val="50000"/>
                  </a:schemeClr>
                </a:solidFill>
                <a:latin typeface="Arial" panose="020B0604020202020204" pitchFamily="34" charset="0"/>
                <a:cs typeface="Arial" panose="020B0604020202020204" pitchFamily="34" charset="0"/>
              </a:rPr>
              <a:t> </a:t>
            </a: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CIE – Carta di Identità Elettronica</a:t>
            </a:r>
            <a:r>
              <a:rPr lang="it-IT" sz="1700" dirty="0">
                <a:solidFill>
                  <a:schemeClr val="accent1">
                    <a:lumMod val="50000"/>
                  </a:schemeClr>
                </a:solidFill>
                <a:latin typeface="Arial" panose="020B0604020202020204" pitchFamily="34" charset="0"/>
                <a:cs typeface="Arial" panose="020B0604020202020204" pitchFamily="34" charset="0"/>
              </a:rPr>
              <a:t> </a:t>
            </a:r>
          </a:p>
          <a:p>
            <a:endParaRPr lang="it-IT" sz="1600" b="1" dirty="0">
              <a:solidFill>
                <a:schemeClr val="accent1">
                  <a:lumMod val="50000"/>
                </a:schemeClr>
              </a:solidFill>
              <a:latin typeface="Arial" panose="020B0604020202020204" pitchFamily="34" charset="0"/>
              <a:cs typeface="Arial" panose="020B0604020202020204" pitchFamily="34" charset="0"/>
            </a:endParaRPr>
          </a:p>
          <a:p>
            <a:r>
              <a:rPr lang="it-IT" b="1" dirty="0">
                <a:solidFill>
                  <a:srgbClr val="CC3399"/>
                </a:solidFill>
                <a:latin typeface="Arial" panose="020B0604020202020204" pitchFamily="34" charset="0"/>
                <a:cs typeface="Arial" panose="020B0604020202020204" pitchFamily="34" charset="0"/>
              </a:rPr>
              <a:t>FASE DI COMPILAZIONE </a:t>
            </a:r>
          </a:p>
          <a:p>
            <a:r>
              <a:rPr lang="it-IT" sz="1700" dirty="0">
                <a:solidFill>
                  <a:schemeClr val="accent1">
                    <a:lumMod val="50000"/>
                  </a:schemeClr>
                </a:solidFill>
                <a:latin typeface="Arial" panose="020B0604020202020204" pitchFamily="34" charset="0"/>
                <a:cs typeface="Arial" panose="020B0604020202020204" pitchFamily="34" charset="0"/>
              </a:rPr>
              <a:t>• Il soggetto richiedente deve compilare on line la </a:t>
            </a:r>
            <a:r>
              <a:rPr lang="it-IT" sz="1700" b="1" dirty="0">
                <a:solidFill>
                  <a:schemeClr val="accent1">
                    <a:lumMod val="50000"/>
                  </a:schemeClr>
                </a:solidFill>
                <a:latin typeface="Arial" panose="020B0604020202020204" pitchFamily="34" charset="0"/>
                <a:cs typeface="Arial" panose="020B0604020202020204" pitchFamily="34" charset="0"/>
              </a:rPr>
              <a:t>domanda di finanziamento </a:t>
            </a:r>
            <a:r>
              <a:rPr lang="it-IT" sz="1700" dirty="0">
                <a:solidFill>
                  <a:schemeClr val="accent1">
                    <a:lumMod val="50000"/>
                  </a:schemeClr>
                </a:solidFill>
                <a:latin typeface="Arial" panose="020B0604020202020204" pitchFamily="34" charset="0"/>
                <a:cs typeface="Arial" panose="020B0604020202020204" pitchFamily="34" charset="0"/>
              </a:rPr>
              <a:t>(Allegato A.3)</a:t>
            </a:r>
          </a:p>
          <a:p>
            <a:r>
              <a:rPr lang="it-IT" sz="1700" dirty="0">
                <a:solidFill>
                  <a:schemeClr val="accent1">
                    <a:lumMod val="50000"/>
                  </a:schemeClr>
                </a:solidFill>
                <a:latin typeface="Arial" panose="020B0604020202020204" pitchFamily="34" charset="0"/>
                <a:cs typeface="Arial" panose="020B0604020202020204" pitchFamily="34" charset="0"/>
              </a:rPr>
              <a:t>• Al termine della compilazione, deve scaricare la domanda di finanziamento generata automaticamente dal sistema e </a:t>
            </a:r>
            <a:r>
              <a:rPr lang="it-IT" sz="1700" b="1" dirty="0">
                <a:solidFill>
                  <a:schemeClr val="accent1">
                    <a:lumMod val="50000"/>
                  </a:schemeClr>
                </a:solidFill>
                <a:latin typeface="Arial" panose="020B0604020202020204" pitchFamily="34" charset="0"/>
                <a:cs typeface="Arial" panose="020B0604020202020204" pitchFamily="34" charset="0"/>
              </a:rPr>
              <a:t>sottoscriverla elettronicamente</a:t>
            </a:r>
          </a:p>
          <a:p>
            <a:r>
              <a:rPr lang="it-IT" sz="1700" dirty="0">
                <a:solidFill>
                  <a:schemeClr val="accent1">
                    <a:lumMod val="50000"/>
                  </a:schemeClr>
                </a:solidFill>
                <a:latin typeface="Arial" panose="020B0604020202020204" pitchFamily="34" charset="0"/>
                <a:cs typeface="Arial" panose="020B0604020202020204" pitchFamily="34" charset="0"/>
              </a:rPr>
              <a:t>• Alla domanda di finanziamento deve essere allegata la documentazione richiesta dal bando </a:t>
            </a:r>
          </a:p>
          <a:p>
            <a:endParaRPr lang="it-IT" sz="1600" b="1" dirty="0">
              <a:solidFill>
                <a:srgbClr val="CC3399"/>
              </a:solidFill>
              <a:latin typeface="Arial" panose="020B0604020202020204" pitchFamily="34" charset="0"/>
              <a:cs typeface="Arial" panose="020B0604020202020204" pitchFamily="34" charset="0"/>
            </a:endParaRPr>
          </a:p>
          <a:p>
            <a:r>
              <a:rPr lang="it-IT" b="1" dirty="0">
                <a:solidFill>
                  <a:srgbClr val="CC3399"/>
                </a:solidFill>
                <a:latin typeface="Arial" panose="020B0604020202020204" pitchFamily="34" charset="0"/>
                <a:cs typeface="Arial" panose="020B0604020202020204" pitchFamily="34" charset="0"/>
              </a:rPr>
              <a:t>FASE DI INVIO DELLA DOMANDA </a:t>
            </a:r>
            <a:endParaRPr lang="it-IT" dirty="0">
              <a:solidFill>
                <a:srgbClr val="CC3399"/>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 La domanda deve essere perfezionata </a:t>
            </a:r>
            <a:r>
              <a:rPr lang="it-IT" sz="1700" b="1" dirty="0">
                <a:solidFill>
                  <a:schemeClr val="accent1">
                    <a:lumMod val="50000"/>
                  </a:schemeClr>
                </a:solidFill>
                <a:latin typeface="Arial" panose="020B0604020202020204" pitchFamily="34" charset="0"/>
                <a:cs typeface="Arial" panose="020B0604020202020204" pitchFamily="34" charset="0"/>
              </a:rPr>
              <a:t>pagando l’imposta di bollo </a:t>
            </a:r>
            <a:r>
              <a:rPr lang="it-IT" sz="1700" dirty="0">
                <a:solidFill>
                  <a:schemeClr val="accent1">
                    <a:lumMod val="50000"/>
                  </a:schemeClr>
                </a:solidFill>
                <a:latin typeface="Arial" panose="020B0604020202020204" pitchFamily="34" charset="0"/>
                <a:cs typeface="Arial" panose="020B0604020202020204" pitchFamily="34" charset="0"/>
              </a:rPr>
              <a:t>di € 16,00 tramite “pagoPA”</a:t>
            </a:r>
          </a:p>
          <a:p>
            <a:r>
              <a:rPr lang="it-IT" sz="1700" dirty="0">
                <a:solidFill>
                  <a:schemeClr val="accent1">
                    <a:lumMod val="50000"/>
                  </a:schemeClr>
                </a:solidFill>
                <a:latin typeface="Arial" panose="020B0604020202020204" pitchFamily="34" charset="0"/>
                <a:cs typeface="Arial" panose="020B0604020202020204" pitchFamily="34" charset="0"/>
              </a:rPr>
              <a:t>• La domanda deve essere trasmessa cliccando il pulsante </a:t>
            </a:r>
            <a:r>
              <a:rPr lang="it-IT" sz="1700" b="1" i="1" dirty="0">
                <a:solidFill>
                  <a:schemeClr val="accent1">
                    <a:lumMod val="50000"/>
                  </a:schemeClr>
                </a:solidFill>
                <a:latin typeface="Arial" panose="020B0604020202020204" pitchFamily="34" charset="0"/>
                <a:cs typeface="Arial" panose="020B0604020202020204" pitchFamily="34" charset="0"/>
              </a:rPr>
              <a:t>“Invia al protocollo”</a:t>
            </a:r>
          </a:p>
          <a:p>
            <a:r>
              <a:rPr lang="it-IT" sz="1700" dirty="0">
                <a:solidFill>
                  <a:schemeClr val="accent1">
                    <a:lumMod val="50000"/>
                  </a:schemeClr>
                </a:solidFill>
                <a:latin typeface="Arial" panose="020B0604020202020204" pitchFamily="34" charset="0"/>
                <a:cs typeface="Arial" panose="020B0604020202020204" pitchFamily="34" charset="0"/>
              </a:rPr>
              <a:t>• Il sistema informativo rilascia automaticamente </a:t>
            </a:r>
            <a:r>
              <a:rPr lang="it-IT" sz="1700" b="1" dirty="0">
                <a:solidFill>
                  <a:schemeClr val="accent1">
                    <a:lumMod val="50000"/>
                  </a:schemeClr>
                </a:solidFill>
                <a:latin typeface="Arial" panose="020B0604020202020204" pitchFamily="34" charset="0"/>
                <a:cs typeface="Arial" panose="020B0604020202020204" pitchFamily="34" charset="0"/>
              </a:rPr>
              <a:t>numero e data di protocollo</a:t>
            </a:r>
            <a:r>
              <a:rPr lang="it-IT" sz="1700" dirty="0">
                <a:solidFill>
                  <a:schemeClr val="accent1">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20967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77147EB4-9144-5531-A952-D88C644F2058}"/>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7DB10753-AA0C-4908-9978-22308C19626F}"/>
              </a:ext>
            </a:extLst>
          </p:cNvPr>
          <p:cNvSpPr>
            <a:spLocks noGrp="1"/>
          </p:cNvSpPr>
          <p:nvPr>
            <p:ph type="title"/>
          </p:nvPr>
        </p:nvSpPr>
        <p:spPr>
          <a:xfrm>
            <a:off x="838200" y="982079"/>
            <a:ext cx="10515600" cy="865010"/>
          </a:xfrm>
        </p:spPr>
        <p:txBody>
          <a:bodyPr>
            <a:normAutofit/>
          </a:bodyPr>
          <a:lstStyle/>
          <a:p>
            <a:pPr algn="ctr"/>
            <a:r>
              <a:rPr lang="it-IT" sz="3600" b="1" dirty="0">
                <a:solidFill>
                  <a:srgbClr val="CC3399"/>
                </a:solidFill>
                <a:latin typeface="Arial Black" panose="020B0A04020102020204" pitchFamily="34" charset="0"/>
              </a:rPr>
              <a:t>C.3 Istruttoria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3D194608-E26D-4A9A-AEB1-2F6A27504062}"/>
              </a:ext>
            </a:extLst>
          </p:cNvPr>
          <p:cNvSpPr/>
          <p:nvPr/>
        </p:nvSpPr>
        <p:spPr>
          <a:xfrm>
            <a:off x="633669" y="1973047"/>
            <a:ext cx="11109960" cy="3539430"/>
          </a:xfrm>
          <a:prstGeom prst="rect">
            <a:avLst/>
          </a:prstGeom>
        </p:spPr>
        <p:txBody>
          <a:bodyPr wrap="square">
            <a:spAutoFit/>
          </a:bodyPr>
          <a:lstStyle/>
          <a:p>
            <a:r>
              <a:rPr lang="it-IT" sz="1600" i="1" dirty="0">
                <a:solidFill>
                  <a:schemeClr val="accent1">
                    <a:lumMod val="50000"/>
                  </a:schemeClr>
                </a:solidFill>
                <a:latin typeface="Arial" panose="020B0604020202020204" pitchFamily="34" charset="0"/>
                <a:cs typeface="Arial" panose="020B0604020202020204" pitchFamily="34" charset="0"/>
              </a:rPr>
              <a:t>C.3.a. </a:t>
            </a:r>
            <a:r>
              <a:rPr lang="it-IT" sz="1600" b="1" dirty="0">
                <a:solidFill>
                  <a:schemeClr val="accent1">
                    <a:lumMod val="50000"/>
                  </a:schemeClr>
                </a:solidFill>
                <a:latin typeface="Arial" panose="020B0604020202020204" pitchFamily="34" charset="0"/>
                <a:cs typeface="Arial" panose="020B0604020202020204" pitchFamily="34" charset="0"/>
              </a:rPr>
              <a:t>Modalità e tempi del processo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Unioncamere Lombardia effettua l’istruttoria delle domande di finanziamento e comunica l’esito delle istruttorie</a:t>
            </a:r>
            <a:r>
              <a:rPr lang="it-IT" sz="1600" b="1" dirty="0">
                <a:solidFill>
                  <a:schemeClr val="accent1">
                    <a:lumMod val="50000"/>
                  </a:schemeClr>
                </a:solidFill>
                <a:latin typeface="Arial" panose="020B0604020202020204" pitchFamily="34" charset="0"/>
                <a:cs typeface="Arial" panose="020B0604020202020204" pitchFamily="34" charset="0"/>
              </a:rPr>
              <a:t> </a:t>
            </a:r>
          </a:p>
          <a:p>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C.3.b. </a:t>
            </a:r>
            <a:r>
              <a:rPr lang="it-IT" sz="1600" b="1" dirty="0">
                <a:solidFill>
                  <a:schemeClr val="accent1">
                    <a:lumMod val="50000"/>
                  </a:schemeClr>
                </a:solidFill>
                <a:latin typeface="Arial" panose="020B0604020202020204" pitchFamily="34" charset="0"/>
                <a:cs typeface="Arial" panose="020B0604020202020204" pitchFamily="34" charset="0"/>
              </a:rPr>
              <a:t>Verifica di ammissibilità delle domande </a:t>
            </a:r>
          </a:p>
          <a:p>
            <a:r>
              <a:rPr lang="it-IT" sz="1600" dirty="0">
                <a:solidFill>
                  <a:schemeClr val="accent1">
                    <a:lumMod val="50000"/>
                  </a:schemeClr>
                </a:solidFill>
                <a:latin typeface="Arial" panose="020B0604020202020204" pitchFamily="34" charset="0"/>
                <a:cs typeface="Arial" panose="020B0604020202020204" pitchFamily="34" charset="0"/>
              </a:rPr>
              <a:t>L'istruttoria formale è finalizzata a </a:t>
            </a:r>
            <a:r>
              <a:rPr lang="it-IT" sz="1600" b="1" dirty="0">
                <a:solidFill>
                  <a:schemeClr val="accent1">
                    <a:lumMod val="50000"/>
                  </a:schemeClr>
                </a:solidFill>
                <a:latin typeface="Arial" panose="020B0604020202020204" pitchFamily="34" charset="0"/>
                <a:cs typeface="Arial" panose="020B0604020202020204" pitchFamily="34" charset="0"/>
              </a:rPr>
              <a:t>verificare la sussistenza dei requisiti di ammissibilità dei soggetti richiedenti </a:t>
            </a:r>
          </a:p>
          <a:p>
            <a:endParaRPr lang="it-IT" sz="1600" b="1"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C.3.c. </a:t>
            </a:r>
            <a:r>
              <a:rPr lang="it-IT" sz="1600" b="1" dirty="0">
                <a:solidFill>
                  <a:schemeClr val="accent1">
                    <a:lumMod val="50000"/>
                  </a:schemeClr>
                </a:solidFill>
                <a:latin typeface="Arial" panose="020B0604020202020204" pitchFamily="34" charset="0"/>
                <a:cs typeface="Arial" panose="020B0604020202020204" pitchFamily="34" charset="0"/>
              </a:rPr>
              <a:t>Integrazione documentale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 Unioncamere Lombardia si riserva la facoltà di chiedere chiarimenti e integrazioni</a:t>
            </a:r>
          </a:p>
          <a:p>
            <a:r>
              <a:rPr lang="it-IT" sz="1600" dirty="0">
                <a:solidFill>
                  <a:schemeClr val="accent1">
                    <a:lumMod val="50000"/>
                  </a:schemeClr>
                </a:solidFill>
                <a:latin typeface="Arial" panose="020B0604020202020204" pitchFamily="34" charset="0"/>
                <a:cs typeface="Arial" panose="020B0604020202020204" pitchFamily="34" charset="0"/>
              </a:rPr>
              <a:t>• La richiesta di integrazione avviene tramite il Sistema Informativo Bandi Online</a:t>
            </a:r>
          </a:p>
          <a:p>
            <a:r>
              <a:rPr lang="it-IT" sz="1600" dirty="0">
                <a:solidFill>
                  <a:schemeClr val="accent1">
                    <a:lumMod val="50000"/>
                  </a:schemeClr>
                </a:solidFill>
                <a:latin typeface="Arial" panose="020B0604020202020204" pitchFamily="34" charset="0"/>
                <a:cs typeface="Arial" panose="020B0604020202020204" pitchFamily="34" charset="0"/>
              </a:rPr>
              <a:t>• Le integrazioni devono pervenire </a:t>
            </a:r>
            <a:r>
              <a:rPr lang="it-IT" sz="1600" b="1" dirty="0">
                <a:solidFill>
                  <a:schemeClr val="accent1">
                    <a:lumMod val="50000"/>
                  </a:schemeClr>
                </a:solidFill>
                <a:latin typeface="Arial" panose="020B0604020202020204" pitchFamily="34" charset="0"/>
                <a:cs typeface="Arial" panose="020B0604020202020204" pitchFamily="34" charset="0"/>
              </a:rPr>
              <a:t>entro 15 giorni solari dalla data della richiesta</a:t>
            </a:r>
            <a:endParaRPr lang="it-IT" sz="1600" dirty="0">
              <a:solidFill>
                <a:schemeClr val="accent1">
                  <a:lumMod val="50000"/>
                </a:schemeClr>
              </a:solidFill>
              <a:latin typeface="Arial" panose="020B0604020202020204" pitchFamily="34" charset="0"/>
              <a:cs typeface="Arial" panose="020B0604020202020204" pitchFamily="34" charset="0"/>
            </a:endParaRPr>
          </a:p>
          <a:p>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C.3.d. </a:t>
            </a:r>
            <a:r>
              <a:rPr lang="it-IT" sz="1600" b="1" dirty="0">
                <a:solidFill>
                  <a:schemeClr val="accent1">
                    <a:lumMod val="50000"/>
                  </a:schemeClr>
                </a:solidFill>
                <a:latin typeface="Arial" panose="020B0604020202020204" pitchFamily="34" charset="0"/>
                <a:cs typeface="Arial" panose="020B0604020202020204" pitchFamily="34" charset="0"/>
              </a:rPr>
              <a:t>Concessione del contributo e comunicazione degli esiti dell'istruttoria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La formalizzazione dell’istruttoria e la relativa concessione del contributo avverranno da parte di Unioncamere Lombardia tramite </a:t>
            </a:r>
            <a:r>
              <a:rPr lang="it-IT" sz="1600" b="1" dirty="0">
                <a:solidFill>
                  <a:schemeClr val="accent1">
                    <a:lumMod val="50000"/>
                  </a:schemeClr>
                </a:solidFill>
                <a:latin typeface="Arial" panose="020B0604020202020204" pitchFamily="34" charset="0"/>
                <a:cs typeface="Arial" panose="020B0604020202020204" pitchFamily="34" charset="0"/>
              </a:rPr>
              <a:t>l’adozione di </a:t>
            </a:r>
            <a:r>
              <a:rPr lang="it-IT" sz="1600" b="1" dirty="0" err="1">
                <a:solidFill>
                  <a:schemeClr val="accent1">
                    <a:lumMod val="50000"/>
                  </a:schemeClr>
                </a:solidFill>
                <a:latin typeface="Arial" panose="020B0604020202020204" pitchFamily="34" charset="0"/>
                <a:cs typeface="Arial" panose="020B0604020202020204" pitchFamily="34" charset="0"/>
              </a:rPr>
              <a:t>determine</a:t>
            </a:r>
            <a:r>
              <a:rPr lang="it-IT" sz="1600" b="1" dirty="0">
                <a:solidFill>
                  <a:schemeClr val="accent1">
                    <a:lumMod val="50000"/>
                  </a:schemeClr>
                </a:solidFill>
                <a:latin typeface="Arial" panose="020B0604020202020204" pitchFamily="34" charset="0"/>
                <a:cs typeface="Arial" panose="020B0604020202020204" pitchFamily="34" charset="0"/>
              </a:rPr>
              <a:t>, con cadenza mensile, da parte del Responsabile del procedimento </a:t>
            </a:r>
            <a:endParaRPr lang="it-IT" sz="16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831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B294627-28FA-8AAD-08DF-7C794C79184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5588FD1-07C3-44B1-BC74-59033B997085}"/>
              </a:ext>
            </a:extLst>
          </p:cNvPr>
          <p:cNvSpPr>
            <a:spLocks noGrp="1"/>
          </p:cNvSpPr>
          <p:nvPr>
            <p:ph type="title"/>
          </p:nvPr>
        </p:nvSpPr>
        <p:spPr>
          <a:xfrm>
            <a:off x="594360" y="1002745"/>
            <a:ext cx="10759440" cy="1181719"/>
          </a:xfrm>
        </p:spPr>
        <p:txBody>
          <a:bodyPr>
            <a:normAutofit/>
          </a:bodyPr>
          <a:lstStyle/>
          <a:p>
            <a:pPr algn="ctr"/>
            <a:r>
              <a:rPr lang="it-IT" sz="3600" b="1" dirty="0">
                <a:solidFill>
                  <a:srgbClr val="CC3399"/>
                </a:solidFill>
                <a:latin typeface="Arial Black" panose="020B0A04020102020204" pitchFamily="34" charset="0"/>
              </a:rPr>
              <a:t>C.4 Modalità e tempi per l’erogazione dell’agevolazione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3C022EBC-831A-422A-B5EC-693DB8B8AB3A}"/>
              </a:ext>
            </a:extLst>
          </p:cNvPr>
          <p:cNvSpPr/>
          <p:nvPr/>
        </p:nvSpPr>
        <p:spPr>
          <a:xfrm>
            <a:off x="677760" y="2100381"/>
            <a:ext cx="11095140" cy="3785652"/>
          </a:xfrm>
          <a:prstGeom prst="rect">
            <a:avLst/>
          </a:prstGeom>
        </p:spPr>
        <p:txBody>
          <a:bodyPr wrap="square">
            <a:spAutoFit/>
          </a:bodyPr>
          <a:lstStyle/>
          <a:p>
            <a:pPr algn="just"/>
            <a:r>
              <a:rPr lang="it-IT" sz="1600" i="1" dirty="0">
                <a:solidFill>
                  <a:schemeClr val="accent1">
                    <a:lumMod val="50000"/>
                  </a:schemeClr>
                </a:solidFill>
                <a:latin typeface="Arial" panose="020B0604020202020204" pitchFamily="34" charset="0"/>
                <a:cs typeface="Arial" panose="020B0604020202020204" pitchFamily="34" charset="0"/>
              </a:rPr>
              <a:t>C.4.a. </a:t>
            </a:r>
            <a:r>
              <a:rPr lang="it-IT" sz="1600" b="1" dirty="0">
                <a:solidFill>
                  <a:schemeClr val="accent1">
                    <a:lumMod val="50000"/>
                  </a:schemeClr>
                </a:solidFill>
                <a:latin typeface="Arial" panose="020B0604020202020204" pitchFamily="34" charset="0"/>
                <a:cs typeface="Arial" panose="020B0604020202020204" pitchFamily="34" charset="0"/>
              </a:rPr>
              <a:t>Adempimenti post concessione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b="1" dirty="0">
                <a:solidFill>
                  <a:schemeClr val="accent1">
                    <a:lumMod val="50000"/>
                  </a:schemeClr>
                </a:solidFill>
                <a:latin typeface="Arial" panose="020B0604020202020204" pitchFamily="34" charset="0"/>
                <a:cs typeface="Arial" panose="020B0604020202020204" pitchFamily="34" charset="0"/>
              </a:rPr>
              <a:t>Entro 180 giorni solari </a:t>
            </a:r>
            <a:r>
              <a:rPr lang="it-IT" sz="1600" dirty="0">
                <a:solidFill>
                  <a:schemeClr val="accent1">
                    <a:lumMod val="50000"/>
                  </a:schemeClr>
                </a:solidFill>
                <a:latin typeface="Arial" panose="020B0604020202020204" pitchFamily="34" charset="0"/>
                <a:cs typeface="Arial" panose="020B0604020202020204" pitchFamily="34" charset="0"/>
              </a:rPr>
              <a:t>consecutivi dalla data della determina di concessione del finanziamento, le </a:t>
            </a:r>
            <a:r>
              <a:rPr lang="it-IT" sz="1600" b="1" dirty="0">
                <a:solidFill>
                  <a:schemeClr val="accent1">
                    <a:lumMod val="50000"/>
                  </a:schemeClr>
                </a:solidFill>
                <a:latin typeface="Arial" panose="020B0604020202020204" pitchFamily="34" charset="0"/>
                <a:cs typeface="Arial" panose="020B0604020202020204" pitchFamily="34" charset="0"/>
              </a:rPr>
              <a:t>imprese dovranno: </a:t>
            </a:r>
          </a:p>
          <a:p>
            <a:pPr algn="just"/>
            <a:r>
              <a:rPr lang="it-IT" sz="1600" dirty="0">
                <a:solidFill>
                  <a:schemeClr val="accent1">
                    <a:lumMod val="50000"/>
                  </a:schemeClr>
                </a:solidFill>
                <a:latin typeface="Arial" panose="020B0604020202020204" pitchFamily="34" charset="0"/>
                <a:cs typeface="Arial" panose="020B0604020202020204" pitchFamily="34" charset="0"/>
              </a:rPr>
              <a:t>• realizzare e concludere tutte le attività connesse ai servizi di consulenza e di certificazione </a:t>
            </a:r>
          </a:p>
          <a:p>
            <a:pPr algn="just"/>
            <a:r>
              <a:rPr lang="it-IT" sz="1600" dirty="0">
                <a:solidFill>
                  <a:schemeClr val="accent1">
                    <a:lumMod val="50000"/>
                  </a:schemeClr>
                </a:solidFill>
                <a:latin typeface="Arial" panose="020B0604020202020204" pitchFamily="34" charset="0"/>
                <a:cs typeface="Arial" panose="020B0604020202020204" pitchFamily="34" charset="0"/>
              </a:rPr>
              <a:t>• quietanzare tutte le fatture </a:t>
            </a:r>
          </a:p>
          <a:p>
            <a:pPr algn="just"/>
            <a:r>
              <a:rPr lang="it-IT" sz="1600" dirty="0">
                <a:solidFill>
                  <a:schemeClr val="accent1">
                    <a:lumMod val="50000"/>
                  </a:schemeClr>
                </a:solidFill>
                <a:latin typeface="Arial" panose="020B0604020202020204" pitchFamily="34" charset="0"/>
                <a:cs typeface="Arial" panose="020B0604020202020204" pitchFamily="34" charset="0"/>
              </a:rPr>
              <a:t>Le attività connesse ai servizi di consulenza e di certificazione e le relative spese devono essere realizzate e sostenute solo successivamente alla data della determina di concessione del contributo. </a:t>
            </a:r>
          </a:p>
          <a:p>
            <a:pPr algn="just"/>
            <a:endParaRPr lang="it-IT" sz="1600" i="1" dirty="0">
              <a:solidFill>
                <a:schemeClr val="accent1">
                  <a:lumMod val="50000"/>
                </a:schemeClr>
              </a:solidFill>
              <a:latin typeface="Arial" panose="020B0604020202020204" pitchFamily="34" charset="0"/>
              <a:cs typeface="Arial" panose="020B0604020202020204" pitchFamily="34" charset="0"/>
            </a:endParaRPr>
          </a:p>
          <a:p>
            <a:pPr algn="just"/>
            <a:r>
              <a:rPr lang="it-IT" sz="1600" i="1" dirty="0">
                <a:solidFill>
                  <a:schemeClr val="accent1">
                    <a:lumMod val="50000"/>
                  </a:schemeClr>
                </a:solidFill>
                <a:latin typeface="Arial" panose="020B0604020202020204" pitchFamily="34" charset="0"/>
                <a:cs typeface="Arial" panose="020B0604020202020204" pitchFamily="34" charset="0"/>
              </a:rPr>
              <a:t>C.4.b. </a:t>
            </a:r>
            <a:r>
              <a:rPr lang="it-IT" sz="1600" b="1" dirty="0">
                <a:solidFill>
                  <a:schemeClr val="accent1">
                    <a:lumMod val="50000"/>
                  </a:schemeClr>
                </a:solidFill>
                <a:latin typeface="Arial" panose="020B0604020202020204" pitchFamily="34" charset="0"/>
                <a:cs typeface="Arial" panose="020B0604020202020204" pitchFamily="34" charset="0"/>
              </a:rPr>
              <a:t>Caratteristiche della fase di rendicontazione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dirty="0">
                <a:solidFill>
                  <a:schemeClr val="accent1">
                    <a:lumMod val="50000"/>
                  </a:schemeClr>
                </a:solidFill>
                <a:latin typeface="Arial" panose="020B0604020202020204" pitchFamily="34" charset="0"/>
                <a:cs typeface="Arial" panose="020B0604020202020204" pitchFamily="34" charset="0"/>
              </a:rPr>
              <a:t>Il soggetto beneficiario deve trasmettere la domanda di liquidazione con la documentazione prevista, attraverso il sistema informativo Bandi online, </a:t>
            </a:r>
            <a:r>
              <a:rPr lang="it-IT" sz="1600" b="1" dirty="0">
                <a:solidFill>
                  <a:schemeClr val="accent1">
                    <a:lumMod val="50000"/>
                  </a:schemeClr>
                </a:solidFill>
                <a:latin typeface="Arial" panose="020B0604020202020204" pitchFamily="34" charset="0"/>
                <a:cs typeface="Arial" panose="020B0604020202020204" pitchFamily="34" charset="0"/>
              </a:rPr>
              <a:t>entro 210 giorni </a:t>
            </a:r>
            <a:r>
              <a:rPr lang="it-IT" sz="1600" dirty="0">
                <a:solidFill>
                  <a:schemeClr val="accent1">
                    <a:lumMod val="50000"/>
                  </a:schemeClr>
                </a:solidFill>
                <a:latin typeface="Arial" panose="020B0604020202020204" pitchFamily="34" charset="0"/>
                <a:cs typeface="Arial" panose="020B0604020202020204" pitchFamily="34" charset="0"/>
              </a:rPr>
              <a:t>dalla data della determina di concessione del contributo </a:t>
            </a:r>
          </a:p>
          <a:p>
            <a:pPr algn="just"/>
            <a:endParaRPr lang="it-IT" sz="1600" i="1" dirty="0">
              <a:solidFill>
                <a:schemeClr val="accent1">
                  <a:lumMod val="50000"/>
                </a:schemeClr>
              </a:solidFill>
              <a:latin typeface="Arial" panose="020B0604020202020204" pitchFamily="34" charset="0"/>
              <a:cs typeface="Arial" panose="020B0604020202020204" pitchFamily="34" charset="0"/>
            </a:endParaRPr>
          </a:p>
          <a:p>
            <a:pPr algn="just"/>
            <a:r>
              <a:rPr lang="it-IT" sz="1600" i="1" dirty="0">
                <a:solidFill>
                  <a:schemeClr val="accent1">
                    <a:lumMod val="50000"/>
                  </a:schemeClr>
                </a:solidFill>
                <a:latin typeface="Arial" panose="020B0604020202020204" pitchFamily="34" charset="0"/>
                <a:cs typeface="Arial" panose="020B0604020202020204" pitchFamily="34" charset="0"/>
              </a:rPr>
              <a:t>C.4.c. </a:t>
            </a:r>
            <a:r>
              <a:rPr lang="it-IT" sz="1600" b="1" dirty="0">
                <a:solidFill>
                  <a:schemeClr val="accent1">
                    <a:lumMod val="50000"/>
                  </a:schemeClr>
                </a:solidFill>
                <a:latin typeface="Arial" panose="020B0604020202020204" pitchFamily="34" charset="0"/>
                <a:cs typeface="Arial" panose="020B0604020202020204" pitchFamily="34" charset="0"/>
              </a:rPr>
              <a:t>Variazioni progettuali e rideterminazione dei contributi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dirty="0">
                <a:solidFill>
                  <a:schemeClr val="accent1">
                    <a:lumMod val="50000"/>
                  </a:schemeClr>
                </a:solidFill>
                <a:latin typeface="Arial" panose="020B0604020202020204" pitchFamily="34" charset="0"/>
                <a:cs typeface="Arial" panose="020B0604020202020204" pitchFamily="34" charset="0"/>
              </a:rPr>
              <a:t>Dopo l’invio della domanda di voucher, pena la revoca del contributo, non sono ammesse variazioni progettuali (come il cambio del fornitore individuato per la linea di finanziamento a), né cambi della natura giuridica/forma societaria del beneficiario del contributo che comportino la modifica della Partita IVA/Codice Fiscale. </a:t>
            </a:r>
          </a:p>
        </p:txBody>
      </p:sp>
    </p:spTree>
    <p:extLst>
      <p:ext uri="{BB962C8B-B14F-4D97-AF65-F5344CB8AC3E}">
        <p14:creationId xmlns:p14="http://schemas.microsoft.com/office/powerpoint/2010/main" val="1753768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2A766E2-A3DE-52A1-B39E-23587ABB4514}"/>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3529171"/>
          </a:xfrm>
          <a:prstGeom prst="rect">
            <a:avLst/>
          </a:prstGeom>
          <a:noFill/>
        </p:spPr>
        <p:txBody>
          <a:bodyPr wrap="square" rtlCol="0">
            <a:spAutoFit/>
          </a:bodyPr>
          <a:lstStyle/>
          <a:p>
            <a:pPr algn="ctr"/>
            <a:endParaRPr lang="it-IT" sz="2800" b="1" dirty="0">
              <a:solidFill>
                <a:schemeClr val="bg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rPr>
              <a:t>PER INFORMAZIONI E CHIARIMENTI SUL BANDO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rPr>
              <a:t>Email: fseplus@lom.camcom.it </a:t>
            </a: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5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6A1E2508-DC80-F78C-F973-5732615C6282}"/>
              </a:ext>
            </a:extLst>
          </p:cNvPr>
          <p:cNvPicPr>
            <a:picLocks noChangeAspect="1"/>
          </p:cNvPicPr>
          <p:nvPr/>
        </p:nvPicPr>
        <p:blipFill>
          <a:blip r:embed="rId3"/>
          <a:stretch>
            <a:fillRect/>
          </a:stretch>
        </p:blipFill>
        <p:spPr>
          <a:xfrm>
            <a:off x="0" y="0"/>
            <a:ext cx="12192000" cy="6858000"/>
          </a:xfrm>
          <a:prstGeom prst="rect">
            <a:avLst/>
          </a:prstGeom>
        </p:spPr>
      </p:pic>
      <p:sp>
        <p:nvSpPr>
          <p:cNvPr id="12" name="CasellaDiTesto 11">
            <a:extLst>
              <a:ext uri="{FF2B5EF4-FFF2-40B4-BE49-F238E27FC236}">
                <a16:creationId xmlns:a16="http://schemas.microsoft.com/office/drawing/2014/main" id="{91E914DB-838C-F1B0-6279-419EBAFD4D2F}"/>
              </a:ext>
            </a:extLst>
          </p:cNvPr>
          <p:cNvSpPr txBox="1"/>
          <p:nvPr/>
        </p:nvSpPr>
        <p:spPr>
          <a:xfrm>
            <a:off x="493349" y="1690352"/>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Eventi di presentazione del Bando</a:t>
            </a:r>
            <a:endParaRPr lang="en-GB" sz="2600" dirty="0">
              <a:solidFill>
                <a:srgbClr val="E7317C"/>
              </a:solidFill>
              <a:latin typeface="Arial Black" panose="020B0A04020102020204" pitchFamily="34" charset="0"/>
            </a:endParaRPr>
          </a:p>
        </p:txBody>
      </p:sp>
      <p:grpSp>
        <p:nvGrpSpPr>
          <p:cNvPr id="29" name="Gruppo 28">
            <a:extLst>
              <a:ext uri="{FF2B5EF4-FFF2-40B4-BE49-F238E27FC236}">
                <a16:creationId xmlns:a16="http://schemas.microsoft.com/office/drawing/2014/main" id="{EAE445BE-5772-731A-FE3F-EA532999ABBA}"/>
              </a:ext>
            </a:extLst>
          </p:cNvPr>
          <p:cNvGrpSpPr/>
          <p:nvPr/>
        </p:nvGrpSpPr>
        <p:grpSpPr>
          <a:xfrm>
            <a:off x="493350" y="2551735"/>
            <a:ext cx="11363027" cy="575099"/>
            <a:chOff x="493350" y="4818626"/>
            <a:chExt cx="11363027" cy="575099"/>
          </a:xfrm>
        </p:grpSpPr>
        <p:sp>
          <p:nvSpPr>
            <p:cNvPr id="23" name="Sottotitolo 2">
              <a:extLst>
                <a:ext uri="{FF2B5EF4-FFF2-40B4-BE49-F238E27FC236}">
                  <a16:creationId xmlns:a16="http://schemas.microsoft.com/office/drawing/2014/main" id="{A535FC31-021C-3C65-B114-0003420337C2}"/>
                </a:ext>
              </a:extLst>
            </p:cNvPr>
            <p:cNvSpPr txBox="1">
              <a:spLocks/>
            </p:cNvSpPr>
            <p:nvPr/>
          </p:nvSpPr>
          <p:spPr>
            <a:xfrm>
              <a:off x="493350" y="4818626"/>
              <a:ext cx="2188206" cy="407459"/>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00000"/>
                </a:lnSpc>
                <a:spcBef>
                  <a:spcPts val="0"/>
                </a:spcBef>
              </a:pPr>
              <a:r>
                <a:rPr lang="it-IT" sz="1800" b="1" dirty="0">
                  <a:solidFill>
                    <a:srgbClr val="002F63"/>
                  </a:solidFill>
                  <a:latin typeface="Arial" panose="020B0604020202020204" pitchFamily="34" charset="0"/>
                  <a:cs typeface="Arial" panose="020B0604020202020204" pitchFamily="34" charset="0"/>
                </a:rPr>
                <a:t>4 Luglio</a:t>
              </a:r>
            </a:p>
          </p:txBody>
        </p:sp>
        <p:sp>
          <p:nvSpPr>
            <p:cNvPr id="24" name="Sottotitolo 2">
              <a:extLst>
                <a:ext uri="{FF2B5EF4-FFF2-40B4-BE49-F238E27FC236}">
                  <a16:creationId xmlns:a16="http://schemas.microsoft.com/office/drawing/2014/main" id="{D89D1D2C-D4D0-2E54-D5BC-3ABBB7B53A22}"/>
                </a:ext>
              </a:extLst>
            </p:cNvPr>
            <p:cNvSpPr txBox="1">
              <a:spLocks/>
            </p:cNvSpPr>
            <p:nvPr/>
          </p:nvSpPr>
          <p:spPr>
            <a:xfrm>
              <a:off x="3370114" y="4818627"/>
              <a:ext cx="8486263" cy="575098"/>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800" dirty="0">
                  <a:solidFill>
                    <a:srgbClr val="002F63"/>
                  </a:solidFill>
                  <a:latin typeface="Arial" panose="020B0604020202020204" pitchFamily="34" charset="0"/>
                  <a:cs typeface="Arial" panose="020B0604020202020204" pitchFamily="34" charset="0"/>
                </a:rPr>
                <a:t>Monza</a:t>
              </a:r>
            </a:p>
            <a:p>
              <a:pPr algn="just">
                <a:lnSpc>
                  <a:spcPct val="100000"/>
                </a:lnSpc>
                <a:spcBef>
                  <a:spcPts val="0"/>
                </a:spcBef>
              </a:pPr>
              <a:r>
                <a:rPr lang="it-IT" sz="1400" dirty="0">
                  <a:solidFill>
                    <a:srgbClr val="002F63"/>
                  </a:solidFill>
                  <a:latin typeface="Arial" panose="020B0604020202020204" pitchFamily="34" charset="0"/>
                  <a:cs typeface="Arial" panose="020B0604020202020204" pitchFamily="34" charset="0"/>
                </a:rPr>
                <a:t>Camera di Commercio, Piazza Cambiaghi 9			Dalle 15:00 alle 17:00</a:t>
              </a:r>
              <a:endParaRPr lang="it-IT" sz="1600" dirty="0"/>
            </a:p>
          </p:txBody>
        </p:sp>
      </p:grpSp>
      <p:grpSp>
        <p:nvGrpSpPr>
          <p:cNvPr id="30" name="Gruppo 29">
            <a:extLst>
              <a:ext uri="{FF2B5EF4-FFF2-40B4-BE49-F238E27FC236}">
                <a16:creationId xmlns:a16="http://schemas.microsoft.com/office/drawing/2014/main" id="{C56AB023-107F-DAD8-A535-AD49C36100BB}"/>
              </a:ext>
            </a:extLst>
          </p:cNvPr>
          <p:cNvGrpSpPr/>
          <p:nvPr/>
        </p:nvGrpSpPr>
        <p:grpSpPr>
          <a:xfrm>
            <a:off x="493350" y="3157302"/>
            <a:ext cx="11363027" cy="575099"/>
            <a:chOff x="493350" y="5393724"/>
            <a:chExt cx="11363027" cy="575099"/>
          </a:xfrm>
        </p:grpSpPr>
        <p:sp>
          <p:nvSpPr>
            <p:cNvPr id="25" name="Sottotitolo 2">
              <a:extLst>
                <a:ext uri="{FF2B5EF4-FFF2-40B4-BE49-F238E27FC236}">
                  <a16:creationId xmlns:a16="http://schemas.microsoft.com/office/drawing/2014/main" id="{2AD288D8-D207-FEAD-16CA-8CCD33785E58}"/>
                </a:ext>
              </a:extLst>
            </p:cNvPr>
            <p:cNvSpPr txBox="1">
              <a:spLocks/>
            </p:cNvSpPr>
            <p:nvPr/>
          </p:nvSpPr>
          <p:spPr>
            <a:xfrm>
              <a:off x="493350" y="5393724"/>
              <a:ext cx="2188206" cy="407459"/>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00000"/>
                </a:lnSpc>
                <a:spcBef>
                  <a:spcPts val="0"/>
                </a:spcBef>
              </a:pPr>
              <a:r>
                <a:rPr lang="it-IT" sz="1800" b="1" dirty="0">
                  <a:solidFill>
                    <a:srgbClr val="002F63"/>
                  </a:solidFill>
                  <a:latin typeface="Arial" panose="020B0604020202020204" pitchFamily="34" charset="0"/>
                  <a:cs typeface="Arial" panose="020B0604020202020204" pitchFamily="34" charset="0"/>
                </a:rPr>
                <a:t>6 Settembre</a:t>
              </a:r>
            </a:p>
          </p:txBody>
        </p:sp>
        <p:sp>
          <p:nvSpPr>
            <p:cNvPr id="26" name="Sottotitolo 2">
              <a:extLst>
                <a:ext uri="{FF2B5EF4-FFF2-40B4-BE49-F238E27FC236}">
                  <a16:creationId xmlns:a16="http://schemas.microsoft.com/office/drawing/2014/main" id="{F52A26BE-59BF-E3D4-5702-CAEF3667B73D}"/>
                </a:ext>
              </a:extLst>
            </p:cNvPr>
            <p:cNvSpPr txBox="1">
              <a:spLocks/>
            </p:cNvSpPr>
            <p:nvPr/>
          </p:nvSpPr>
          <p:spPr>
            <a:xfrm>
              <a:off x="3370114" y="5393725"/>
              <a:ext cx="8486263" cy="575098"/>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800" dirty="0">
                  <a:solidFill>
                    <a:srgbClr val="002F63"/>
                  </a:solidFill>
                  <a:latin typeface="Arial" panose="020B0604020202020204" pitchFamily="34" charset="0"/>
                  <a:cs typeface="Arial" panose="020B0604020202020204" pitchFamily="34" charset="0"/>
                </a:rPr>
                <a:t>Lodi</a:t>
              </a:r>
            </a:p>
            <a:p>
              <a:pPr algn="just">
                <a:lnSpc>
                  <a:spcPct val="100000"/>
                </a:lnSpc>
                <a:spcBef>
                  <a:spcPts val="0"/>
                </a:spcBef>
              </a:pPr>
              <a:r>
                <a:rPr lang="it-IT" sz="1400" dirty="0">
                  <a:solidFill>
                    <a:srgbClr val="002F63"/>
                  </a:solidFill>
                  <a:latin typeface="Arial" panose="020B0604020202020204" pitchFamily="34" charset="0"/>
                  <a:cs typeface="Arial" panose="020B0604020202020204" pitchFamily="34" charset="0"/>
                </a:rPr>
                <a:t>Sede Territoriale di Regione Lombardia, Via Haussmann, 7/11	Dalle 15:00 alle 17:00</a:t>
              </a:r>
              <a:endParaRPr lang="it-IT" sz="1600" dirty="0"/>
            </a:p>
          </p:txBody>
        </p:sp>
      </p:grpSp>
    </p:spTree>
    <p:extLst>
      <p:ext uri="{BB962C8B-B14F-4D97-AF65-F5344CB8AC3E}">
        <p14:creationId xmlns:p14="http://schemas.microsoft.com/office/powerpoint/2010/main" val="46404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91BBA500-5124-3FA9-E6EA-A1ECABA8DD7D}"/>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38936047-4CD7-9469-4082-F7CABE00CD7A}"/>
              </a:ext>
            </a:extLst>
          </p:cNvPr>
          <p:cNvSpPr txBox="1"/>
          <p:nvPr/>
        </p:nvSpPr>
        <p:spPr>
          <a:xfrm>
            <a:off x="493349" y="2075714"/>
            <a:ext cx="11117404" cy="492443"/>
          </a:xfrm>
          <a:prstGeom prst="rect">
            <a:avLst/>
          </a:prstGeom>
          <a:noFill/>
        </p:spPr>
        <p:txBody>
          <a:bodyPr wrap="square">
            <a:spAutoFit/>
          </a:bodyPr>
          <a:lstStyle/>
          <a:p>
            <a:pPr algn="ctr"/>
            <a:r>
              <a:rPr lang="it-IT" sz="2600" b="1" i="0" u="none" strike="noStrike" baseline="0" dirty="0">
                <a:solidFill>
                  <a:srgbClr val="E7317C"/>
                </a:solidFill>
                <a:latin typeface="Arial Black" panose="020B0A04020102020204" pitchFamily="34" charset="0"/>
              </a:rPr>
              <a:t>Informazioni, registrazioni degli incontri e materiali su </a:t>
            </a:r>
            <a:endParaRPr lang="en-GB" sz="2600" dirty="0">
              <a:solidFill>
                <a:srgbClr val="E7317C"/>
              </a:solidFill>
              <a:latin typeface="Arial Black" panose="020B0A04020102020204" pitchFamily="34" charset="0"/>
            </a:endParaRPr>
          </a:p>
        </p:txBody>
      </p:sp>
      <p:sp>
        <p:nvSpPr>
          <p:cNvPr id="10" name="Sottotitolo 2">
            <a:extLst>
              <a:ext uri="{FF2B5EF4-FFF2-40B4-BE49-F238E27FC236}">
                <a16:creationId xmlns:a16="http://schemas.microsoft.com/office/drawing/2014/main" id="{BB8F5A77-DD03-FACA-3841-35026E1D1C5D}"/>
              </a:ext>
            </a:extLst>
          </p:cNvPr>
          <p:cNvSpPr txBox="1">
            <a:spLocks/>
          </p:cNvSpPr>
          <p:nvPr/>
        </p:nvSpPr>
        <p:spPr>
          <a:xfrm>
            <a:off x="1" y="2672448"/>
            <a:ext cx="12192000" cy="826981"/>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noProof="0" dirty="0">
                <a:ln>
                  <a:noFill/>
                </a:ln>
                <a:solidFill>
                  <a:srgbClr val="002F63"/>
                </a:solidFill>
                <a:effectLst/>
                <a:uLnTx/>
                <a:uFillTx/>
                <a:latin typeface="Arial" panose="020B0604020202020204" pitchFamily="34" charset="0"/>
                <a:ea typeface="+mn-ea"/>
                <a:cs typeface="Arial" panose="020B0604020202020204" pitchFamily="34" charset="0"/>
              </a:rPr>
              <a:t>https://www.unioncamerelombardia.it/</a:t>
            </a:r>
          </a:p>
        </p:txBody>
      </p:sp>
      <p:sp>
        <p:nvSpPr>
          <p:cNvPr id="5" name="CasellaDiTesto 4">
            <a:extLst>
              <a:ext uri="{FF2B5EF4-FFF2-40B4-BE49-F238E27FC236}">
                <a16:creationId xmlns:a16="http://schemas.microsoft.com/office/drawing/2014/main" id="{971D2FB6-ED86-8012-28A2-919BA8EC00C1}"/>
              </a:ext>
            </a:extLst>
          </p:cNvPr>
          <p:cNvSpPr txBox="1"/>
          <p:nvPr/>
        </p:nvSpPr>
        <p:spPr>
          <a:xfrm>
            <a:off x="2991998" y="3131144"/>
            <a:ext cx="6208004" cy="1692771"/>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endParaRPr lang="it-IT" sz="2800" b="1" dirty="0">
              <a:solidFill>
                <a:srgbClr val="002F63"/>
              </a:solidFill>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it-IT" sz="2800" i="0" u="none" strike="noStrike" kern="1200" cap="none" spc="0" normalizeH="0" baseline="0" noProof="0" dirty="0">
                <a:ln>
                  <a:noFill/>
                </a:ln>
                <a:solidFill>
                  <a:srgbClr val="002F63"/>
                </a:solidFill>
                <a:effectLst/>
                <a:uLnTx/>
                <a:uFillTx/>
                <a:latin typeface="Arial" panose="020B0604020202020204" pitchFamily="34" charset="0"/>
                <a:ea typeface="+mn-ea"/>
                <a:cs typeface="Arial" panose="020B0604020202020204" pitchFamily="34" charset="0"/>
              </a:rPr>
              <a:t>Sezione </a:t>
            </a:r>
            <a:r>
              <a:rPr kumimoji="0" lang="it-IT" sz="2800" b="1" i="0" u="none" strike="noStrike" kern="1200" cap="none" spc="0" normalizeH="0" baseline="0" noProof="0" dirty="0">
                <a:ln>
                  <a:noFill/>
                </a:ln>
                <a:solidFill>
                  <a:srgbClr val="002F63"/>
                </a:solidFill>
                <a:effectLst/>
                <a:uLnTx/>
                <a:uFillTx/>
                <a:latin typeface="Arial" panose="020B0604020202020204" pitchFamily="34" charset="0"/>
                <a:ea typeface="+mn-ea"/>
                <a:cs typeface="Arial" panose="020B0604020202020204" pitchFamily="34" charset="0"/>
              </a:rPr>
              <a:t>PROGETTI</a:t>
            </a:r>
          </a:p>
          <a:p>
            <a:pPr marL="914400" lvl="1" indent="-457200" algn="l">
              <a:lnSpc>
                <a:spcPct val="100000"/>
              </a:lnSpc>
              <a:spcBef>
                <a:spcPts val="0"/>
              </a:spcBef>
              <a:buFont typeface="Wingdings" panose="05000000000000000000" pitchFamily="2" charset="2"/>
              <a:buChar char="Ø"/>
              <a:defRPr/>
            </a:pPr>
            <a:r>
              <a:rPr kumimoji="0" lang="it-IT" sz="2400" i="0" u="none" strike="noStrike" kern="1200" cap="none" spc="0" normalizeH="0" baseline="0" noProof="0" dirty="0">
                <a:ln>
                  <a:noFill/>
                </a:ln>
                <a:solidFill>
                  <a:srgbClr val="002F63"/>
                </a:solidFill>
                <a:effectLst/>
                <a:uLnTx/>
                <a:uFillTx/>
                <a:latin typeface="Arial" panose="020B0604020202020204" pitchFamily="34" charset="0"/>
                <a:ea typeface="+mn-ea"/>
                <a:cs typeface="Arial" panose="020B0604020202020204" pitchFamily="34" charset="0"/>
              </a:rPr>
              <a:t>Valorizzazione del capitale umano</a:t>
            </a:r>
          </a:p>
          <a:p>
            <a:pPr marL="1371600" lvl="2" indent="-457200" algn="l">
              <a:lnSpc>
                <a:spcPct val="100000"/>
              </a:lnSpc>
              <a:spcBef>
                <a:spcPts val="0"/>
              </a:spcBef>
              <a:buFont typeface="Wingdings" panose="05000000000000000000" pitchFamily="2" charset="2"/>
              <a:buChar char="Ø"/>
              <a:defRPr/>
            </a:pPr>
            <a:r>
              <a:rPr kumimoji="0" lang="it-IT" sz="2400" i="0" u="none" strike="noStrike" kern="1200" cap="none" spc="0" normalizeH="0" baseline="0" noProof="0" dirty="0">
                <a:ln>
                  <a:noFill/>
                </a:ln>
                <a:solidFill>
                  <a:srgbClr val="002F63"/>
                </a:solidFill>
                <a:effectLst/>
                <a:uLnTx/>
                <a:uFillTx/>
                <a:latin typeface="Arial" panose="020B0604020202020204" pitchFamily="34" charset="0"/>
                <a:ea typeface="+mn-ea"/>
                <a:cs typeface="Arial" panose="020B0604020202020204" pitchFamily="34" charset="0"/>
              </a:rPr>
              <a:t>Certificazione di genere</a:t>
            </a:r>
            <a:endParaRPr kumimoji="0" lang="it-IT" sz="24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4632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215EA647-E153-4463-7BCD-197127A8AEAA}"/>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4"/>
            <a:ext cx="12192000" cy="3016210"/>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CCIAA Como - Lecco, 28 giugno 2023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Arial Black" panose="020B0604020202020204" pitchFamily="34" charset="0"/>
              </a:rPr>
              <a:t>Evento di presentazione del bando di Regione Lombardia </a:t>
            </a:r>
            <a:r>
              <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Arial Black" panose="020B0604020202020204" pitchFamily="34" charset="0"/>
              </a:rPr>
              <a:t>"Verso la certificazione della Parità di genere"</a:t>
            </a:r>
            <a:endPar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panose="020B0604020202020204" pitchFamily="34" charset="0"/>
              <a:ea typeface="+mn-ea"/>
              <a:cs typeface="Arial" panose="020B0604020202020204" pitchFamily="34" charset="0"/>
            </a:endParaRP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Evento di Presentazione</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a:t>
            </a:r>
          </a:p>
        </p:txBody>
      </p:sp>
    </p:spTree>
    <p:extLst>
      <p:ext uri="{BB962C8B-B14F-4D97-AF65-F5344CB8AC3E}">
        <p14:creationId xmlns:p14="http://schemas.microsoft.com/office/powerpoint/2010/main" val="11286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2C863D4D-C8C0-F9C0-03A1-E9733108F37E}"/>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38936047-4CD7-9469-4082-F7CABE00CD7A}"/>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Quale Contesto?_1</a:t>
            </a:r>
            <a:endParaRPr lang="en-GB" sz="2600" dirty="0">
              <a:solidFill>
                <a:srgbClr val="E7317C"/>
              </a:solidFill>
              <a:latin typeface="Arial Black" panose="020B0A04020102020204" pitchFamily="34" charset="0"/>
            </a:endParaRPr>
          </a:p>
        </p:txBody>
      </p:sp>
      <p:sp>
        <p:nvSpPr>
          <p:cNvPr id="9" name="Sottotitolo 2">
            <a:extLst>
              <a:ext uri="{FF2B5EF4-FFF2-40B4-BE49-F238E27FC236}">
                <a16:creationId xmlns:a16="http://schemas.microsoft.com/office/drawing/2014/main" id="{FDCA48EA-9E64-FEF1-9335-92646C5F81B1}"/>
              </a:ext>
            </a:extLst>
          </p:cNvPr>
          <p:cNvSpPr>
            <a:spLocks noGrp="1"/>
          </p:cNvSpPr>
          <p:nvPr>
            <p:ph type="subTitle" idx="1"/>
          </p:nvPr>
        </p:nvSpPr>
        <p:spPr>
          <a:xfrm>
            <a:off x="411156" y="2041236"/>
            <a:ext cx="11432501" cy="3838638"/>
          </a:xfrm>
        </p:spPr>
        <p:txBody>
          <a:bodyPr>
            <a:normAutofit/>
          </a:bodyPr>
          <a:lstStyle/>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Secondo il rapporto sulla parità di genere del World </a:t>
            </a:r>
            <a:r>
              <a:rPr lang="it-IT" sz="2000" dirty="0" err="1">
                <a:solidFill>
                  <a:srgbClr val="002F63"/>
                </a:solidFill>
                <a:latin typeface="Arial" panose="020B0604020202020204" pitchFamily="34" charset="0"/>
                <a:cs typeface="Arial" panose="020B0604020202020204" pitchFamily="34" charset="0"/>
              </a:rPr>
              <a:t>Economic</a:t>
            </a:r>
            <a:r>
              <a:rPr lang="it-IT" sz="2000" dirty="0">
                <a:solidFill>
                  <a:srgbClr val="002F63"/>
                </a:solidFill>
                <a:latin typeface="Arial" panose="020B0604020202020204" pitchFamily="34" charset="0"/>
                <a:cs typeface="Arial" panose="020B0604020202020204" pitchFamily="34" charset="0"/>
              </a:rPr>
              <a:t> Forum del 2022, </a:t>
            </a:r>
            <a:r>
              <a:rPr lang="it-IT" sz="2000" b="1" dirty="0">
                <a:solidFill>
                  <a:srgbClr val="E7317C"/>
                </a:solidFill>
                <a:latin typeface="Arial" panose="020B0604020202020204" pitchFamily="34" charset="0"/>
                <a:cs typeface="Arial" panose="020B0604020202020204" pitchFamily="34" charset="0"/>
              </a:rPr>
              <a:t>nessun Paese al mondo ha colmato il divario di genere</a:t>
            </a:r>
            <a:r>
              <a:rPr lang="it-IT" sz="2000" dirty="0">
                <a:solidFill>
                  <a:srgbClr val="002F63"/>
                </a:solidFill>
                <a:latin typeface="Arial" panose="020B0604020202020204" pitchFamily="34" charset="0"/>
                <a:cs typeface="Arial" panose="020B0604020202020204" pitchFamily="34" charset="0"/>
              </a:rPr>
              <a:t>. Su 156 Paesi, l’Italia si colloca al 63esimo posto.</a:t>
            </a:r>
          </a:p>
          <a:p>
            <a:pPr marL="342900" indent="-342900" algn="just">
              <a:buFont typeface="Arial" panose="020B0604020202020204" pitchFamily="34" charset="0"/>
              <a:buChar char="•"/>
            </a:pPr>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Nel marzo del 2020 l’Unione Europea ha predisposto il documento «</a:t>
            </a:r>
            <a:r>
              <a:rPr lang="it-IT" sz="2000" b="1" dirty="0">
                <a:solidFill>
                  <a:srgbClr val="002F63"/>
                </a:solidFill>
                <a:latin typeface="Arial" panose="020B0604020202020204" pitchFamily="34" charset="0"/>
                <a:cs typeface="Arial" panose="020B0604020202020204" pitchFamily="34" charset="0"/>
              </a:rPr>
              <a:t>La</a:t>
            </a:r>
            <a:r>
              <a:rPr lang="it-IT" sz="2000" dirty="0">
                <a:solidFill>
                  <a:srgbClr val="002F63"/>
                </a:solidFill>
                <a:latin typeface="Arial" panose="020B0604020202020204" pitchFamily="34" charset="0"/>
                <a:cs typeface="Arial" panose="020B0604020202020204" pitchFamily="34" charset="0"/>
              </a:rPr>
              <a:t> </a:t>
            </a:r>
            <a:r>
              <a:rPr lang="it-IT" sz="2000" b="1" dirty="0">
                <a:solidFill>
                  <a:srgbClr val="002F63"/>
                </a:solidFill>
                <a:latin typeface="Arial" panose="020B0604020202020204" pitchFamily="34" charset="0"/>
                <a:cs typeface="Arial" panose="020B0604020202020204" pitchFamily="34" charset="0"/>
              </a:rPr>
              <a:t>strategia per la parità di genere 2020-2025</a:t>
            </a:r>
            <a:r>
              <a:rPr lang="it-IT" sz="2000" dirty="0">
                <a:solidFill>
                  <a:srgbClr val="002F63"/>
                </a:solidFill>
                <a:latin typeface="Arial" panose="020B0604020202020204" pitchFamily="34" charset="0"/>
                <a:cs typeface="Arial" panose="020B0604020202020204" pitchFamily="34" charset="0"/>
              </a:rPr>
              <a:t> ».</a:t>
            </a:r>
          </a:p>
          <a:p>
            <a:pPr marL="342900" indent="-342900" algn="just">
              <a:buFont typeface="Arial" panose="020B0604020202020204" pitchFamily="34" charset="0"/>
              <a:buChar char="•"/>
            </a:pPr>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Nel luglio del 2021 l’Italia ha predisposto la Strategia nazionale sulla Parità da genere 2021 – 2025, ispirata alla strategia dell’Unione Europea e collegata a doppio filo al capitolo «inclusione e coesione» del PNRR.</a:t>
            </a:r>
          </a:p>
          <a:p>
            <a:pPr marL="342900" indent="-342900" algn="just">
              <a:buFont typeface="Arial" panose="020B0604020202020204" pitchFamily="34" charset="0"/>
              <a:buChar char="•"/>
            </a:pPr>
            <a:endParaRPr lang="it-IT" sz="28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dirty="0"/>
          </a:p>
        </p:txBody>
      </p:sp>
    </p:spTree>
    <p:extLst>
      <p:ext uri="{BB962C8B-B14F-4D97-AF65-F5344CB8AC3E}">
        <p14:creationId xmlns:p14="http://schemas.microsoft.com/office/powerpoint/2010/main" val="1158622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74331D2-B55C-CFD7-AE0E-0A9B93AC054B}"/>
              </a:ext>
            </a:extLst>
          </p:cNvPr>
          <p:cNvPicPr>
            <a:picLocks noChangeAspect="1"/>
          </p:cNvPicPr>
          <p:nvPr/>
        </p:nvPicPr>
        <p:blipFill>
          <a:blip r:embed="rId2"/>
          <a:stretch>
            <a:fillRect/>
          </a:stretch>
        </p:blipFill>
        <p:spPr>
          <a:xfrm>
            <a:off x="0" y="0"/>
            <a:ext cx="12192000" cy="6858000"/>
          </a:xfrm>
          <a:prstGeom prst="rect">
            <a:avLst/>
          </a:prstGeom>
        </p:spPr>
      </p:pic>
      <p:sp>
        <p:nvSpPr>
          <p:cNvPr id="7" name="CasellaDiTesto 6">
            <a:extLst>
              <a:ext uri="{FF2B5EF4-FFF2-40B4-BE49-F238E27FC236}">
                <a16:creationId xmlns:a16="http://schemas.microsoft.com/office/drawing/2014/main" id="{49BD9CAA-43BF-33F9-2072-2B51EAFDA6AC}"/>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Quale Contesto?_2</a:t>
            </a:r>
            <a:endParaRPr lang="en-GB" sz="2600" dirty="0">
              <a:solidFill>
                <a:srgbClr val="E7317C"/>
              </a:solidFill>
              <a:latin typeface="Arial Black" panose="020B0A04020102020204" pitchFamily="34" charset="0"/>
            </a:endParaRPr>
          </a:p>
        </p:txBody>
      </p:sp>
      <p:sp>
        <p:nvSpPr>
          <p:cNvPr id="8" name="Sottotitolo 2">
            <a:extLst>
              <a:ext uri="{FF2B5EF4-FFF2-40B4-BE49-F238E27FC236}">
                <a16:creationId xmlns:a16="http://schemas.microsoft.com/office/drawing/2014/main" id="{D3EE7746-A27E-A15F-8B55-9E1ACC8BC339}"/>
              </a:ext>
            </a:extLst>
          </p:cNvPr>
          <p:cNvSpPr>
            <a:spLocks noGrp="1"/>
          </p:cNvSpPr>
          <p:nvPr>
            <p:ph type="subTitle" idx="1"/>
          </p:nvPr>
        </p:nvSpPr>
        <p:spPr>
          <a:xfrm>
            <a:off x="411156" y="2041236"/>
            <a:ext cx="11476045" cy="3838638"/>
          </a:xfrm>
        </p:spPr>
        <p:txBody>
          <a:bodyPr>
            <a:normAutofit/>
          </a:bodyPr>
          <a:lstStyle/>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La principale produzione legislativa riconducibile a tale Strategia è la legge n. 162/2021 che, tra le altre cose, introduce la </a:t>
            </a:r>
            <a:r>
              <a:rPr lang="it-IT" sz="2000" b="1" dirty="0">
                <a:solidFill>
                  <a:srgbClr val="E7317C"/>
                </a:solidFill>
                <a:latin typeface="Arial" panose="020B0604020202020204" pitchFamily="34" charset="0"/>
                <a:cs typeface="Arial" panose="020B0604020202020204" pitchFamily="34" charset="0"/>
              </a:rPr>
              <a:t>CERTIFICAZIONE PER LA PARITA’ DI GENERE.</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Esistevano già Enti ed Associazioni che rilasciavano certificazioni di questo tipo.</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Con un decreto di aprile 2022, il Ministero delle Pari opportunità ha chiarito che l’unica certificazione valida a norma del novellato Codice delle Pari Opportunità è quella conseguita ai sensi della </a:t>
            </a:r>
            <a:r>
              <a:rPr lang="it-IT" sz="2000" b="1" dirty="0" err="1">
                <a:solidFill>
                  <a:srgbClr val="E7317C"/>
                </a:solidFill>
                <a:latin typeface="Arial" panose="020B0604020202020204" pitchFamily="34" charset="0"/>
                <a:cs typeface="Arial" panose="020B0604020202020204" pitchFamily="34" charset="0"/>
              </a:rPr>
              <a:t>PdR</a:t>
            </a:r>
            <a:r>
              <a:rPr lang="it-IT" sz="2000" b="1" dirty="0">
                <a:solidFill>
                  <a:srgbClr val="E7317C"/>
                </a:solidFill>
                <a:latin typeface="Arial" panose="020B0604020202020204" pitchFamily="34" charset="0"/>
                <a:cs typeface="Arial" panose="020B0604020202020204" pitchFamily="34" charset="0"/>
              </a:rPr>
              <a:t> 125:2022</a:t>
            </a:r>
            <a:r>
              <a:rPr lang="it-IT" sz="2000" dirty="0">
                <a:solidFill>
                  <a:srgbClr val="002F63"/>
                </a:solidFill>
                <a:latin typeface="Arial" panose="020B0604020202020204" pitchFamily="34" charset="0"/>
                <a:cs typeface="Arial" panose="020B0604020202020204" pitchFamily="34" charset="0"/>
              </a:rPr>
              <a:t>.</a:t>
            </a:r>
            <a:endParaRPr lang="en-GB"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dirty="0"/>
          </a:p>
        </p:txBody>
      </p:sp>
    </p:spTree>
    <p:extLst>
      <p:ext uri="{BB962C8B-B14F-4D97-AF65-F5344CB8AC3E}">
        <p14:creationId xmlns:p14="http://schemas.microsoft.com/office/powerpoint/2010/main" val="3703694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F034078D-DCDD-026C-1BF7-F8DB72580BD1}"/>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E4ADC521-7B64-4419-46EF-BBA7EC90FF8E}"/>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Cos’è una Prassi di Riferimento</a:t>
            </a:r>
            <a:endParaRPr lang="en-GB" sz="2600" dirty="0">
              <a:solidFill>
                <a:srgbClr val="E7317C"/>
              </a:solidFill>
              <a:latin typeface="Arial Black" panose="020B0A04020102020204" pitchFamily="34" charset="0"/>
            </a:endParaRPr>
          </a:p>
        </p:txBody>
      </p:sp>
      <p:sp>
        <p:nvSpPr>
          <p:cNvPr id="4" name="Segnaposto testo 5">
            <a:extLst>
              <a:ext uri="{FF2B5EF4-FFF2-40B4-BE49-F238E27FC236}">
                <a16:creationId xmlns:a16="http://schemas.microsoft.com/office/drawing/2014/main" id="{70BB94B5-9352-1A4E-48FB-1C606776FACA}"/>
              </a:ext>
            </a:extLst>
          </p:cNvPr>
          <p:cNvSpPr txBox="1">
            <a:spLocks/>
          </p:cNvSpPr>
          <p:nvPr/>
        </p:nvSpPr>
        <p:spPr>
          <a:xfrm>
            <a:off x="333375" y="1970647"/>
            <a:ext cx="11498407" cy="34788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342900"/>
            <a:r>
              <a:rPr lang="it-IT" sz="2000" dirty="0">
                <a:solidFill>
                  <a:srgbClr val="002F63"/>
                </a:solidFill>
                <a:latin typeface="Arial" panose="020B0604020202020204" pitchFamily="34" charset="0"/>
                <a:cs typeface="Arial" panose="020B0604020202020204" pitchFamily="34" charset="0"/>
              </a:rPr>
              <a:t>E’ un documento che introduce prescrizioni tecniche relative ad un determinato settore quando non esiste ancora una </a:t>
            </a:r>
            <a:r>
              <a:rPr lang="it-IT" sz="2000" b="1" dirty="0">
                <a:solidFill>
                  <a:srgbClr val="E7317C"/>
                </a:solidFill>
                <a:latin typeface="Arial" panose="020B0604020202020204" pitchFamily="34" charset="0"/>
                <a:cs typeface="Arial" panose="020B0604020202020204" pitchFamily="34" charset="0"/>
              </a:rPr>
              <a:t>NORMA UNI </a:t>
            </a:r>
            <a:r>
              <a:rPr lang="it-IT" sz="2000" dirty="0">
                <a:solidFill>
                  <a:srgbClr val="002F63"/>
                </a:solidFill>
                <a:latin typeface="Arial" panose="020B0604020202020204" pitchFamily="34" charset="0"/>
                <a:cs typeface="Arial" panose="020B0604020202020204" pitchFamily="34" charset="0"/>
              </a:rPr>
              <a:t>a copertura della materia.</a:t>
            </a:r>
          </a:p>
          <a:p>
            <a:pPr marL="101600" indent="0">
              <a:buNone/>
            </a:pPr>
            <a:r>
              <a:rPr lang="it-IT" sz="2000" dirty="0">
                <a:solidFill>
                  <a:srgbClr val="002F63"/>
                </a:solidFill>
                <a:latin typeface="Arial" panose="020B0604020202020204" pitchFamily="34" charset="0"/>
                <a:cs typeface="Arial" panose="020B0604020202020204" pitchFamily="34" charset="0"/>
              </a:rPr>
              <a:t> </a:t>
            </a:r>
          </a:p>
          <a:p>
            <a:pPr marL="444500" indent="-342900"/>
            <a:r>
              <a:rPr lang="it-IT" sz="2000" dirty="0">
                <a:solidFill>
                  <a:srgbClr val="002F63"/>
                </a:solidFill>
                <a:latin typeface="Arial" panose="020B0604020202020204" pitchFamily="34" charset="0"/>
                <a:cs typeface="Arial" panose="020B0604020202020204" pitchFamily="34" charset="0"/>
              </a:rPr>
              <a:t>La </a:t>
            </a:r>
            <a:r>
              <a:rPr lang="it-IT" sz="2000" dirty="0" err="1">
                <a:solidFill>
                  <a:srgbClr val="002F63"/>
                </a:solidFill>
                <a:latin typeface="Arial" panose="020B0604020202020204" pitchFamily="34" charset="0"/>
                <a:cs typeface="Arial" panose="020B0604020202020204" pitchFamily="34" charset="0"/>
              </a:rPr>
              <a:t>PdR</a:t>
            </a:r>
            <a:r>
              <a:rPr lang="it-IT" sz="2000" dirty="0">
                <a:solidFill>
                  <a:srgbClr val="002F63"/>
                </a:solidFill>
                <a:latin typeface="Arial" panose="020B0604020202020204" pitchFamily="34" charset="0"/>
                <a:cs typeface="Arial" panose="020B0604020202020204" pitchFamily="34" charset="0"/>
              </a:rPr>
              <a:t> introduce un </a:t>
            </a:r>
            <a:r>
              <a:rPr lang="it-IT" sz="2000" b="1" dirty="0">
                <a:solidFill>
                  <a:srgbClr val="E7317C"/>
                </a:solidFill>
                <a:latin typeface="Arial" panose="020B0604020202020204" pitchFamily="34" charset="0"/>
                <a:cs typeface="Arial" panose="020B0604020202020204" pitchFamily="34" charset="0"/>
              </a:rPr>
              <a:t>SISTEMA DI GESTIONE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it-IT" sz="2000" dirty="0">
                <a:solidFill>
                  <a:srgbClr val="002F63"/>
                </a:solidFill>
                <a:latin typeface="Arial" panose="020B0604020202020204" pitchFamily="34" charset="0"/>
                <a:cs typeface="Arial" panose="020B0604020202020204" pitchFamily="34" charset="0"/>
              </a:rPr>
              <a:t>insieme di regole e procedure definite da una norma riconosciuta a livello internazionale, che un’organizzazione adotta allo scopo di raggiungere un obiettivo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a:t>
            </a:r>
            <a:r>
              <a:rPr lang="it-IT" sz="2000" dirty="0">
                <a:solidFill>
                  <a:srgbClr val="002F63"/>
                </a:solidFill>
                <a:latin typeface="Arial" panose="020B0604020202020204" pitchFamily="34" charset="0"/>
                <a:cs typeface="Arial" panose="020B0604020202020204" pitchFamily="34" charset="0"/>
              </a:rPr>
              <a:t> superamento del divario di genere in ambito lavorativo.</a:t>
            </a:r>
          </a:p>
          <a:p>
            <a:pPr marL="444500" indent="-342900"/>
            <a:endParaRPr lang="it-IT" sz="2000" dirty="0">
              <a:solidFill>
                <a:srgbClr val="002F63"/>
              </a:solidFill>
              <a:latin typeface="Arial" panose="020B0604020202020204" pitchFamily="34" charset="0"/>
              <a:cs typeface="Arial" panose="020B0604020202020204" pitchFamily="34" charset="0"/>
            </a:endParaRPr>
          </a:p>
          <a:p>
            <a:pPr marL="444500" indent="-342900"/>
            <a:r>
              <a:rPr lang="it-IT" sz="2000" dirty="0">
                <a:solidFill>
                  <a:srgbClr val="002F63"/>
                </a:solidFill>
                <a:latin typeface="Arial" panose="020B0604020202020204" pitchFamily="34" charset="0"/>
                <a:cs typeface="Arial" panose="020B0604020202020204" pitchFamily="34" charset="0"/>
              </a:rPr>
              <a:t>Chi certifica la sussistenza dei requisiti per il sistema di Gestione? Solo Organismi di certificazione accreditati presso </a:t>
            </a:r>
            <a:r>
              <a:rPr lang="it-IT" sz="2000" b="1" dirty="0">
                <a:solidFill>
                  <a:srgbClr val="E7317C"/>
                </a:solidFill>
                <a:latin typeface="Arial" panose="020B0604020202020204" pitchFamily="34" charset="0"/>
                <a:cs typeface="Arial" panose="020B0604020202020204" pitchFamily="34" charset="0"/>
              </a:rPr>
              <a:t>ACCREDIA</a:t>
            </a:r>
            <a:r>
              <a:rPr lang="it-IT" sz="2000" b="1" dirty="0">
                <a:solidFill>
                  <a:srgbClr val="002F63"/>
                </a:solidFill>
                <a:latin typeface="Arial" panose="020B0604020202020204" pitchFamily="34" charset="0"/>
                <a:cs typeface="Arial" panose="020B0604020202020204" pitchFamily="34" charset="0"/>
              </a:rPr>
              <a:t>.</a:t>
            </a:r>
          </a:p>
          <a:p>
            <a:pPr marL="444500" indent="-342900"/>
            <a:endParaRPr lang="it-IT" sz="2400" b="1" dirty="0">
              <a:solidFill>
                <a:srgbClr val="002F63"/>
              </a:solidFill>
              <a:latin typeface="Arial" panose="020B0604020202020204" pitchFamily="34" charset="0"/>
              <a:cs typeface="Arial" panose="020B0604020202020204" pitchFamily="34" charset="0"/>
            </a:endParaRPr>
          </a:p>
          <a:p>
            <a:pPr marL="444500" indent="-342900"/>
            <a:endParaRPr lang="it-IT" dirty="0"/>
          </a:p>
          <a:p>
            <a:pPr marL="444500" indent="-342900"/>
            <a:endParaRPr lang="it-IT" dirty="0"/>
          </a:p>
          <a:p>
            <a:pPr marL="444500" indent="-342900"/>
            <a:endParaRPr lang="it-IT" dirty="0"/>
          </a:p>
          <a:p>
            <a:pPr marL="444500" indent="-342900"/>
            <a:endParaRPr lang="en-GB" dirty="0"/>
          </a:p>
        </p:txBody>
      </p:sp>
    </p:spTree>
    <p:extLst>
      <p:ext uri="{BB962C8B-B14F-4D97-AF65-F5344CB8AC3E}">
        <p14:creationId xmlns:p14="http://schemas.microsoft.com/office/powerpoint/2010/main" val="616949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DB8150F8-3A4C-8A54-F793-60DA9683ADF0}"/>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6EA83B07-5783-5DA6-7CD7-020213D4E4D7}"/>
              </a:ext>
            </a:extLst>
          </p:cNvPr>
          <p:cNvSpPr txBox="1"/>
          <p:nvPr/>
        </p:nvSpPr>
        <p:spPr>
          <a:xfrm>
            <a:off x="411155" y="978126"/>
            <a:ext cx="7541353" cy="492443"/>
          </a:xfrm>
          <a:prstGeom prst="rect">
            <a:avLst/>
          </a:prstGeom>
          <a:noFill/>
        </p:spPr>
        <p:txBody>
          <a:bodyPr wrap="square">
            <a:spAutoFit/>
          </a:bodyPr>
          <a:lstStyle/>
          <a:p>
            <a:r>
              <a:rPr lang="it-IT" sz="2600" b="1" dirty="0">
                <a:solidFill>
                  <a:srgbClr val="E7317C"/>
                </a:solidFill>
                <a:latin typeface="Arial Black" panose="020B0A04020102020204" pitchFamily="34" charset="0"/>
              </a:rPr>
              <a:t>Il Sistema di Gestione PDR 125:2022</a:t>
            </a:r>
          </a:p>
        </p:txBody>
      </p:sp>
      <p:sp>
        <p:nvSpPr>
          <p:cNvPr id="4" name="Segnaposto testo 3">
            <a:extLst>
              <a:ext uri="{FF2B5EF4-FFF2-40B4-BE49-F238E27FC236}">
                <a16:creationId xmlns:a16="http://schemas.microsoft.com/office/drawing/2014/main" id="{ACCBB4AD-DB43-3B14-860C-9A33C0ACDA9E}"/>
              </a:ext>
            </a:extLst>
          </p:cNvPr>
          <p:cNvSpPr txBox="1">
            <a:spLocks/>
          </p:cNvSpPr>
          <p:nvPr/>
        </p:nvSpPr>
        <p:spPr>
          <a:xfrm>
            <a:off x="411155" y="1481988"/>
            <a:ext cx="11466809" cy="4397885"/>
          </a:xfrm>
          <a:prstGeom prst="rect">
            <a:avLst/>
          </a:prstGeom>
          <a:noFill/>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it-IT" dirty="0">
                <a:solidFill>
                  <a:srgbClr val="002F63"/>
                </a:solidFill>
                <a:latin typeface="Arial" panose="020B0604020202020204" pitchFamily="34" charset="0"/>
                <a:cs typeface="Arial" panose="020B0604020202020204" pitchFamily="34" charset="0"/>
              </a:rPr>
              <a:t>La prassi di riferimento definisce un sistema per la </a:t>
            </a:r>
            <a:r>
              <a:rPr lang="it-IT" b="1" dirty="0">
                <a:solidFill>
                  <a:srgbClr val="002F63"/>
                </a:solidFill>
                <a:latin typeface="Arial" panose="020B0604020202020204" pitchFamily="34" charset="0"/>
                <a:cs typeface="Arial" panose="020B0604020202020204" pitchFamily="34" charset="0"/>
              </a:rPr>
              <a:t>verifica di un insieme di  indicatori </a:t>
            </a:r>
          </a:p>
          <a:p>
            <a:r>
              <a:rPr lang="it-IT" b="1" dirty="0">
                <a:solidFill>
                  <a:srgbClr val="002F63"/>
                </a:solidFill>
                <a:latin typeface="Arial" panose="020B0604020202020204" pitchFamily="34" charset="0"/>
                <a:cs typeface="Arial" panose="020B0604020202020204" pitchFamily="34" charset="0"/>
              </a:rPr>
              <a:t>prestazionali (KPI)</a:t>
            </a:r>
            <a:r>
              <a:rPr lang="it-IT" dirty="0">
                <a:solidFill>
                  <a:srgbClr val="002F63"/>
                </a:solidFill>
                <a:latin typeface="Arial" panose="020B0604020202020204" pitchFamily="34" charset="0"/>
                <a:cs typeface="Arial" panose="020B0604020202020204" pitchFamily="34" charset="0"/>
              </a:rPr>
              <a:t> tanto quantitativi che  qualitativi relativi a </a:t>
            </a:r>
            <a:r>
              <a:rPr lang="it-IT" b="1" dirty="0">
                <a:solidFill>
                  <a:srgbClr val="E7317C"/>
                </a:solidFill>
                <a:latin typeface="Arial" panose="020B0604020202020204" pitchFamily="34" charset="0"/>
                <a:cs typeface="Arial" panose="020B0604020202020204" pitchFamily="34" charset="0"/>
              </a:rPr>
              <a:t>6 aree di osservazione</a:t>
            </a:r>
            <a:r>
              <a:rPr lang="it-IT" dirty="0">
                <a:solidFill>
                  <a:srgbClr val="002F63"/>
                </a:solidFill>
                <a:latin typeface="Arial" panose="020B0604020202020204" pitchFamily="34" charset="0"/>
                <a:cs typeface="Arial" panose="020B0604020202020204" pitchFamily="34" charset="0"/>
              </a:rPr>
              <a:t>:</a:t>
            </a:r>
            <a:br>
              <a:rPr lang="it-IT" dirty="0">
                <a:solidFill>
                  <a:srgbClr val="002F63"/>
                </a:solidFill>
                <a:latin typeface="Arial" panose="020B0604020202020204" pitchFamily="34" charset="0"/>
                <a:cs typeface="Arial" panose="020B0604020202020204" pitchFamily="34" charset="0"/>
              </a:rPr>
            </a:br>
            <a:endParaRPr lang="it-IT" dirty="0">
              <a:solidFill>
                <a:srgbClr val="002F63"/>
              </a:solidFill>
              <a:latin typeface="Arial" panose="020B0604020202020204" pitchFamily="34" charset="0"/>
              <a:cs typeface="Arial" panose="020B0604020202020204" pitchFamily="34" charset="0"/>
            </a:endParaRPr>
          </a:p>
          <a:p>
            <a:r>
              <a:rPr lang="it-IT" dirty="0">
                <a:solidFill>
                  <a:srgbClr val="002F63"/>
                </a:solidFill>
                <a:latin typeface="Arial" panose="020B0604020202020204" pitchFamily="34" charset="0"/>
                <a:cs typeface="Arial" panose="020B0604020202020204" pitchFamily="34" charset="0"/>
              </a:rPr>
              <a:t>1  Cultura e strategia (15%)</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2  Governance (15%)</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3  Processi HR (10%)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4  Opportunità di crescita (20%)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5  Equità remunerativa (20%)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6  Tutela genitorialità e conciliazione vita-lavoro (20%)</a:t>
            </a:r>
          </a:p>
          <a:p>
            <a:endParaRPr lang="it-IT" dirty="0">
              <a:solidFill>
                <a:srgbClr val="002F63"/>
              </a:solidFill>
              <a:latin typeface="Arial" panose="020B0604020202020204" pitchFamily="34" charset="0"/>
              <a:cs typeface="Arial" panose="020B0604020202020204" pitchFamily="34" charset="0"/>
            </a:endParaRPr>
          </a:p>
          <a:p>
            <a:pPr algn="l"/>
            <a:r>
              <a:rPr lang="it-IT" dirty="0">
                <a:solidFill>
                  <a:srgbClr val="002F63"/>
                </a:solidFill>
                <a:latin typeface="Arial" panose="020B0604020202020204" pitchFamily="34" charset="0"/>
                <a:cs typeface="Arial" panose="020B0604020202020204" pitchFamily="34" charset="0"/>
              </a:rPr>
              <a:t>In totale gli indicatori sono </a:t>
            </a:r>
            <a:r>
              <a:rPr lang="it-IT" b="1" dirty="0">
                <a:solidFill>
                  <a:srgbClr val="002F63"/>
                </a:solidFill>
                <a:latin typeface="Arial" panose="020B0604020202020204" pitchFamily="34" charset="0"/>
                <a:cs typeface="Arial" panose="020B0604020202020204" pitchFamily="34" charset="0"/>
              </a:rPr>
              <a:t>33</a:t>
            </a:r>
            <a:r>
              <a:rPr lang="it-IT" dirty="0">
                <a:solidFill>
                  <a:srgbClr val="002F63"/>
                </a:solidFill>
                <a:latin typeface="Arial" panose="020B0604020202020204" pitchFamily="34" charset="0"/>
                <a:cs typeface="Arial" panose="020B0604020202020204" pitchFamily="34" charset="0"/>
              </a:rPr>
              <a:t>. </a:t>
            </a:r>
          </a:p>
          <a:p>
            <a:pPr algn="l"/>
            <a:endParaRPr lang="it-IT" sz="2000" b="0" i="0" u="none" strike="noStrike" baseline="0" dirty="0">
              <a:solidFill>
                <a:srgbClr val="002F63"/>
              </a:solidFill>
              <a:latin typeface="Arial" panose="020B0604020202020204" pitchFamily="34" charset="0"/>
              <a:cs typeface="Arial" panose="020B0604020202020204" pitchFamily="34" charset="0"/>
            </a:endParaRPr>
          </a:p>
          <a:p>
            <a:pPr algn="l"/>
            <a:r>
              <a:rPr lang="it-IT" sz="2000" b="0" i="0" u="none" strike="noStrike" baseline="0" dirty="0">
                <a:solidFill>
                  <a:srgbClr val="002F63"/>
                </a:solidFill>
                <a:latin typeface="Arial" panose="020B0604020202020204" pitchFamily="34" charset="0"/>
                <a:cs typeface="Arial" panose="020B0604020202020204" pitchFamily="34" charset="0"/>
              </a:rPr>
              <a:t>Ogni area e gli indicatori di ogni area hanno un peso specifico e </a:t>
            </a:r>
            <a:r>
              <a:rPr lang="it-IT" sz="2000" b="1" i="0" u="none" strike="noStrike" baseline="0" dirty="0">
                <a:solidFill>
                  <a:srgbClr val="E7317C"/>
                </a:solidFill>
                <a:latin typeface="Arial" panose="020B0604020202020204" pitchFamily="34" charset="0"/>
                <a:cs typeface="Arial" panose="020B0604020202020204" pitchFamily="34" charset="0"/>
              </a:rPr>
              <a:t>la certificazione si ottiene al raggiungimento di uno score minimo del 60%.</a:t>
            </a:r>
            <a:endParaRPr lang="en-GB" dirty="0">
              <a:solidFill>
                <a:srgbClr val="E7317C"/>
              </a:solidFill>
              <a:latin typeface="Arial" panose="020B0604020202020204" pitchFamily="34" charset="0"/>
              <a:cs typeface="Arial" panose="020B0604020202020204" pitchFamily="34" charset="0"/>
            </a:endParaRPr>
          </a:p>
          <a:p>
            <a:pPr marL="444500" indent="-342900">
              <a:buFont typeface="Arial" panose="020B0604020202020204" pitchFamily="34" charset="0"/>
              <a:buChar char="•"/>
            </a:pPr>
            <a:endParaRPr lang="it-IT" dirty="0"/>
          </a:p>
          <a:p>
            <a:endParaRPr lang="it-IT" dirty="0"/>
          </a:p>
        </p:txBody>
      </p:sp>
    </p:spTree>
    <p:extLst>
      <p:ext uri="{BB962C8B-B14F-4D97-AF65-F5344CB8AC3E}">
        <p14:creationId xmlns:p14="http://schemas.microsoft.com/office/powerpoint/2010/main" val="639146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432CE885-AFAE-DD67-2B66-37F1260F1D3F}"/>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81206568-13D1-6C1D-3FD8-DF4597178E8E}"/>
              </a:ext>
            </a:extLst>
          </p:cNvPr>
          <p:cNvSpPr txBox="1"/>
          <p:nvPr/>
        </p:nvSpPr>
        <p:spPr>
          <a:xfrm>
            <a:off x="411156" y="996599"/>
            <a:ext cx="6506880" cy="492443"/>
          </a:xfrm>
          <a:prstGeom prst="rect">
            <a:avLst/>
          </a:prstGeom>
          <a:noFill/>
        </p:spPr>
        <p:txBody>
          <a:bodyPr wrap="square">
            <a:spAutoFit/>
          </a:bodyPr>
          <a:lstStyle/>
          <a:p>
            <a:r>
              <a:rPr lang="it-IT" sz="2600" b="1" dirty="0">
                <a:solidFill>
                  <a:srgbClr val="E7317C"/>
                </a:solidFill>
                <a:latin typeface="Arial Black" panose="020B0A04020102020204" pitchFamily="34" charset="0"/>
              </a:rPr>
              <a:t>Le</a:t>
            </a:r>
            <a:r>
              <a:rPr lang="it-IT" sz="2600" b="1" dirty="0">
                <a:solidFill>
                  <a:srgbClr val="E7317C"/>
                </a:solidFill>
                <a:latin typeface="Karla,Bold"/>
                <a:ea typeface="+mn-ea"/>
                <a:cs typeface="+mn-cs"/>
              </a:rPr>
              <a:t> </a:t>
            </a:r>
            <a:r>
              <a:rPr lang="it-IT" sz="2600" b="1" dirty="0">
                <a:solidFill>
                  <a:srgbClr val="E7317C"/>
                </a:solidFill>
                <a:latin typeface="Arial Black" panose="020B0A04020102020204" pitchFamily="34" charset="0"/>
              </a:rPr>
              <a:t>Semplificazioni</a:t>
            </a:r>
          </a:p>
        </p:txBody>
      </p:sp>
      <p:sp>
        <p:nvSpPr>
          <p:cNvPr id="4" name="Segnaposto testo 3">
            <a:extLst>
              <a:ext uri="{FF2B5EF4-FFF2-40B4-BE49-F238E27FC236}">
                <a16:creationId xmlns:a16="http://schemas.microsoft.com/office/drawing/2014/main" id="{B81A811D-13B1-7E59-159C-8A8C3133C612}"/>
              </a:ext>
            </a:extLst>
          </p:cNvPr>
          <p:cNvSpPr txBox="1">
            <a:spLocks/>
          </p:cNvSpPr>
          <p:nvPr/>
        </p:nvSpPr>
        <p:spPr>
          <a:xfrm>
            <a:off x="411156" y="1242820"/>
            <a:ext cx="11494517" cy="4495018"/>
          </a:xfrm>
          <a:prstGeom prst="rect">
            <a:avLst/>
          </a:prstGeom>
          <a:noFill/>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endParaRPr lang="it-IT" dirty="0">
              <a:latin typeface="Arial" panose="020B0604020202020204" pitchFamily="34" charset="0"/>
              <a:cs typeface="Arial" panose="020B0604020202020204" pitchFamily="34" charset="0"/>
            </a:endParaRPr>
          </a:p>
          <a:p>
            <a:r>
              <a:rPr lang="it-IT" i="1" dirty="0">
                <a:solidFill>
                  <a:srgbClr val="002F63"/>
                </a:solidFill>
                <a:latin typeface="Arial" panose="020B0604020202020204" pitchFamily="34" charset="0"/>
                <a:cs typeface="Arial" panose="020B0604020202020204" pitchFamily="34" charset="0"/>
              </a:rPr>
              <a:t>«Al fine di assicurare l’opportuna coerenza con le diverse realtà organizzative si prevede che gli indicatori afferenti alle 6 Aree sopracitate, siano applicabili secondo un principio di proporzionalità che ne definisce </a:t>
            </a:r>
            <a:r>
              <a:rPr lang="it-IT" b="1" i="1" dirty="0">
                <a:solidFill>
                  <a:srgbClr val="E7317C"/>
                </a:solidFill>
                <a:latin typeface="Arial" panose="020B0604020202020204" pitchFamily="34" charset="0"/>
                <a:cs typeface="Arial" panose="020B0604020202020204" pitchFamily="34" charset="0"/>
              </a:rPr>
              <a:t>un’applicazione proporzionale e graduale in ragione del profilo dimensionale dell’organizzazione</a:t>
            </a:r>
            <a:r>
              <a:rPr lang="it-IT" b="1" i="1" dirty="0">
                <a:solidFill>
                  <a:srgbClr val="002F63"/>
                </a:solidFill>
                <a:latin typeface="Arial" panose="020B0604020202020204" pitchFamily="34" charset="0"/>
                <a:cs typeface="Arial" panose="020B0604020202020204" pitchFamily="34" charset="0"/>
              </a:rPr>
              <a:t> </a:t>
            </a:r>
            <a:r>
              <a:rPr lang="it-IT" i="1" dirty="0">
                <a:solidFill>
                  <a:srgbClr val="002F63"/>
                </a:solidFill>
                <a:latin typeface="Arial" panose="020B0604020202020204" pitchFamily="34" charset="0"/>
                <a:cs typeface="Arial" panose="020B0604020202020204" pitchFamily="34" charset="0"/>
              </a:rPr>
              <a:t>considerata quale sintesi della differente» articolazione e complessità organizzativa. </a:t>
            </a:r>
          </a:p>
          <a:p>
            <a:endParaRPr lang="it-IT" dirty="0"/>
          </a:p>
          <a:p>
            <a:endParaRPr lang="it-IT" dirty="0"/>
          </a:p>
          <a:p>
            <a:endParaRPr lang="it-IT" dirty="0"/>
          </a:p>
          <a:p>
            <a:endParaRPr lang="it-IT" dirty="0"/>
          </a:p>
          <a:p>
            <a:endParaRPr lang="it-IT" dirty="0"/>
          </a:p>
          <a:p>
            <a:endParaRPr lang="it-IT" dirty="0"/>
          </a:p>
          <a:p>
            <a:endParaRPr lang="it-IT" dirty="0"/>
          </a:p>
          <a:p>
            <a:r>
              <a:rPr lang="it-IT" dirty="0">
                <a:solidFill>
                  <a:srgbClr val="002F63"/>
                </a:solidFill>
                <a:latin typeface="Arial" panose="020B0604020202020204" pitchFamily="34" charset="0"/>
                <a:cs typeface="Arial" panose="020B0604020202020204" pitchFamily="34" charset="0"/>
              </a:rPr>
              <a:t>Sono previste semplificazioni per le organizzazioni appartenenti alla fascia 1 (micro-organizzazione) e fascia 2 (piccola organizzazione).</a:t>
            </a:r>
          </a:p>
          <a:p>
            <a:endParaRPr lang="it-IT" dirty="0"/>
          </a:p>
        </p:txBody>
      </p:sp>
      <p:pic>
        <p:nvPicPr>
          <p:cNvPr id="5" name="Immagine 4">
            <a:extLst>
              <a:ext uri="{FF2B5EF4-FFF2-40B4-BE49-F238E27FC236}">
                <a16:creationId xmlns:a16="http://schemas.microsoft.com/office/drawing/2014/main" id="{31D42FB0-06AE-B505-5CB2-6BA8343EB6A4}"/>
              </a:ext>
            </a:extLst>
          </p:cNvPr>
          <p:cNvPicPr>
            <a:picLocks noChangeAspect="1"/>
          </p:cNvPicPr>
          <p:nvPr/>
        </p:nvPicPr>
        <p:blipFill rotWithShape="1">
          <a:blip r:embed="rId3"/>
          <a:srcRect l="249" t="1128" b="1516"/>
          <a:stretch/>
        </p:blipFill>
        <p:spPr>
          <a:xfrm>
            <a:off x="4134605" y="3122983"/>
            <a:ext cx="3922789" cy="1926647"/>
          </a:xfrm>
          <a:prstGeom prst="rect">
            <a:avLst/>
          </a:prstGeom>
        </p:spPr>
      </p:pic>
    </p:spTree>
    <p:extLst>
      <p:ext uri="{BB962C8B-B14F-4D97-AF65-F5344CB8AC3E}">
        <p14:creationId xmlns:p14="http://schemas.microsoft.com/office/powerpoint/2010/main" val="1542811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0F2837D-6612-564D-0A2D-AA68D1C5190F}"/>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BE385710-3B4C-039E-49DB-DE20451A8A87}"/>
              </a:ext>
            </a:extLst>
          </p:cNvPr>
          <p:cNvSpPr txBox="1"/>
          <p:nvPr/>
        </p:nvSpPr>
        <p:spPr>
          <a:xfrm>
            <a:off x="411155" y="978126"/>
            <a:ext cx="9314736" cy="492443"/>
          </a:xfrm>
          <a:prstGeom prst="rect">
            <a:avLst/>
          </a:prstGeom>
          <a:noFill/>
        </p:spPr>
        <p:txBody>
          <a:bodyPr wrap="square">
            <a:spAutoFit/>
          </a:bodyPr>
          <a:lstStyle/>
          <a:p>
            <a:r>
              <a:rPr lang="it-IT" sz="2600" b="1" dirty="0">
                <a:solidFill>
                  <a:srgbClr val="E7317C"/>
                </a:solidFill>
                <a:latin typeface="Arial Black" panose="020B0A04020102020204" pitchFamily="34" charset="0"/>
                <a:sym typeface="Arial"/>
              </a:rPr>
              <a:t>Il percorso per </a:t>
            </a:r>
            <a:r>
              <a:rPr lang="it-IT" sz="2600" b="1" dirty="0">
                <a:solidFill>
                  <a:srgbClr val="E7317C"/>
                </a:solidFill>
                <a:latin typeface="Arial Black" panose="020B0A04020102020204" pitchFamily="34" charset="0"/>
              </a:rPr>
              <a:t>ottenere la certificazione</a:t>
            </a:r>
          </a:p>
        </p:txBody>
      </p:sp>
      <p:sp>
        <p:nvSpPr>
          <p:cNvPr id="4" name="Segnaposto testo 3">
            <a:extLst>
              <a:ext uri="{FF2B5EF4-FFF2-40B4-BE49-F238E27FC236}">
                <a16:creationId xmlns:a16="http://schemas.microsoft.com/office/drawing/2014/main" id="{085DBF6A-8F18-8B45-AC63-38B3F0065C85}"/>
              </a:ext>
            </a:extLst>
          </p:cNvPr>
          <p:cNvSpPr txBox="1">
            <a:spLocks/>
          </p:cNvSpPr>
          <p:nvPr/>
        </p:nvSpPr>
        <p:spPr>
          <a:xfrm>
            <a:off x="411155" y="1996431"/>
            <a:ext cx="11503754" cy="3748587"/>
          </a:xfrm>
          <a:prstGeom prst="rect">
            <a:avLst/>
          </a:prstGeom>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just"/>
            <a:r>
              <a:rPr lang="it-IT" sz="2000" dirty="0">
                <a:solidFill>
                  <a:srgbClr val="002F63"/>
                </a:solidFill>
                <a:latin typeface="Arial" panose="020B0604020202020204" pitchFamily="34" charset="0"/>
                <a:cs typeface="Arial" panose="020B0604020202020204" pitchFamily="34" charset="0"/>
              </a:rPr>
              <a:t>Per comprendere le azioni da implementare, occorre preliminarmente </a:t>
            </a:r>
            <a:r>
              <a:rPr lang="it-IT" sz="2000" b="1" dirty="0">
                <a:solidFill>
                  <a:srgbClr val="002F63"/>
                </a:solidFill>
                <a:latin typeface="Arial" panose="020B0604020202020204" pitchFamily="34" charset="0"/>
                <a:cs typeface="Arial" panose="020B0604020202020204" pitchFamily="34" charset="0"/>
              </a:rPr>
              <a:t>comprendere il proprio livello di </a:t>
            </a:r>
            <a:r>
              <a:rPr lang="it-IT" sz="2000" b="1" dirty="0">
                <a:solidFill>
                  <a:srgbClr val="E7317C"/>
                </a:solidFill>
                <a:latin typeface="Arial" panose="020B0604020202020204" pitchFamily="34" charset="0"/>
                <a:cs typeface="Arial" panose="020B0604020202020204" pitchFamily="34" charset="0"/>
              </a:rPr>
              <a:t>maturità iniziale</a:t>
            </a:r>
            <a:r>
              <a:rPr lang="it-IT" sz="2000" b="1" dirty="0">
                <a:solidFill>
                  <a:srgbClr val="002F63"/>
                </a:solidFill>
                <a:latin typeface="Arial" panose="020B0604020202020204" pitchFamily="34" charset="0"/>
                <a:cs typeface="Arial" panose="020B0604020202020204" pitchFamily="34" charset="0"/>
              </a:rPr>
              <a:t>.</a:t>
            </a:r>
          </a:p>
          <a:p>
            <a:pPr algn="just"/>
            <a:endParaRPr lang="it-IT" sz="2000" dirty="0">
              <a:solidFill>
                <a:srgbClr val="002F63"/>
              </a:solidFill>
              <a:latin typeface="Arial" panose="020B0604020202020204" pitchFamily="34" charset="0"/>
              <a:cs typeface="Arial" panose="020B0604020202020204" pitchFamily="34" charset="0"/>
            </a:endParaRPr>
          </a:p>
          <a:p>
            <a:pPr algn="just"/>
            <a:r>
              <a:rPr lang="it-IT" sz="2000" dirty="0">
                <a:solidFill>
                  <a:srgbClr val="002F63"/>
                </a:solidFill>
                <a:latin typeface="Arial" panose="020B0604020202020204" pitchFamily="34" charset="0"/>
                <a:cs typeface="Arial" panose="020B0604020202020204" pitchFamily="34" charset="0"/>
              </a:rPr>
              <a:t>Nessuna organizzazione parte da zero, perché è verosimile che: </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Clr>
                <a:srgbClr val="002F63"/>
              </a:buClr>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siano state </a:t>
            </a:r>
            <a:r>
              <a:rPr lang="it-IT" sz="2000" b="1" dirty="0">
                <a:solidFill>
                  <a:srgbClr val="002F63"/>
                </a:solidFill>
                <a:latin typeface="Arial" panose="020B0604020202020204" pitchFamily="34" charset="0"/>
                <a:cs typeface="Arial" panose="020B0604020202020204" pitchFamily="34" charset="0"/>
              </a:rPr>
              <a:t>già implementate iniziative </a:t>
            </a:r>
            <a:r>
              <a:rPr lang="it-IT" sz="2000" dirty="0">
                <a:solidFill>
                  <a:srgbClr val="002F63"/>
                </a:solidFill>
                <a:latin typeface="Arial" panose="020B0604020202020204" pitchFamily="34" charset="0"/>
                <a:cs typeface="Arial" panose="020B0604020202020204" pitchFamily="34" charset="0"/>
              </a:rPr>
              <a:t>che, al di fuori di una logica di sistema, siano riconducibili ad un KPI della </a:t>
            </a:r>
            <a:r>
              <a:rPr lang="it-IT" sz="2000" dirty="0" err="1">
                <a:solidFill>
                  <a:srgbClr val="002F63"/>
                </a:solidFill>
                <a:latin typeface="Arial" panose="020B0604020202020204" pitchFamily="34" charset="0"/>
                <a:cs typeface="Arial" panose="020B0604020202020204" pitchFamily="34" charset="0"/>
              </a:rPr>
              <a:t>Pdr</a:t>
            </a:r>
            <a:r>
              <a:rPr lang="it-IT" sz="2000" dirty="0">
                <a:solidFill>
                  <a:srgbClr val="002F63"/>
                </a:solidFill>
                <a:latin typeface="Arial" panose="020B0604020202020204" pitchFamily="34" charset="0"/>
                <a:cs typeface="Arial" panose="020B0604020202020204" pitchFamily="34" charset="0"/>
              </a:rPr>
              <a:t> (</a:t>
            </a:r>
            <a:r>
              <a:rPr lang="it-IT" sz="2000" b="1" dirty="0">
                <a:solidFill>
                  <a:srgbClr val="002F63"/>
                </a:solidFill>
                <a:latin typeface="Arial" panose="020B0604020202020204" pitchFamily="34" charset="0"/>
                <a:cs typeface="Arial" panose="020B0604020202020204" pitchFamily="34" charset="0"/>
              </a:rPr>
              <a:t>smart working, piano di incentivazione, misure a sostegno della genitorialità)</a:t>
            </a:r>
          </a:p>
          <a:p>
            <a:pPr marL="457200" indent="-457200" algn="just">
              <a:buFont typeface="+mj-lt"/>
              <a:buAutoNum type="arabicPeriod"/>
            </a:pPr>
            <a:endParaRPr lang="it-IT" b="1" dirty="0">
              <a:solidFill>
                <a:srgbClr val="002F63"/>
              </a:solidFill>
              <a:latin typeface="Arial" panose="020B0604020202020204" pitchFamily="34" charset="0"/>
              <a:cs typeface="Arial" panose="020B0604020202020204" pitchFamily="34" charset="0"/>
            </a:endParaRPr>
          </a:p>
          <a:p>
            <a:pPr marL="342900" indent="-342900" algn="just">
              <a:buClr>
                <a:srgbClr val="002F63"/>
              </a:buClr>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siano stati implementati altri </a:t>
            </a:r>
            <a:r>
              <a:rPr lang="it-IT" sz="2000" b="1" dirty="0">
                <a:solidFill>
                  <a:srgbClr val="002F63"/>
                </a:solidFill>
                <a:latin typeface="Arial" panose="020B0604020202020204" pitchFamily="34" charset="0"/>
                <a:cs typeface="Arial" panose="020B0604020202020204" pitchFamily="34" charset="0"/>
              </a:rPr>
              <a:t>sistemi di gestione </a:t>
            </a:r>
            <a:r>
              <a:rPr lang="it-IT" sz="2000" dirty="0">
                <a:solidFill>
                  <a:srgbClr val="002F63"/>
                </a:solidFill>
                <a:latin typeface="Arial" panose="020B0604020202020204" pitchFamily="34" charset="0"/>
                <a:cs typeface="Arial" panose="020B0604020202020204" pitchFamily="34" charset="0"/>
              </a:rPr>
              <a:t>che, a vario titolo, agevolano la costruzione del sistema </a:t>
            </a:r>
            <a:r>
              <a:rPr lang="it-IT" sz="2000" b="1" dirty="0" err="1">
                <a:solidFill>
                  <a:srgbClr val="E7317C"/>
                </a:solidFill>
                <a:latin typeface="Arial" panose="020B0604020202020204" pitchFamily="34" charset="0"/>
                <a:cs typeface="Arial" panose="020B0604020202020204" pitchFamily="34" charset="0"/>
              </a:rPr>
              <a:t>Pdr</a:t>
            </a:r>
            <a:r>
              <a:rPr lang="it-IT" sz="2000" b="1" dirty="0">
                <a:solidFill>
                  <a:srgbClr val="E7317C"/>
                </a:solidFill>
                <a:latin typeface="Arial" panose="020B0604020202020204" pitchFamily="34" charset="0"/>
                <a:cs typeface="Arial" panose="020B0604020202020204" pitchFamily="34" charset="0"/>
              </a:rPr>
              <a:t> 125:2022 </a:t>
            </a:r>
            <a:r>
              <a:rPr lang="it-IT" sz="2000" dirty="0">
                <a:solidFill>
                  <a:srgbClr val="002F63"/>
                </a:solidFill>
                <a:latin typeface="Arial" panose="020B0604020202020204" pitchFamily="34" charset="0"/>
                <a:cs typeface="Arial" panose="020B0604020202020204" pitchFamily="34" charset="0"/>
              </a:rPr>
              <a:t>(es. ISO 9001, SA 8000, ISO 30415)</a:t>
            </a:r>
          </a:p>
          <a:p>
            <a:endParaRPr lang="it-IT" sz="2000" dirty="0">
              <a:solidFill>
                <a:schemeClr val="tx1">
                  <a:lumMod val="65000"/>
                  <a:lumOff val="35000"/>
                </a:schemeClr>
              </a:solidFill>
              <a:latin typeface="Karla" pitchFamily="2" charset="0"/>
            </a:endParaRPr>
          </a:p>
        </p:txBody>
      </p:sp>
    </p:spTree>
    <p:extLst>
      <p:ext uri="{BB962C8B-B14F-4D97-AF65-F5344CB8AC3E}">
        <p14:creationId xmlns:p14="http://schemas.microsoft.com/office/powerpoint/2010/main" val="1511141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magine 28">
            <a:extLst>
              <a:ext uri="{FF2B5EF4-FFF2-40B4-BE49-F238E27FC236}">
                <a16:creationId xmlns:a16="http://schemas.microsoft.com/office/drawing/2014/main" id="{870CF597-501F-519D-FD00-F76712BB4E24}"/>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6F81827E-36CF-7284-6C2E-0D0C38BE4243}"/>
              </a:ext>
            </a:extLst>
          </p:cNvPr>
          <p:cNvSpPr txBox="1"/>
          <p:nvPr/>
        </p:nvSpPr>
        <p:spPr>
          <a:xfrm>
            <a:off x="411155" y="978126"/>
            <a:ext cx="9314736" cy="492443"/>
          </a:xfrm>
          <a:prstGeom prst="rect">
            <a:avLst/>
          </a:prstGeom>
          <a:noFill/>
        </p:spPr>
        <p:txBody>
          <a:bodyPr wrap="square">
            <a:spAutoFit/>
          </a:bodyPr>
          <a:lstStyle/>
          <a:p>
            <a:r>
              <a:rPr lang="en-GB" sz="2600" b="1" dirty="0">
                <a:solidFill>
                  <a:srgbClr val="E7317C"/>
                </a:solidFill>
                <a:latin typeface="Arial Black" panose="020B0A04020102020204" pitchFamily="34" charset="0"/>
              </a:rPr>
              <a:t>Un </a:t>
            </a:r>
            <a:r>
              <a:rPr lang="en-GB" sz="2600" b="1" dirty="0" err="1">
                <a:solidFill>
                  <a:srgbClr val="E7317C"/>
                </a:solidFill>
                <a:latin typeface="Arial Black" panose="020B0A04020102020204" pitchFamily="34" charset="0"/>
              </a:rPr>
              <a:t>Percorso</a:t>
            </a:r>
            <a:r>
              <a:rPr lang="en-GB" sz="2600" b="1" dirty="0">
                <a:solidFill>
                  <a:srgbClr val="E7317C"/>
                </a:solidFill>
                <a:latin typeface="Arial Black" panose="020B0A04020102020204" pitchFamily="34" charset="0"/>
              </a:rPr>
              <a:t> Virtuoso</a:t>
            </a:r>
          </a:p>
        </p:txBody>
      </p:sp>
      <p:grpSp>
        <p:nvGrpSpPr>
          <p:cNvPr id="4" name="Gruppo 3">
            <a:extLst>
              <a:ext uri="{FF2B5EF4-FFF2-40B4-BE49-F238E27FC236}">
                <a16:creationId xmlns:a16="http://schemas.microsoft.com/office/drawing/2014/main" id="{1B380794-EE64-1B56-8BB9-DE83467E6ADC}"/>
              </a:ext>
            </a:extLst>
          </p:cNvPr>
          <p:cNvGrpSpPr/>
          <p:nvPr/>
        </p:nvGrpSpPr>
        <p:grpSpPr>
          <a:xfrm>
            <a:off x="2099426" y="1684346"/>
            <a:ext cx="7993148" cy="4195528"/>
            <a:chOff x="1335742" y="2112416"/>
            <a:chExt cx="8036498" cy="4218281"/>
          </a:xfrm>
        </p:grpSpPr>
        <p:sp>
          <p:nvSpPr>
            <p:cNvPr id="5" name="Forma libre 118">
              <a:extLst>
                <a:ext uri="{FF2B5EF4-FFF2-40B4-BE49-F238E27FC236}">
                  <a16:creationId xmlns:a16="http://schemas.microsoft.com/office/drawing/2014/main" id="{D05A56BC-710B-CF8B-5FB7-730657D28163}"/>
                </a:ext>
              </a:extLst>
            </p:cNvPr>
            <p:cNvSpPr/>
            <p:nvPr/>
          </p:nvSpPr>
          <p:spPr>
            <a:xfrm>
              <a:off x="1335742" y="2112416"/>
              <a:ext cx="2110629" cy="2110713"/>
            </a:xfrm>
            <a:custGeom>
              <a:avLst/>
              <a:gdLst>
                <a:gd name="connsiteX0" fmla="*/ 187635 w 374689"/>
                <a:gd name="connsiteY0" fmla="*/ 531 h 374703"/>
                <a:gd name="connsiteX1" fmla="*/ 374746 w 374689"/>
                <a:gd name="connsiteY1" fmla="*/ 187649 h 374703"/>
                <a:gd name="connsiteX2" fmla="*/ 187635 w 374689"/>
                <a:gd name="connsiteY2" fmla="*/ 374789 h 374703"/>
                <a:gd name="connsiteX3" fmla="*/ 531 w 374689"/>
                <a:gd name="connsiteY3" fmla="*/ 187678 h 374703"/>
                <a:gd name="connsiteX4" fmla="*/ 187635 w 374689"/>
                <a:gd name="connsiteY4" fmla="*/ 531 h 374703"/>
                <a:gd name="connsiteX5" fmla="*/ 187635 w 374689"/>
                <a:gd name="connsiteY5" fmla="*/ 34956 h 374703"/>
                <a:gd name="connsiteX6" fmla="*/ 34954 w 374689"/>
                <a:gd name="connsiteY6" fmla="*/ 187649 h 374703"/>
                <a:gd name="connsiteX7" fmla="*/ 187635 w 374689"/>
                <a:gd name="connsiteY7" fmla="*/ 340336 h 374703"/>
                <a:gd name="connsiteX8" fmla="*/ 340322 w 374689"/>
                <a:gd name="connsiteY8" fmla="*/ 187649 h 374703"/>
                <a:gd name="connsiteX9" fmla="*/ 187635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35" y="531"/>
                  </a:moveTo>
                  <a:cubicBezTo>
                    <a:pt x="290968" y="531"/>
                    <a:pt x="374746" y="84312"/>
                    <a:pt x="374746" y="187649"/>
                  </a:cubicBezTo>
                  <a:cubicBezTo>
                    <a:pt x="374746" y="290987"/>
                    <a:pt x="290975" y="374789"/>
                    <a:pt x="187635" y="374789"/>
                  </a:cubicBezTo>
                  <a:cubicBezTo>
                    <a:pt x="84294" y="374789"/>
                    <a:pt x="531" y="291015"/>
                    <a:pt x="531" y="187678"/>
                  </a:cubicBezTo>
                  <a:cubicBezTo>
                    <a:pt x="531" y="84340"/>
                    <a:pt x="84309" y="531"/>
                    <a:pt x="187635" y="531"/>
                  </a:cubicBezTo>
                  <a:close/>
                  <a:moveTo>
                    <a:pt x="187635" y="34956"/>
                  </a:moveTo>
                  <a:cubicBezTo>
                    <a:pt x="103348" y="34956"/>
                    <a:pt x="34954" y="103316"/>
                    <a:pt x="34954" y="187649"/>
                  </a:cubicBezTo>
                  <a:cubicBezTo>
                    <a:pt x="34954" y="271983"/>
                    <a:pt x="103312" y="340336"/>
                    <a:pt x="187635" y="340336"/>
                  </a:cubicBezTo>
                  <a:cubicBezTo>
                    <a:pt x="271958" y="340336"/>
                    <a:pt x="340322" y="271976"/>
                    <a:pt x="340322" y="187649"/>
                  </a:cubicBezTo>
                  <a:cubicBezTo>
                    <a:pt x="340322" y="103323"/>
                    <a:pt x="271965" y="34956"/>
                    <a:pt x="187635" y="34956"/>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6" name="Forma libre 119">
              <a:extLst>
                <a:ext uri="{FF2B5EF4-FFF2-40B4-BE49-F238E27FC236}">
                  <a16:creationId xmlns:a16="http://schemas.microsoft.com/office/drawing/2014/main" id="{90674402-FFAD-081B-7B9A-F7B5D99A73E1}"/>
                </a:ext>
              </a:extLst>
            </p:cNvPr>
            <p:cNvSpPr/>
            <p:nvPr/>
          </p:nvSpPr>
          <p:spPr>
            <a:xfrm>
              <a:off x="1676220" y="2443581"/>
              <a:ext cx="1448316" cy="1448372"/>
            </a:xfrm>
            <a:custGeom>
              <a:avLst/>
              <a:gdLst>
                <a:gd name="connsiteX0" fmla="*/ 128896 w 257111"/>
                <a:gd name="connsiteY0" fmla="*/ 531 h 257121"/>
                <a:gd name="connsiteX1" fmla="*/ 257261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90" y="531"/>
                    <a:pt x="257261" y="58004"/>
                    <a:pt x="257261" y="128901"/>
                  </a:cubicBezTo>
                  <a:cubicBezTo>
                    <a:pt x="257261" y="199797"/>
                    <a:pt x="199790" y="257271"/>
                    <a:pt x="128896" y="257271"/>
                  </a:cubicBezTo>
                  <a:cubicBezTo>
                    <a:pt x="58002" y="257271"/>
                    <a:pt x="531" y="199797"/>
                    <a:pt x="531" y="128901"/>
                  </a:cubicBezTo>
                  <a:cubicBezTo>
                    <a:pt x="531" y="58004"/>
                    <a:pt x="58002" y="531"/>
                    <a:pt x="128896" y="531"/>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7" name="Forma libre 120">
              <a:extLst>
                <a:ext uri="{FF2B5EF4-FFF2-40B4-BE49-F238E27FC236}">
                  <a16:creationId xmlns:a16="http://schemas.microsoft.com/office/drawing/2014/main" id="{72C51C3B-B5E1-CB5E-FD55-9C1773A3DE5C}"/>
                </a:ext>
              </a:extLst>
            </p:cNvPr>
            <p:cNvSpPr/>
            <p:nvPr/>
          </p:nvSpPr>
          <p:spPr>
            <a:xfrm>
              <a:off x="1668242" y="4183517"/>
              <a:ext cx="1436346" cy="1017452"/>
            </a:xfrm>
            <a:custGeom>
              <a:avLst/>
              <a:gdLst>
                <a:gd name="connsiteX0" fmla="*/ 133687 w 254986"/>
                <a:gd name="connsiteY0" fmla="*/ 173311 h 180622"/>
                <a:gd name="connsiteX1" fmla="*/ 133687 w 254986"/>
                <a:gd name="connsiteY1" fmla="*/ 173764 h 180622"/>
                <a:gd name="connsiteX2" fmla="*/ 126895 w 254986"/>
                <a:gd name="connsiteY2" fmla="*/ 180557 h 180622"/>
                <a:gd name="connsiteX3" fmla="*/ 120102 w 254986"/>
                <a:gd name="connsiteY3" fmla="*/ 173764 h 180622"/>
                <a:gd name="connsiteX4" fmla="*/ 120102 w 254986"/>
                <a:gd name="connsiteY4" fmla="*/ 173311 h 180622"/>
                <a:gd name="connsiteX5" fmla="*/ 126895 w 254986"/>
                <a:gd name="connsiteY5" fmla="*/ 166518 h 180622"/>
                <a:gd name="connsiteX6" fmla="*/ 133687 w 254986"/>
                <a:gd name="connsiteY6" fmla="*/ 173311 h 180622"/>
                <a:gd name="connsiteX7" fmla="*/ 7419 w 254986"/>
                <a:gd name="connsiteY7" fmla="*/ 14278 h 180622"/>
                <a:gd name="connsiteX8" fmla="*/ 3566 w 254986"/>
                <a:gd name="connsiteY8" fmla="*/ 12996 h 180622"/>
                <a:gd name="connsiteX9" fmla="*/ 3169 w 254986"/>
                <a:gd name="connsiteY9" fmla="*/ 12698 h 180622"/>
                <a:gd name="connsiteX10" fmla="*/ 1950 w 254986"/>
                <a:gd name="connsiteY10" fmla="*/ 3170 h 180622"/>
                <a:gd name="connsiteX11" fmla="*/ 11322 w 254986"/>
                <a:gd name="connsiteY11" fmla="*/ 1833 h 180622"/>
                <a:gd name="connsiteX12" fmla="*/ 12880 w 254986"/>
                <a:gd name="connsiteY12" fmla="*/ 11459 h 180622"/>
                <a:gd name="connsiteX13" fmla="*/ 7419 w 254986"/>
                <a:gd name="connsiteY13" fmla="*/ 14292 h 180622"/>
                <a:gd name="connsiteX14" fmla="*/ 247617 w 254986"/>
                <a:gd name="connsiteY14" fmla="*/ 15808 h 180622"/>
                <a:gd name="connsiteX15" fmla="*/ 240829 w 254986"/>
                <a:gd name="connsiteY15" fmla="*/ 9010 h 180622"/>
                <a:gd name="connsiteX16" fmla="*/ 243572 w 254986"/>
                <a:gd name="connsiteY16" fmla="*/ 3561 h 180622"/>
                <a:gd name="connsiteX17" fmla="*/ 244026 w 254986"/>
                <a:gd name="connsiteY17" fmla="*/ 3228 h 180622"/>
                <a:gd name="connsiteX18" fmla="*/ 253535 w 254986"/>
                <a:gd name="connsiteY18" fmla="*/ 4589 h 180622"/>
                <a:gd name="connsiteX19" fmla="*/ 252174 w 254986"/>
                <a:gd name="connsiteY19" fmla="*/ 14098 h 180622"/>
                <a:gd name="connsiteX20" fmla="*/ 251923 w 254986"/>
                <a:gd name="connsiteY20" fmla="*/ 14278 h 180622"/>
                <a:gd name="connsiteX21" fmla="*/ 251654 w 254986"/>
                <a:gd name="connsiteY21" fmla="*/ 14476 h 180622"/>
                <a:gd name="connsiteX22" fmla="*/ 247617 w 254986"/>
                <a:gd name="connsiteY22" fmla="*/ 15808 h 180622"/>
                <a:gd name="connsiteX23" fmla="*/ 34859 w 254986"/>
                <a:gd name="connsiteY23" fmla="*/ 31313 h 180622"/>
                <a:gd name="connsiteX24" fmla="*/ 31664 w 254986"/>
                <a:gd name="connsiteY24" fmla="*/ 30513 h 180622"/>
                <a:gd name="connsiteX25" fmla="*/ 34866 w 254986"/>
                <a:gd name="connsiteY25" fmla="*/ 24528 h 180622"/>
                <a:gd name="connsiteX26" fmla="*/ 31501 w 254986"/>
                <a:gd name="connsiteY26" fmla="*/ 30421 h 180622"/>
                <a:gd name="connsiteX27" fmla="*/ 28349 w 254986"/>
                <a:gd name="connsiteY27" fmla="*/ 21354 h 180622"/>
                <a:gd name="connsiteX28" fmla="*/ 37416 w 254986"/>
                <a:gd name="connsiteY28" fmla="*/ 18202 h 180622"/>
                <a:gd name="connsiteX29" fmla="*/ 38060 w 254986"/>
                <a:gd name="connsiteY29" fmla="*/ 18535 h 180622"/>
                <a:gd name="connsiteX30" fmla="*/ 40753 w 254986"/>
                <a:gd name="connsiteY30" fmla="*/ 27757 h 180622"/>
                <a:gd name="connsiteX31" fmla="*/ 34859 w 254986"/>
                <a:gd name="connsiteY31" fmla="*/ 31285 h 180622"/>
                <a:gd name="connsiteX32" fmla="*/ 220185 w 254986"/>
                <a:gd name="connsiteY32" fmla="*/ 32446 h 180622"/>
                <a:gd name="connsiteX33" fmla="*/ 213350 w 254986"/>
                <a:gd name="connsiteY33" fmla="*/ 25710 h 180622"/>
                <a:gd name="connsiteX34" fmla="*/ 217075 w 254986"/>
                <a:gd name="connsiteY34" fmla="*/ 19604 h 180622"/>
                <a:gd name="connsiteX35" fmla="*/ 217550 w 254986"/>
                <a:gd name="connsiteY35" fmla="*/ 19357 h 180622"/>
                <a:gd name="connsiteX36" fmla="*/ 226604 w 254986"/>
                <a:gd name="connsiteY36" fmla="*/ 22565 h 180622"/>
                <a:gd name="connsiteX37" fmla="*/ 223627 w 254986"/>
                <a:gd name="connsiteY37" fmla="*/ 31505 h 180622"/>
                <a:gd name="connsiteX38" fmla="*/ 220588 w 254986"/>
                <a:gd name="connsiteY38" fmla="*/ 25434 h 180622"/>
                <a:gd name="connsiteX39" fmla="*/ 223301 w 254986"/>
                <a:gd name="connsiteY39" fmla="*/ 31667 h 180622"/>
                <a:gd name="connsiteX40" fmla="*/ 220192 w 254986"/>
                <a:gd name="connsiteY40" fmla="*/ 32425 h 180622"/>
                <a:gd name="connsiteX41" fmla="*/ 64451 w 254986"/>
                <a:gd name="connsiteY41" fmla="*/ 43780 h 180622"/>
                <a:gd name="connsiteX42" fmla="*/ 62326 w 254986"/>
                <a:gd name="connsiteY42" fmla="*/ 43432 h 180622"/>
                <a:gd name="connsiteX43" fmla="*/ 62015 w 254986"/>
                <a:gd name="connsiteY43" fmla="*/ 43333 h 180622"/>
                <a:gd name="connsiteX44" fmla="*/ 57563 w 254986"/>
                <a:gd name="connsiteY44" fmla="*/ 34830 h 180622"/>
                <a:gd name="connsiteX45" fmla="*/ 66066 w 254986"/>
                <a:gd name="connsiteY45" fmla="*/ 30378 h 180622"/>
                <a:gd name="connsiteX46" fmla="*/ 66626 w 254986"/>
                <a:gd name="connsiteY46" fmla="*/ 30555 h 180622"/>
                <a:gd name="connsiteX47" fmla="*/ 70922 w 254986"/>
                <a:gd name="connsiteY47" fmla="*/ 39136 h 180622"/>
                <a:gd name="connsiteX48" fmla="*/ 64501 w 254986"/>
                <a:gd name="connsiteY48" fmla="*/ 43780 h 180622"/>
                <a:gd name="connsiteX49" fmla="*/ 190486 w 254986"/>
                <a:gd name="connsiteY49" fmla="*/ 44524 h 180622"/>
                <a:gd name="connsiteX50" fmla="*/ 183680 w 254986"/>
                <a:gd name="connsiteY50" fmla="*/ 37757 h 180622"/>
                <a:gd name="connsiteX51" fmla="*/ 188240 w 254986"/>
                <a:gd name="connsiteY51" fmla="*/ 31328 h 180622"/>
                <a:gd name="connsiteX52" fmla="*/ 188949 w 254986"/>
                <a:gd name="connsiteY52" fmla="*/ 31122 h 180622"/>
                <a:gd name="connsiteX53" fmla="*/ 197409 w 254986"/>
                <a:gd name="connsiteY53" fmla="*/ 35651 h 180622"/>
                <a:gd name="connsiteX54" fmla="*/ 192880 w 254986"/>
                <a:gd name="connsiteY54" fmla="*/ 44112 h 180622"/>
                <a:gd name="connsiteX55" fmla="*/ 190918 w 254986"/>
                <a:gd name="connsiteY55" fmla="*/ 37617 h 180622"/>
                <a:gd name="connsiteX56" fmla="*/ 192696 w 254986"/>
                <a:gd name="connsiteY56" fmla="*/ 44176 h 180622"/>
                <a:gd name="connsiteX57" fmla="*/ 190521 w 254986"/>
                <a:gd name="connsiteY57" fmla="*/ 44524 h 180622"/>
                <a:gd name="connsiteX58" fmla="*/ 95602 w 254986"/>
                <a:gd name="connsiteY58" fmla="*/ 51479 h 180622"/>
                <a:gd name="connsiteX59" fmla="*/ 94618 w 254986"/>
                <a:gd name="connsiteY59" fmla="*/ 51408 h 180622"/>
                <a:gd name="connsiteX60" fmla="*/ 94271 w 254986"/>
                <a:gd name="connsiteY60" fmla="*/ 51359 h 180622"/>
                <a:gd name="connsiteX61" fmla="*/ 88548 w 254986"/>
                <a:gd name="connsiteY61" fmla="*/ 43567 h 180622"/>
                <a:gd name="connsiteX62" fmla="*/ 96176 w 254986"/>
                <a:gd name="connsiteY62" fmla="*/ 37901 h 180622"/>
                <a:gd name="connsiteX63" fmla="*/ 102104 w 254986"/>
                <a:gd name="connsiteY63" fmla="*/ 45657 h 180622"/>
                <a:gd name="connsiteX64" fmla="*/ 95602 w 254986"/>
                <a:gd name="connsiteY64" fmla="*/ 51472 h 180622"/>
                <a:gd name="connsiteX65" fmla="*/ 159158 w 254986"/>
                <a:gd name="connsiteY65" fmla="*/ 51869 h 180622"/>
                <a:gd name="connsiteX66" fmla="*/ 152378 w 254986"/>
                <a:gd name="connsiteY66" fmla="*/ 45063 h 180622"/>
                <a:gd name="connsiteX67" fmla="*/ 158145 w 254986"/>
                <a:gd name="connsiteY67" fmla="*/ 38361 h 180622"/>
                <a:gd name="connsiteX68" fmla="*/ 158626 w 254986"/>
                <a:gd name="connsiteY68" fmla="*/ 38290 h 180622"/>
                <a:gd name="connsiteX69" fmla="*/ 166340 w 254986"/>
                <a:gd name="connsiteY69" fmla="*/ 44034 h 180622"/>
                <a:gd name="connsiteX70" fmla="*/ 160596 w 254986"/>
                <a:gd name="connsiteY70" fmla="*/ 51748 h 180622"/>
                <a:gd name="connsiteX71" fmla="*/ 159618 w 254986"/>
                <a:gd name="connsiteY71" fmla="*/ 45026 h 180622"/>
                <a:gd name="connsiteX72" fmla="*/ 160185 w 254986"/>
                <a:gd name="connsiteY72" fmla="*/ 51805 h 180622"/>
                <a:gd name="connsiteX73" fmla="*/ 159158 w 254986"/>
                <a:gd name="connsiteY73" fmla="*/ 51883 h 180622"/>
                <a:gd name="connsiteX74" fmla="*/ 127596 w 254986"/>
                <a:gd name="connsiteY74" fmla="*/ 54135 h 180622"/>
                <a:gd name="connsiteX75" fmla="*/ 127121 w 254986"/>
                <a:gd name="connsiteY75" fmla="*/ 54135 h 180622"/>
                <a:gd name="connsiteX76" fmla="*/ 120329 w 254986"/>
                <a:gd name="connsiteY76" fmla="*/ 47343 h 180622"/>
                <a:gd name="connsiteX77" fmla="*/ 127121 w 254986"/>
                <a:gd name="connsiteY77" fmla="*/ 40550 h 180622"/>
                <a:gd name="connsiteX78" fmla="*/ 134141 w 254986"/>
                <a:gd name="connsiteY78" fmla="*/ 47343 h 180622"/>
                <a:gd name="connsiteX79" fmla="*/ 127719 w 254986"/>
                <a:gd name="connsiteY79" fmla="*/ 54133 h 180622"/>
                <a:gd name="connsiteX80" fmla="*/ 127575 w 254986"/>
                <a:gd name="connsiteY80" fmla="*/ 54135 h 180622"/>
                <a:gd name="connsiteX81" fmla="*/ 133687 w 254986"/>
                <a:gd name="connsiteY81" fmla="*/ 140827 h 180622"/>
                <a:gd name="connsiteX82" fmla="*/ 133687 w 254986"/>
                <a:gd name="connsiteY82" fmla="*/ 141280 h 180622"/>
                <a:gd name="connsiteX83" fmla="*/ 126895 w 254986"/>
                <a:gd name="connsiteY83" fmla="*/ 148073 h 180622"/>
                <a:gd name="connsiteX84" fmla="*/ 120102 w 254986"/>
                <a:gd name="connsiteY84" fmla="*/ 141280 h 180622"/>
                <a:gd name="connsiteX85" fmla="*/ 120102 w 254986"/>
                <a:gd name="connsiteY85" fmla="*/ 140827 h 180622"/>
                <a:gd name="connsiteX86" fmla="*/ 126895 w 254986"/>
                <a:gd name="connsiteY86" fmla="*/ 134035 h 180622"/>
                <a:gd name="connsiteX87" fmla="*/ 133687 w 254986"/>
                <a:gd name="connsiteY87" fmla="*/ 140827 h 180622"/>
                <a:gd name="connsiteX88" fmla="*/ 133687 w 254986"/>
                <a:gd name="connsiteY88" fmla="*/ 108336 h 180622"/>
                <a:gd name="connsiteX89" fmla="*/ 133687 w 254986"/>
                <a:gd name="connsiteY89" fmla="*/ 108797 h 180622"/>
                <a:gd name="connsiteX90" fmla="*/ 126895 w 254986"/>
                <a:gd name="connsiteY90" fmla="*/ 115589 h 180622"/>
                <a:gd name="connsiteX91" fmla="*/ 120102 w 254986"/>
                <a:gd name="connsiteY91" fmla="*/ 108797 h 180622"/>
                <a:gd name="connsiteX92" fmla="*/ 120102 w 254986"/>
                <a:gd name="connsiteY92" fmla="*/ 108336 h 180622"/>
                <a:gd name="connsiteX93" fmla="*/ 126895 w 254986"/>
                <a:gd name="connsiteY93" fmla="*/ 101544 h 180622"/>
                <a:gd name="connsiteX94" fmla="*/ 133687 w 254986"/>
                <a:gd name="connsiteY94" fmla="*/ 108336 h 180622"/>
                <a:gd name="connsiteX95" fmla="*/ 133687 w 254986"/>
                <a:gd name="connsiteY95" fmla="*/ 75839 h 180622"/>
                <a:gd name="connsiteX96" fmla="*/ 133687 w 254986"/>
                <a:gd name="connsiteY96" fmla="*/ 76306 h 180622"/>
                <a:gd name="connsiteX97" fmla="*/ 120102 w 254986"/>
                <a:gd name="connsiteY97" fmla="*/ 76306 h 180622"/>
                <a:gd name="connsiteX98" fmla="*/ 120102 w 254986"/>
                <a:gd name="connsiteY98" fmla="*/ 75839 h 180622"/>
                <a:gd name="connsiteX99" fmla="*/ 126895 w 254986"/>
                <a:gd name="connsiteY99" fmla="*/ 69046 h 180622"/>
                <a:gd name="connsiteX100" fmla="*/ 133687 w 254986"/>
                <a:gd name="connsiteY100" fmla="*/ 75839 h 18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54986" h="180622">
                  <a:moveTo>
                    <a:pt x="133687" y="173311"/>
                  </a:moveTo>
                  <a:lnTo>
                    <a:pt x="133687" y="173764"/>
                  </a:lnTo>
                  <a:cubicBezTo>
                    <a:pt x="133687" y="177516"/>
                    <a:pt x="130646" y="180557"/>
                    <a:pt x="126895" y="180557"/>
                  </a:cubicBezTo>
                  <a:cubicBezTo>
                    <a:pt x="123143" y="180557"/>
                    <a:pt x="120102" y="177516"/>
                    <a:pt x="120102" y="173764"/>
                  </a:cubicBezTo>
                  <a:lnTo>
                    <a:pt x="120102" y="173311"/>
                  </a:lnTo>
                  <a:cubicBezTo>
                    <a:pt x="120102" y="169559"/>
                    <a:pt x="123143" y="166518"/>
                    <a:pt x="126895" y="166518"/>
                  </a:cubicBezTo>
                  <a:cubicBezTo>
                    <a:pt x="130646" y="166518"/>
                    <a:pt x="133687" y="169559"/>
                    <a:pt x="133687" y="173311"/>
                  </a:cubicBezTo>
                  <a:close/>
                  <a:moveTo>
                    <a:pt x="7419" y="14278"/>
                  </a:moveTo>
                  <a:cubicBezTo>
                    <a:pt x="6030" y="14276"/>
                    <a:pt x="4679" y="13826"/>
                    <a:pt x="3566" y="12996"/>
                  </a:cubicBezTo>
                  <a:cubicBezTo>
                    <a:pt x="3566" y="12996"/>
                    <a:pt x="3184" y="12705"/>
                    <a:pt x="3169" y="12698"/>
                  </a:cubicBezTo>
                  <a:cubicBezTo>
                    <a:pt x="202" y="10404"/>
                    <a:pt x="-344" y="6137"/>
                    <a:pt x="1950" y="3170"/>
                  </a:cubicBezTo>
                  <a:cubicBezTo>
                    <a:pt x="4198" y="262"/>
                    <a:pt x="8351" y="-330"/>
                    <a:pt x="11322" y="1833"/>
                  </a:cubicBezTo>
                  <a:cubicBezTo>
                    <a:pt x="14363" y="4090"/>
                    <a:pt x="15054" y="8358"/>
                    <a:pt x="12880" y="11459"/>
                  </a:cubicBezTo>
                  <a:cubicBezTo>
                    <a:pt x="11611" y="13214"/>
                    <a:pt x="9585" y="14265"/>
                    <a:pt x="7419" y="14292"/>
                  </a:cubicBezTo>
                  <a:close/>
                  <a:moveTo>
                    <a:pt x="247617" y="15808"/>
                  </a:moveTo>
                  <a:cubicBezTo>
                    <a:pt x="243865" y="15806"/>
                    <a:pt x="240826" y="12762"/>
                    <a:pt x="240829" y="9010"/>
                  </a:cubicBezTo>
                  <a:cubicBezTo>
                    <a:pt x="240830" y="6862"/>
                    <a:pt x="241848" y="4841"/>
                    <a:pt x="243572" y="3561"/>
                  </a:cubicBezTo>
                  <a:lnTo>
                    <a:pt x="244026" y="3228"/>
                  </a:lnTo>
                  <a:cubicBezTo>
                    <a:pt x="247027" y="978"/>
                    <a:pt x="251285" y="1587"/>
                    <a:pt x="253535" y="4589"/>
                  </a:cubicBezTo>
                  <a:cubicBezTo>
                    <a:pt x="255785" y="7590"/>
                    <a:pt x="255176" y="11848"/>
                    <a:pt x="252174" y="14098"/>
                  </a:cubicBezTo>
                  <a:cubicBezTo>
                    <a:pt x="252092" y="14160"/>
                    <a:pt x="252008" y="14220"/>
                    <a:pt x="251923" y="14278"/>
                  </a:cubicBezTo>
                  <a:lnTo>
                    <a:pt x="251654" y="14476"/>
                  </a:lnTo>
                  <a:cubicBezTo>
                    <a:pt x="250486" y="15342"/>
                    <a:pt x="249071" y="15809"/>
                    <a:pt x="247617" y="15808"/>
                  </a:cubicBezTo>
                  <a:close/>
                  <a:moveTo>
                    <a:pt x="34859" y="31313"/>
                  </a:moveTo>
                  <a:cubicBezTo>
                    <a:pt x="33744" y="31314"/>
                    <a:pt x="32647" y="31039"/>
                    <a:pt x="31664" y="30513"/>
                  </a:cubicBezTo>
                  <a:lnTo>
                    <a:pt x="34866" y="24528"/>
                  </a:lnTo>
                  <a:lnTo>
                    <a:pt x="31501" y="30421"/>
                  </a:lnTo>
                  <a:cubicBezTo>
                    <a:pt x="28127" y="28788"/>
                    <a:pt x="26716" y="24728"/>
                    <a:pt x="28349" y="21354"/>
                  </a:cubicBezTo>
                  <a:cubicBezTo>
                    <a:pt x="29983" y="17980"/>
                    <a:pt x="34042" y="16569"/>
                    <a:pt x="37416" y="18202"/>
                  </a:cubicBezTo>
                  <a:lnTo>
                    <a:pt x="38060" y="18535"/>
                  </a:lnTo>
                  <a:cubicBezTo>
                    <a:pt x="41350" y="20338"/>
                    <a:pt x="42556" y="24466"/>
                    <a:pt x="40753" y="27757"/>
                  </a:cubicBezTo>
                  <a:cubicBezTo>
                    <a:pt x="39572" y="29913"/>
                    <a:pt x="37317" y="31263"/>
                    <a:pt x="34859" y="31285"/>
                  </a:cubicBezTo>
                  <a:close/>
                  <a:moveTo>
                    <a:pt x="220185" y="32446"/>
                  </a:moveTo>
                  <a:cubicBezTo>
                    <a:pt x="216437" y="32473"/>
                    <a:pt x="213377" y="29457"/>
                    <a:pt x="213350" y="25710"/>
                  </a:cubicBezTo>
                  <a:cubicBezTo>
                    <a:pt x="213332" y="23132"/>
                    <a:pt x="214775" y="20767"/>
                    <a:pt x="217075" y="19604"/>
                  </a:cubicBezTo>
                  <a:lnTo>
                    <a:pt x="217550" y="19357"/>
                  </a:lnTo>
                  <a:cubicBezTo>
                    <a:pt x="220936" y="17742"/>
                    <a:pt x="224990" y="19179"/>
                    <a:pt x="226604" y="22565"/>
                  </a:cubicBezTo>
                  <a:cubicBezTo>
                    <a:pt x="228175" y="25861"/>
                    <a:pt x="226860" y="29809"/>
                    <a:pt x="223627" y="31505"/>
                  </a:cubicBezTo>
                  <a:lnTo>
                    <a:pt x="220588" y="25434"/>
                  </a:lnTo>
                  <a:lnTo>
                    <a:pt x="223301" y="31667"/>
                  </a:lnTo>
                  <a:cubicBezTo>
                    <a:pt x="222340" y="32166"/>
                    <a:pt x="221274" y="32426"/>
                    <a:pt x="220192" y="32425"/>
                  </a:cubicBezTo>
                  <a:close/>
                  <a:moveTo>
                    <a:pt x="64451" y="43780"/>
                  </a:moveTo>
                  <a:cubicBezTo>
                    <a:pt x="63729" y="43776"/>
                    <a:pt x="63012" y="43659"/>
                    <a:pt x="62326" y="43432"/>
                  </a:cubicBezTo>
                  <a:lnTo>
                    <a:pt x="62015" y="43333"/>
                  </a:lnTo>
                  <a:cubicBezTo>
                    <a:pt x="58437" y="42215"/>
                    <a:pt x="56444" y="38407"/>
                    <a:pt x="57563" y="34830"/>
                  </a:cubicBezTo>
                  <a:cubicBezTo>
                    <a:pt x="58682" y="31252"/>
                    <a:pt x="62489" y="29259"/>
                    <a:pt x="66066" y="30378"/>
                  </a:cubicBezTo>
                  <a:lnTo>
                    <a:pt x="66626" y="30555"/>
                  </a:lnTo>
                  <a:cubicBezTo>
                    <a:pt x="70182" y="31738"/>
                    <a:pt x="72105" y="35580"/>
                    <a:pt x="70922" y="39136"/>
                  </a:cubicBezTo>
                  <a:cubicBezTo>
                    <a:pt x="70001" y="41903"/>
                    <a:pt x="67416" y="43772"/>
                    <a:pt x="64501" y="43780"/>
                  </a:cubicBezTo>
                  <a:close/>
                  <a:moveTo>
                    <a:pt x="190486" y="44524"/>
                  </a:moveTo>
                  <a:cubicBezTo>
                    <a:pt x="186738" y="44534"/>
                    <a:pt x="183691" y="41505"/>
                    <a:pt x="183680" y="37757"/>
                  </a:cubicBezTo>
                  <a:cubicBezTo>
                    <a:pt x="183672" y="34861"/>
                    <a:pt x="185504" y="32278"/>
                    <a:pt x="188240" y="31328"/>
                  </a:cubicBezTo>
                  <a:lnTo>
                    <a:pt x="188949" y="31122"/>
                  </a:lnTo>
                  <a:cubicBezTo>
                    <a:pt x="192536" y="30036"/>
                    <a:pt x="196324" y="32064"/>
                    <a:pt x="197409" y="35651"/>
                  </a:cubicBezTo>
                  <a:cubicBezTo>
                    <a:pt x="198495" y="39239"/>
                    <a:pt x="196467" y="43027"/>
                    <a:pt x="192880" y="44112"/>
                  </a:cubicBezTo>
                  <a:lnTo>
                    <a:pt x="190918" y="37617"/>
                  </a:lnTo>
                  <a:lnTo>
                    <a:pt x="192696" y="44176"/>
                  </a:lnTo>
                  <a:cubicBezTo>
                    <a:pt x="191994" y="44408"/>
                    <a:pt x="191260" y="44525"/>
                    <a:pt x="190521" y="44524"/>
                  </a:cubicBezTo>
                  <a:close/>
                  <a:moveTo>
                    <a:pt x="95602" y="51479"/>
                  </a:moveTo>
                  <a:cubicBezTo>
                    <a:pt x="95273" y="51484"/>
                    <a:pt x="94943" y="51460"/>
                    <a:pt x="94618" y="51408"/>
                  </a:cubicBezTo>
                  <a:lnTo>
                    <a:pt x="94271" y="51359"/>
                  </a:lnTo>
                  <a:cubicBezTo>
                    <a:pt x="90556" y="50759"/>
                    <a:pt x="88008" y="47291"/>
                    <a:pt x="88548" y="43567"/>
                  </a:cubicBezTo>
                  <a:cubicBezTo>
                    <a:pt x="89091" y="39897"/>
                    <a:pt x="92505" y="37360"/>
                    <a:pt x="96176" y="37901"/>
                  </a:cubicBezTo>
                  <a:cubicBezTo>
                    <a:pt x="99929" y="38450"/>
                    <a:pt x="102559" y="41891"/>
                    <a:pt x="102104" y="45657"/>
                  </a:cubicBezTo>
                  <a:cubicBezTo>
                    <a:pt x="101697" y="48949"/>
                    <a:pt x="98919" y="51434"/>
                    <a:pt x="95602" y="51472"/>
                  </a:cubicBezTo>
                  <a:close/>
                  <a:moveTo>
                    <a:pt x="159158" y="51869"/>
                  </a:moveTo>
                  <a:cubicBezTo>
                    <a:pt x="155406" y="51861"/>
                    <a:pt x="152371" y="48814"/>
                    <a:pt x="152378" y="45063"/>
                  </a:cubicBezTo>
                  <a:cubicBezTo>
                    <a:pt x="152384" y="41712"/>
                    <a:pt x="154833" y="38867"/>
                    <a:pt x="158145" y="38361"/>
                  </a:cubicBezTo>
                  <a:lnTo>
                    <a:pt x="158626" y="38290"/>
                  </a:lnTo>
                  <a:cubicBezTo>
                    <a:pt x="162343" y="37746"/>
                    <a:pt x="165796" y="40318"/>
                    <a:pt x="166340" y="44034"/>
                  </a:cubicBezTo>
                  <a:cubicBezTo>
                    <a:pt x="166884" y="47751"/>
                    <a:pt x="164312" y="51205"/>
                    <a:pt x="160596" y="51748"/>
                  </a:cubicBezTo>
                  <a:lnTo>
                    <a:pt x="159618" y="45026"/>
                  </a:lnTo>
                  <a:lnTo>
                    <a:pt x="160185" y="51805"/>
                  </a:lnTo>
                  <a:cubicBezTo>
                    <a:pt x="159845" y="51855"/>
                    <a:pt x="159501" y="51881"/>
                    <a:pt x="159158" y="51883"/>
                  </a:cubicBezTo>
                  <a:close/>
                  <a:moveTo>
                    <a:pt x="127596" y="54135"/>
                  </a:moveTo>
                  <a:lnTo>
                    <a:pt x="127121" y="54135"/>
                  </a:lnTo>
                  <a:cubicBezTo>
                    <a:pt x="123370" y="54135"/>
                    <a:pt x="120329" y="51094"/>
                    <a:pt x="120329" y="47343"/>
                  </a:cubicBezTo>
                  <a:cubicBezTo>
                    <a:pt x="120329" y="43591"/>
                    <a:pt x="123370" y="40550"/>
                    <a:pt x="127121" y="40550"/>
                  </a:cubicBezTo>
                  <a:cubicBezTo>
                    <a:pt x="130917" y="40533"/>
                    <a:pt x="134033" y="43548"/>
                    <a:pt x="134141" y="47343"/>
                  </a:cubicBezTo>
                  <a:cubicBezTo>
                    <a:pt x="134242" y="50991"/>
                    <a:pt x="131367" y="54031"/>
                    <a:pt x="127719" y="54133"/>
                  </a:cubicBezTo>
                  <a:cubicBezTo>
                    <a:pt x="127671" y="54134"/>
                    <a:pt x="127623" y="54135"/>
                    <a:pt x="127575" y="54135"/>
                  </a:cubicBezTo>
                  <a:close/>
                  <a:moveTo>
                    <a:pt x="133687" y="140827"/>
                  </a:moveTo>
                  <a:lnTo>
                    <a:pt x="133687" y="141280"/>
                  </a:lnTo>
                  <a:cubicBezTo>
                    <a:pt x="133687" y="145032"/>
                    <a:pt x="130646" y="148073"/>
                    <a:pt x="126895" y="148073"/>
                  </a:cubicBezTo>
                  <a:cubicBezTo>
                    <a:pt x="123143" y="148073"/>
                    <a:pt x="120102" y="145032"/>
                    <a:pt x="120102" y="141280"/>
                  </a:cubicBezTo>
                  <a:lnTo>
                    <a:pt x="120102" y="140827"/>
                  </a:lnTo>
                  <a:cubicBezTo>
                    <a:pt x="120102" y="137076"/>
                    <a:pt x="123143" y="134035"/>
                    <a:pt x="126895" y="134035"/>
                  </a:cubicBezTo>
                  <a:cubicBezTo>
                    <a:pt x="130646" y="134035"/>
                    <a:pt x="133687" y="137076"/>
                    <a:pt x="133687" y="140827"/>
                  </a:cubicBezTo>
                  <a:close/>
                  <a:moveTo>
                    <a:pt x="133687" y="108336"/>
                  </a:moveTo>
                  <a:lnTo>
                    <a:pt x="133687" y="108797"/>
                  </a:lnTo>
                  <a:cubicBezTo>
                    <a:pt x="133687" y="112548"/>
                    <a:pt x="130646" y="115589"/>
                    <a:pt x="126895" y="115589"/>
                  </a:cubicBezTo>
                  <a:cubicBezTo>
                    <a:pt x="123143" y="115589"/>
                    <a:pt x="120102" y="112548"/>
                    <a:pt x="120102" y="108797"/>
                  </a:cubicBezTo>
                  <a:lnTo>
                    <a:pt x="120102" y="108336"/>
                  </a:lnTo>
                  <a:cubicBezTo>
                    <a:pt x="120102" y="104585"/>
                    <a:pt x="123143" y="101544"/>
                    <a:pt x="126895" y="101544"/>
                  </a:cubicBezTo>
                  <a:cubicBezTo>
                    <a:pt x="130646" y="101544"/>
                    <a:pt x="133687" y="104585"/>
                    <a:pt x="133687" y="108336"/>
                  </a:cubicBezTo>
                  <a:close/>
                  <a:moveTo>
                    <a:pt x="133687" y="75839"/>
                  </a:moveTo>
                  <a:lnTo>
                    <a:pt x="133687" y="76306"/>
                  </a:lnTo>
                  <a:cubicBezTo>
                    <a:pt x="133687" y="85231"/>
                    <a:pt x="120102" y="85238"/>
                    <a:pt x="120102" y="76306"/>
                  </a:cubicBezTo>
                  <a:lnTo>
                    <a:pt x="120102" y="75839"/>
                  </a:lnTo>
                  <a:cubicBezTo>
                    <a:pt x="120102" y="72087"/>
                    <a:pt x="123143" y="69046"/>
                    <a:pt x="126895" y="69046"/>
                  </a:cubicBezTo>
                  <a:cubicBezTo>
                    <a:pt x="130646" y="69046"/>
                    <a:pt x="133687" y="72087"/>
                    <a:pt x="133687" y="75839"/>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8" name="Forma libre 121">
              <a:extLst>
                <a:ext uri="{FF2B5EF4-FFF2-40B4-BE49-F238E27FC236}">
                  <a16:creationId xmlns:a16="http://schemas.microsoft.com/office/drawing/2014/main" id="{20536782-C64E-C597-8120-FE89BCFE30ED}"/>
                </a:ext>
              </a:extLst>
            </p:cNvPr>
            <p:cNvSpPr/>
            <p:nvPr/>
          </p:nvSpPr>
          <p:spPr>
            <a:xfrm>
              <a:off x="2241559"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9" name="Forma libre 122">
              <a:extLst>
                <a:ext uri="{FF2B5EF4-FFF2-40B4-BE49-F238E27FC236}">
                  <a16:creationId xmlns:a16="http://schemas.microsoft.com/office/drawing/2014/main" id="{3E4ABDEF-84B8-5B4E-F628-EF4A79CFA491}"/>
                </a:ext>
              </a:extLst>
            </p:cNvPr>
            <p:cNvSpPr/>
            <p:nvPr/>
          </p:nvSpPr>
          <p:spPr>
            <a:xfrm>
              <a:off x="3247119" y="2112416"/>
              <a:ext cx="2110629" cy="2110713"/>
            </a:xfrm>
            <a:custGeom>
              <a:avLst/>
              <a:gdLst>
                <a:gd name="connsiteX0" fmla="*/ 187614 w 374689"/>
                <a:gd name="connsiteY0" fmla="*/ 531 h 374703"/>
                <a:gd name="connsiteX1" fmla="*/ 374717 w 374689"/>
                <a:gd name="connsiteY1" fmla="*/ 187649 h 374703"/>
                <a:gd name="connsiteX2" fmla="*/ 187614 w 374689"/>
                <a:gd name="connsiteY2" fmla="*/ 374789 h 374703"/>
                <a:gd name="connsiteX3" fmla="*/ 531 w 374689"/>
                <a:gd name="connsiteY3" fmla="*/ 187678 h 374703"/>
                <a:gd name="connsiteX4" fmla="*/ 187614 w 374689"/>
                <a:gd name="connsiteY4" fmla="*/ 531 h 374703"/>
                <a:gd name="connsiteX5" fmla="*/ 187614 w 374689"/>
                <a:gd name="connsiteY5" fmla="*/ 34956 h 374703"/>
                <a:gd name="connsiteX6" fmla="*/ 34926 w 374689"/>
                <a:gd name="connsiteY6" fmla="*/ 187649 h 374703"/>
                <a:gd name="connsiteX7" fmla="*/ 187614 w 374689"/>
                <a:gd name="connsiteY7" fmla="*/ 340336 h 374703"/>
                <a:gd name="connsiteX8" fmla="*/ 340301 w 374689"/>
                <a:gd name="connsiteY8" fmla="*/ 187649 h 374703"/>
                <a:gd name="connsiteX9" fmla="*/ 187614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14" y="531"/>
                  </a:moveTo>
                  <a:cubicBezTo>
                    <a:pt x="290947" y="531"/>
                    <a:pt x="374717" y="84312"/>
                    <a:pt x="374717" y="187649"/>
                  </a:cubicBezTo>
                  <a:cubicBezTo>
                    <a:pt x="374717" y="290987"/>
                    <a:pt x="290933" y="374789"/>
                    <a:pt x="187614" y="374789"/>
                  </a:cubicBezTo>
                  <a:cubicBezTo>
                    <a:pt x="84294" y="374789"/>
                    <a:pt x="531" y="291015"/>
                    <a:pt x="531" y="187678"/>
                  </a:cubicBezTo>
                  <a:cubicBezTo>
                    <a:pt x="531" y="84340"/>
                    <a:pt x="84280" y="531"/>
                    <a:pt x="187614" y="531"/>
                  </a:cubicBezTo>
                  <a:close/>
                  <a:moveTo>
                    <a:pt x="187614" y="34956"/>
                  </a:moveTo>
                  <a:cubicBezTo>
                    <a:pt x="103284" y="34956"/>
                    <a:pt x="34926" y="103316"/>
                    <a:pt x="34926" y="187649"/>
                  </a:cubicBezTo>
                  <a:cubicBezTo>
                    <a:pt x="34926" y="271983"/>
                    <a:pt x="103284" y="340336"/>
                    <a:pt x="187614" y="340336"/>
                  </a:cubicBezTo>
                  <a:cubicBezTo>
                    <a:pt x="271943" y="340336"/>
                    <a:pt x="340301" y="271976"/>
                    <a:pt x="340301" y="187649"/>
                  </a:cubicBezTo>
                  <a:cubicBezTo>
                    <a:pt x="340301" y="103323"/>
                    <a:pt x="271943" y="34956"/>
                    <a:pt x="187614" y="34956"/>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0" name="Forma libre 123">
              <a:extLst>
                <a:ext uri="{FF2B5EF4-FFF2-40B4-BE49-F238E27FC236}">
                  <a16:creationId xmlns:a16="http://schemas.microsoft.com/office/drawing/2014/main" id="{7E0255B1-E412-3461-38E4-C05FE8B4FE2C}"/>
                </a:ext>
              </a:extLst>
            </p:cNvPr>
            <p:cNvSpPr/>
            <p:nvPr/>
          </p:nvSpPr>
          <p:spPr>
            <a:xfrm>
              <a:off x="3573186" y="2443581"/>
              <a:ext cx="1448316" cy="1448372"/>
            </a:xfrm>
            <a:custGeom>
              <a:avLst/>
              <a:gdLst>
                <a:gd name="connsiteX0" fmla="*/ 128896 w 257111"/>
                <a:gd name="connsiteY0" fmla="*/ 531 h 257121"/>
                <a:gd name="connsiteX1" fmla="*/ 257260 w 257111"/>
                <a:gd name="connsiteY1" fmla="*/ 128901 h 257121"/>
                <a:gd name="connsiteX2" fmla="*/ 128896 w 257111"/>
                <a:gd name="connsiteY2" fmla="*/ 257271 h 257121"/>
                <a:gd name="connsiteX3" fmla="*/ 531 w 257111"/>
                <a:gd name="connsiteY3" fmla="*/ 128901 h 257121"/>
                <a:gd name="connsiteX4" fmla="*/ 531 w 257111"/>
                <a:gd name="connsiteY4" fmla="*/ 128887 h 257121"/>
                <a:gd name="connsiteX5" fmla="*/ 128896 w 257111"/>
                <a:gd name="connsiteY5" fmla="*/ 531 h 25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111" h="257121">
                  <a:moveTo>
                    <a:pt x="128896" y="531"/>
                  </a:moveTo>
                  <a:cubicBezTo>
                    <a:pt x="199790" y="531"/>
                    <a:pt x="257260" y="58004"/>
                    <a:pt x="257260" y="128901"/>
                  </a:cubicBezTo>
                  <a:cubicBezTo>
                    <a:pt x="257260" y="199797"/>
                    <a:pt x="199790" y="257271"/>
                    <a:pt x="128896" y="257271"/>
                  </a:cubicBezTo>
                  <a:cubicBezTo>
                    <a:pt x="58002" y="257271"/>
                    <a:pt x="531" y="199797"/>
                    <a:pt x="531" y="128901"/>
                  </a:cubicBezTo>
                  <a:cubicBezTo>
                    <a:pt x="531" y="128896"/>
                    <a:pt x="531" y="128892"/>
                    <a:pt x="531" y="128887"/>
                  </a:cubicBezTo>
                  <a:cubicBezTo>
                    <a:pt x="539" y="57996"/>
                    <a:pt x="58008" y="531"/>
                    <a:pt x="128896" y="531"/>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1" name="Forma libre 124">
              <a:extLst>
                <a:ext uri="{FF2B5EF4-FFF2-40B4-BE49-F238E27FC236}">
                  <a16:creationId xmlns:a16="http://schemas.microsoft.com/office/drawing/2014/main" id="{EBAA12EF-1FD6-4A09-EA65-56ABD472293B}"/>
                </a:ext>
              </a:extLst>
            </p:cNvPr>
            <p:cNvSpPr/>
            <p:nvPr/>
          </p:nvSpPr>
          <p:spPr>
            <a:xfrm>
              <a:off x="3578532" y="4182853"/>
              <a:ext cx="1436346" cy="1021440"/>
            </a:xfrm>
            <a:custGeom>
              <a:avLst/>
              <a:gdLst>
                <a:gd name="connsiteX0" fmla="*/ 133851 w 254986"/>
                <a:gd name="connsiteY0" fmla="*/ 173429 h 181331"/>
                <a:gd name="connsiteX1" fmla="*/ 133851 w 254986"/>
                <a:gd name="connsiteY1" fmla="*/ 173882 h 181331"/>
                <a:gd name="connsiteX2" fmla="*/ 127282 w 254986"/>
                <a:gd name="connsiteY2" fmla="*/ 180891 h 181331"/>
                <a:gd name="connsiteX3" fmla="*/ 120273 w 254986"/>
                <a:gd name="connsiteY3" fmla="*/ 174321 h 181331"/>
                <a:gd name="connsiteX4" fmla="*/ 120273 w 254986"/>
                <a:gd name="connsiteY4" fmla="*/ 173882 h 181331"/>
                <a:gd name="connsiteX5" fmla="*/ 120273 w 254986"/>
                <a:gd name="connsiteY5" fmla="*/ 173429 h 181331"/>
                <a:gd name="connsiteX6" fmla="*/ 126843 w 254986"/>
                <a:gd name="connsiteY6" fmla="*/ 166420 h 181331"/>
                <a:gd name="connsiteX7" fmla="*/ 133851 w 254986"/>
                <a:gd name="connsiteY7" fmla="*/ 172990 h 181331"/>
                <a:gd name="connsiteX8" fmla="*/ 133851 w 254986"/>
                <a:gd name="connsiteY8" fmla="*/ 173429 h 181331"/>
                <a:gd name="connsiteX9" fmla="*/ 7569 w 254986"/>
                <a:gd name="connsiteY9" fmla="*/ 14396 h 181331"/>
                <a:gd name="connsiteX10" fmla="*/ 3723 w 254986"/>
                <a:gd name="connsiteY10" fmla="*/ 13114 h 181331"/>
                <a:gd name="connsiteX11" fmla="*/ 3326 w 254986"/>
                <a:gd name="connsiteY11" fmla="*/ 12816 h 181331"/>
                <a:gd name="connsiteX12" fmla="*/ 1833 w 254986"/>
                <a:gd name="connsiteY12" fmla="*/ 3327 h 181331"/>
                <a:gd name="connsiteX13" fmla="*/ 11322 w 254986"/>
                <a:gd name="connsiteY13" fmla="*/ 1833 h 181331"/>
                <a:gd name="connsiteX14" fmla="*/ 11479 w 254986"/>
                <a:gd name="connsiteY14" fmla="*/ 1950 h 181331"/>
                <a:gd name="connsiteX15" fmla="*/ 13030 w 254986"/>
                <a:gd name="connsiteY15" fmla="*/ 11576 h 181331"/>
                <a:gd name="connsiteX16" fmla="*/ 7569 w 254986"/>
                <a:gd name="connsiteY16" fmla="*/ 14410 h 181331"/>
                <a:gd name="connsiteX17" fmla="*/ 247767 w 254986"/>
                <a:gd name="connsiteY17" fmla="*/ 15926 h 181331"/>
                <a:gd name="connsiteX18" fmla="*/ 240979 w 254986"/>
                <a:gd name="connsiteY18" fmla="*/ 9128 h 181331"/>
                <a:gd name="connsiteX19" fmla="*/ 243722 w 254986"/>
                <a:gd name="connsiteY19" fmla="*/ 3679 h 181331"/>
                <a:gd name="connsiteX20" fmla="*/ 244183 w 254986"/>
                <a:gd name="connsiteY20" fmla="*/ 3346 h 181331"/>
                <a:gd name="connsiteX21" fmla="*/ 253692 w 254986"/>
                <a:gd name="connsiteY21" fmla="*/ 4707 h 181331"/>
                <a:gd name="connsiteX22" fmla="*/ 252331 w 254986"/>
                <a:gd name="connsiteY22" fmla="*/ 14216 h 181331"/>
                <a:gd name="connsiteX23" fmla="*/ 252080 w 254986"/>
                <a:gd name="connsiteY23" fmla="*/ 14396 h 181331"/>
                <a:gd name="connsiteX24" fmla="*/ 251811 w 254986"/>
                <a:gd name="connsiteY24" fmla="*/ 14594 h 181331"/>
                <a:gd name="connsiteX25" fmla="*/ 247767 w 254986"/>
                <a:gd name="connsiteY25" fmla="*/ 15926 h 181331"/>
                <a:gd name="connsiteX26" fmla="*/ 35009 w 254986"/>
                <a:gd name="connsiteY26" fmla="*/ 31431 h 181331"/>
                <a:gd name="connsiteX27" fmla="*/ 31821 w 254986"/>
                <a:gd name="connsiteY27" fmla="*/ 30631 h 181331"/>
                <a:gd name="connsiteX28" fmla="*/ 35016 w 254986"/>
                <a:gd name="connsiteY28" fmla="*/ 24645 h 181331"/>
                <a:gd name="connsiteX29" fmla="*/ 31651 w 254986"/>
                <a:gd name="connsiteY29" fmla="*/ 30539 h 181331"/>
                <a:gd name="connsiteX30" fmla="*/ 28499 w 254986"/>
                <a:gd name="connsiteY30" fmla="*/ 21472 h 181331"/>
                <a:gd name="connsiteX31" fmla="*/ 37566 w 254986"/>
                <a:gd name="connsiteY31" fmla="*/ 18320 h 181331"/>
                <a:gd name="connsiteX32" fmla="*/ 38210 w 254986"/>
                <a:gd name="connsiteY32" fmla="*/ 18653 h 181331"/>
                <a:gd name="connsiteX33" fmla="*/ 40938 w 254986"/>
                <a:gd name="connsiteY33" fmla="*/ 27854 h 181331"/>
                <a:gd name="connsiteX34" fmla="*/ 35009 w 254986"/>
                <a:gd name="connsiteY34" fmla="*/ 31403 h 181331"/>
                <a:gd name="connsiteX35" fmla="*/ 220342 w 254986"/>
                <a:gd name="connsiteY35" fmla="*/ 32564 h 181331"/>
                <a:gd name="connsiteX36" fmla="*/ 213500 w 254986"/>
                <a:gd name="connsiteY36" fmla="*/ 25835 h 181331"/>
                <a:gd name="connsiteX37" fmla="*/ 217225 w 254986"/>
                <a:gd name="connsiteY37" fmla="*/ 19722 h 181331"/>
                <a:gd name="connsiteX38" fmla="*/ 217707 w 254986"/>
                <a:gd name="connsiteY38" fmla="*/ 19474 h 181331"/>
                <a:gd name="connsiteX39" fmla="*/ 226903 w 254986"/>
                <a:gd name="connsiteY39" fmla="*/ 22251 h 181331"/>
                <a:gd name="connsiteX40" fmla="*/ 224127 w 254986"/>
                <a:gd name="connsiteY40" fmla="*/ 31447 h 181331"/>
                <a:gd name="connsiteX41" fmla="*/ 223777 w 254986"/>
                <a:gd name="connsiteY41" fmla="*/ 31622 h 181331"/>
                <a:gd name="connsiteX42" fmla="*/ 220745 w 254986"/>
                <a:gd name="connsiteY42" fmla="*/ 25552 h 181331"/>
                <a:gd name="connsiteX43" fmla="*/ 223451 w 254986"/>
                <a:gd name="connsiteY43" fmla="*/ 31785 h 181331"/>
                <a:gd name="connsiteX44" fmla="*/ 220349 w 254986"/>
                <a:gd name="connsiteY44" fmla="*/ 32543 h 181331"/>
                <a:gd name="connsiteX45" fmla="*/ 64608 w 254986"/>
                <a:gd name="connsiteY45" fmla="*/ 43898 h 181331"/>
                <a:gd name="connsiteX46" fmla="*/ 62483 w 254986"/>
                <a:gd name="connsiteY46" fmla="*/ 43550 h 181331"/>
                <a:gd name="connsiteX47" fmla="*/ 62172 w 254986"/>
                <a:gd name="connsiteY47" fmla="*/ 43451 h 181331"/>
                <a:gd name="connsiteX48" fmla="*/ 57720 w 254986"/>
                <a:gd name="connsiteY48" fmla="*/ 34948 h 181331"/>
                <a:gd name="connsiteX49" fmla="*/ 66223 w 254986"/>
                <a:gd name="connsiteY49" fmla="*/ 30496 h 181331"/>
                <a:gd name="connsiteX50" fmla="*/ 66776 w 254986"/>
                <a:gd name="connsiteY50" fmla="*/ 30673 h 181331"/>
                <a:gd name="connsiteX51" fmla="*/ 71072 w 254986"/>
                <a:gd name="connsiteY51" fmla="*/ 39254 h 181331"/>
                <a:gd name="connsiteX52" fmla="*/ 64651 w 254986"/>
                <a:gd name="connsiteY52" fmla="*/ 43898 h 181331"/>
                <a:gd name="connsiteX53" fmla="*/ 190643 w 254986"/>
                <a:gd name="connsiteY53" fmla="*/ 44641 h 181331"/>
                <a:gd name="connsiteX54" fmla="*/ 183837 w 254986"/>
                <a:gd name="connsiteY54" fmla="*/ 37875 h 181331"/>
                <a:gd name="connsiteX55" fmla="*/ 188397 w 254986"/>
                <a:gd name="connsiteY55" fmla="*/ 31445 h 181331"/>
                <a:gd name="connsiteX56" fmla="*/ 189063 w 254986"/>
                <a:gd name="connsiteY56" fmla="*/ 31240 h 181331"/>
                <a:gd name="connsiteX57" fmla="*/ 197527 w 254986"/>
                <a:gd name="connsiteY57" fmla="*/ 35766 h 181331"/>
                <a:gd name="connsiteX58" fmla="*/ 193001 w 254986"/>
                <a:gd name="connsiteY58" fmla="*/ 44231 h 181331"/>
                <a:gd name="connsiteX59" fmla="*/ 191032 w 254986"/>
                <a:gd name="connsiteY59" fmla="*/ 37735 h 181331"/>
                <a:gd name="connsiteX60" fmla="*/ 192810 w 254986"/>
                <a:gd name="connsiteY60" fmla="*/ 44294 h 181331"/>
                <a:gd name="connsiteX61" fmla="*/ 190643 w 254986"/>
                <a:gd name="connsiteY61" fmla="*/ 44641 h 181331"/>
                <a:gd name="connsiteX62" fmla="*/ 95766 w 254986"/>
                <a:gd name="connsiteY62" fmla="*/ 51597 h 181331"/>
                <a:gd name="connsiteX63" fmla="*/ 94789 w 254986"/>
                <a:gd name="connsiteY63" fmla="*/ 51526 h 181331"/>
                <a:gd name="connsiteX64" fmla="*/ 94435 w 254986"/>
                <a:gd name="connsiteY64" fmla="*/ 51477 h 181331"/>
                <a:gd name="connsiteX65" fmla="*/ 88719 w 254986"/>
                <a:gd name="connsiteY65" fmla="*/ 43685 h 181331"/>
                <a:gd name="connsiteX66" fmla="*/ 96347 w 254986"/>
                <a:gd name="connsiteY66" fmla="*/ 38019 h 181331"/>
                <a:gd name="connsiteX67" fmla="*/ 102276 w 254986"/>
                <a:gd name="connsiteY67" fmla="*/ 45775 h 181331"/>
                <a:gd name="connsiteX68" fmla="*/ 95766 w 254986"/>
                <a:gd name="connsiteY68" fmla="*/ 51590 h 181331"/>
                <a:gd name="connsiteX69" fmla="*/ 159322 w 254986"/>
                <a:gd name="connsiteY69" fmla="*/ 51987 h 181331"/>
                <a:gd name="connsiteX70" fmla="*/ 152549 w 254986"/>
                <a:gd name="connsiteY70" fmla="*/ 45174 h 181331"/>
                <a:gd name="connsiteX71" fmla="*/ 158316 w 254986"/>
                <a:gd name="connsiteY71" fmla="*/ 38479 h 181331"/>
                <a:gd name="connsiteX72" fmla="*/ 158791 w 254986"/>
                <a:gd name="connsiteY72" fmla="*/ 38408 h 181331"/>
                <a:gd name="connsiteX73" fmla="*/ 166507 w 254986"/>
                <a:gd name="connsiteY73" fmla="*/ 44149 h 181331"/>
                <a:gd name="connsiteX74" fmla="*/ 160767 w 254986"/>
                <a:gd name="connsiteY74" fmla="*/ 51866 h 181331"/>
                <a:gd name="connsiteX75" fmla="*/ 159782 w 254986"/>
                <a:gd name="connsiteY75" fmla="*/ 45144 h 181331"/>
                <a:gd name="connsiteX76" fmla="*/ 160356 w 254986"/>
                <a:gd name="connsiteY76" fmla="*/ 51923 h 181331"/>
                <a:gd name="connsiteX77" fmla="*/ 159322 w 254986"/>
                <a:gd name="connsiteY77" fmla="*/ 52001 h 181331"/>
                <a:gd name="connsiteX78" fmla="*/ 127760 w 254986"/>
                <a:gd name="connsiteY78" fmla="*/ 54253 h 181331"/>
                <a:gd name="connsiteX79" fmla="*/ 127314 w 254986"/>
                <a:gd name="connsiteY79" fmla="*/ 54253 h 181331"/>
                <a:gd name="connsiteX80" fmla="*/ 120521 w 254986"/>
                <a:gd name="connsiteY80" fmla="*/ 47461 h 181331"/>
                <a:gd name="connsiteX81" fmla="*/ 127314 w 254986"/>
                <a:gd name="connsiteY81" fmla="*/ 40668 h 181331"/>
                <a:gd name="connsiteX82" fmla="*/ 134333 w 254986"/>
                <a:gd name="connsiteY82" fmla="*/ 47461 h 181331"/>
                <a:gd name="connsiteX83" fmla="*/ 127897 w 254986"/>
                <a:gd name="connsiteY83" fmla="*/ 54251 h 181331"/>
                <a:gd name="connsiteX84" fmla="*/ 127760 w 254986"/>
                <a:gd name="connsiteY84" fmla="*/ 54254 h 181331"/>
                <a:gd name="connsiteX85" fmla="*/ 133851 w 254986"/>
                <a:gd name="connsiteY85" fmla="*/ 140945 h 181331"/>
                <a:gd name="connsiteX86" fmla="*/ 133851 w 254986"/>
                <a:gd name="connsiteY86" fmla="*/ 141398 h 181331"/>
                <a:gd name="connsiteX87" fmla="*/ 127282 w 254986"/>
                <a:gd name="connsiteY87" fmla="*/ 148407 h 181331"/>
                <a:gd name="connsiteX88" fmla="*/ 120273 w 254986"/>
                <a:gd name="connsiteY88" fmla="*/ 141837 h 181331"/>
                <a:gd name="connsiteX89" fmla="*/ 120273 w 254986"/>
                <a:gd name="connsiteY89" fmla="*/ 141398 h 181331"/>
                <a:gd name="connsiteX90" fmla="*/ 120273 w 254986"/>
                <a:gd name="connsiteY90" fmla="*/ 140945 h 181331"/>
                <a:gd name="connsiteX91" fmla="*/ 127282 w 254986"/>
                <a:gd name="connsiteY91" fmla="*/ 134375 h 181331"/>
                <a:gd name="connsiteX92" fmla="*/ 133851 w 254986"/>
                <a:gd name="connsiteY92" fmla="*/ 140945 h 181331"/>
                <a:gd name="connsiteX93" fmla="*/ 133851 w 254986"/>
                <a:gd name="connsiteY93" fmla="*/ 108454 h 181331"/>
                <a:gd name="connsiteX94" fmla="*/ 133851 w 254986"/>
                <a:gd name="connsiteY94" fmla="*/ 108915 h 181331"/>
                <a:gd name="connsiteX95" fmla="*/ 126843 w 254986"/>
                <a:gd name="connsiteY95" fmla="*/ 115485 h 181331"/>
                <a:gd name="connsiteX96" fmla="*/ 120273 w 254986"/>
                <a:gd name="connsiteY96" fmla="*/ 108915 h 181331"/>
                <a:gd name="connsiteX97" fmla="*/ 120273 w 254986"/>
                <a:gd name="connsiteY97" fmla="*/ 108454 h 181331"/>
                <a:gd name="connsiteX98" fmla="*/ 126843 w 254986"/>
                <a:gd name="connsiteY98" fmla="*/ 101446 h 181331"/>
                <a:gd name="connsiteX99" fmla="*/ 133851 w 254986"/>
                <a:gd name="connsiteY99" fmla="*/ 108016 h 181331"/>
                <a:gd name="connsiteX100" fmla="*/ 133851 w 254986"/>
                <a:gd name="connsiteY100" fmla="*/ 108454 h 181331"/>
                <a:gd name="connsiteX101" fmla="*/ 133851 w 254986"/>
                <a:gd name="connsiteY101" fmla="*/ 75956 h 181331"/>
                <a:gd name="connsiteX102" fmla="*/ 133851 w 254986"/>
                <a:gd name="connsiteY102" fmla="*/ 76424 h 181331"/>
                <a:gd name="connsiteX103" fmla="*/ 120273 w 254986"/>
                <a:gd name="connsiteY103" fmla="*/ 76424 h 181331"/>
                <a:gd name="connsiteX104" fmla="*/ 120273 w 254986"/>
                <a:gd name="connsiteY104" fmla="*/ 75956 h 181331"/>
                <a:gd name="connsiteX105" fmla="*/ 127282 w 254986"/>
                <a:gd name="connsiteY105" fmla="*/ 69386 h 181331"/>
                <a:gd name="connsiteX106" fmla="*/ 133851 w 254986"/>
                <a:gd name="connsiteY106" fmla="*/ 75956 h 18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254986" h="181331">
                  <a:moveTo>
                    <a:pt x="133851" y="173429"/>
                  </a:moveTo>
                  <a:lnTo>
                    <a:pt x="133851" y="173882"/>
                  </a:lnTo>
                  <a:cubicBezTo>
                    <a:pt x="133973" y="177632"/>
                    <a:pt x="131031" y="180770"/>
                    <a:pt x="127282" y="180891"/>
                  </a:cubicBezTo>
                  <a:cubicBezTo>
                    <a:pt x="123532" y="181012"/>
                    <a:pt x="120394" y="178070"/>
                    <a:pt x="120273" y="174321"/>
                  </a:cubicBezTo>
                  <a:cubicBezTo>
                    <a:pt x="120269" y="174175"/>
                    <a:pt x="120269" y="174028"/>
                    <a:pt x="120273" y="173882"/>
                  </a:cubicBezTo>
                  <a:lnTo>
                    <a:pt x="120273" y="173429"/>
                  </a:lnTo>
                  <a:cubicBezTo>
                    <a:pt x="120152" y="169679"/>
                    <a:pt x="123094" y="166541"/>
                    <a:pt x="126843" y="166420"/>
                  </a:cubicBezTo>
                  <a:cubicBezTo>
                    <a:pt x="130593" y="166299"/>
                    <a:pt x="133730" y="169241"/>
                    <a:pt x="133851" y="172990"/>
                  </a:cubicBezTo>
                  <a:cubicBezTo>
                    <a:pt x="133856" y="173137"/>
                    <a:pt x="133856" y="173283"/>
                    <a:pt x="133851" y="173429"/>
                  </a:cubicBezTo>
                  <a:close/>
                  <a:moveTo>
                    <a:pt x="7569" y="14396"/>
                  </a:moveTo>
                  <a:cubicBezTo>
                    <a:pt x="6182" y="14394"/>
                    <a:pt x="4833" y="13945"/>
                    <a:pt x="3723" y="13114"/>
                  </a:cubicBezTo>
                  <a:lnTo>
                    <a:pt x="3326" y="12816"/>
                  </a:lnTo>
                  <a:cubicBezTo>
                    <a:pt x="294" y="10608"/>
                    <a:pt x="-375" y="6360"/>
                    <a:pt x="1833" y="3327"/>
                  </a:cubicBezTo>
                  <a:cubicBezTo>
                    <a:pt x="4041" y="294"/>
                    <a:pt x="8289" y="-375"/>
                    <a:pt x="11322" y="1833"/>
                  </a:cubicBezTo>
                  <a:cubicBezTo>
                    <a:pt x="11375" y="1871"/>
                    <a:pt x="11427" y="1911"/>
                    <a:pt x="11479" y="1950"/>
                  </a:cubicBezTo>
                  <a:cubicBezTo>
                    <a:pt x="14517" y="4210"/>
                    <a:pt x="15205" y="8477"/>
                    <a:pt x="13030" y="11576"/>
                  </a:cubicBezTo>
                  <a:cubicBezTo>
                    <a:pt x="11763" y="13335"/>
                    <a:pt x="9736" y="14387"/>
                    <a:pt x="7569" y="14410"/>
                  </a:cubicBezTo>
                  <a:close/>
                  <a:moveTo>
                    <a:pt x="247767" y="15926"/>
                  </a:moveTo>
                  <a:cubicBezTo>
                    <a:pt x="244015" y="15924"/>
                    <a:pt x="240976" y="12880"/>
                    <a:pt x="240979" y="9128"/>
                  </a:cubicBezTo>
                  <a:cubicBezTo>
                    <a:pt x="240980" y="6980"/>
                    <a:pt x="241998" y="4959"/>
                    <a:pt x="243722" y="3679"/>
                  </a:cubicBezTo>
                  <a:lnTo>
                    <a:pt x="244183" y="3346"/>
                  </a:lnTo>
                  <a:cubicBezTo>
                    <a:pt x="247184" y="1096"/>
                    <a:pt x="251442" y="1705"/>
                    <a:pt x="253692" y="4707"/>
                  </a:cubicBezTo>
                  <a:cubicBezTo>
                    <a:pt x="255942" y="7708"/>
                    <a:pt x="255333" y="11966"/>
                    <a:pt x="252331" y="14216"/>
                  </a:cubicBezTo>
                  <a:cubicBezTo>
                    <a:pt x="252249" y="14278"/>
                    <a:pt x="252165" y="14338"/>
                    <a:pt x="252080" y="14396"/>
                  </a:cubicBezTo>
                  <a:lnTo>
                    <a:pt x="251811" y="14594"/>
                  </a:lnTo>
                  <a:cubicBezTo>
                    <a:pt x="250641" y="15461"/>
                    <a:pt x="249223" y="15928"/>
                    <a:pt x="247767" y="15926"/>
                  </a:cubicBezTo>
                  <a:close/>
                  <a:moveTo>
                    <a:pt x="35009" y="31431"/>
                  </a:moveTo>
                  <a:cubicBezTo>
                    <a:pt x="33896" y="31432"/>
                    <a:pt x="32801" y="31157"/>
                    <a:pt x="31821" y="30631"/>
                  </a:cubicBezTo>
                  <a:lnTo>
                    <a:pt x="35016" y="24645"/>
                  </a:lnTo>
                  <a:lnTo>
                    <a:pt x="31651" y="30539"/>
                  </a:lnTo>
                  <a:cubicBezTo>
                    <a:pt x="28277" y="28905"/>
                    <a:pt x="26866" y="24846"/>
                    <a:pt x="28499" y="21472"/>
                  </a:cubicBezTo>
                  <a:cubicBezTo>
                    <a:pt x="30133" y="18098"/>
                    <a:pt x="34192" y="16687"/>
                    <a:pt x="37566" y="18320"/>
                  </a:cubicBezTo>
                  <a:lnTo>
                    <a:pt x="38210" y="18653"/>
                  </a:lnTo>
                  <a:cubicBezTo>
                    <a:pt x="41504" y="20440"/>
                    <a:pt x="42725" y="24560"/>
                    <a:pt x="40938" y="27854"/>
                  </a:cubicBezTo>
                  <a:cubicBezTo>
                    <a:pt x="39757" y="30030"/>
                    <a:pt x="37484" y="31390"/>
                    <a:pt x="35009" y="31403"/>
                  </a:cubicBezTo>
                  <a:close/>
                  <a:moveTo>
                    <a:pt x="220342" y="32564"/>
                  </a:moveTo>
                  <a:cubicBezTo>
                    <a:pt x="216594" y="32595"/>
                    <a:pt x="213531" y="29583"/>
                    <a:pt x="213500" y="25835"/>
                  </a:cubicBezTo>
                  <a:cubicBezTo>
                    <a:pt x="213479" y="23255"/>
                    <a:pt x="214922" y="20886"/>
                    <a:pt x="217225" y="19722"/>
                  </a:cubicBezTo>
                  <a:lnTo>
                    <a:pt x="217707" y="19474"/>
                  </a:lnTo>
                  <a:cubicBezTo>
                    <a:pt x="221013" y="17702"/>
                    <a:pt x="225130" y="18945"/>
                    <a:pt x="226903" y="22251"/>
                  </a:cubicBezTo>
                  <a:cubicBezTo>
                    <a:pt x="228676" y="25557"/>
                    <a:pt x="227433" y="29674"/>
                    <a:pt x="224127" y="31447"/>
                  </a:cubicBezTo>
                  <a:cubicBezTo>
                    <a:pt x="224012" y="31509"/>
                    <a:pt x="223895" y="31567"/>
                    <a:pt x="223777" y="31622"/>
                  </a:cubicBezTo>
                  <a:lnTo>
                    <a:pt x="220745" y="25552"/>
                  </a:lnTo>
                  <a:lnTo>
                    <a:pt x="223451" y="31785"/>
                  </a:lnTo>
                  <a:cubicBezTo>
                    <a:pt x="222493" y="32284"/>
                    <a:pt x="221429" y="32544"/>
                    <a:pt x="220349" y="32543"/>
                  </a:cubicBezTo>
                  <a:close/>
                  <a:moveTo>
                    <a:pt x="64608" y="43898"/>
                  </a:moveTo>
                  <a:cubicBezTo>
                    <a:pt x="63886" y="43895"/>
                    <a:pt x="63169" y="43778"/>
                    <a:pt x="62483" y="43550"/>
                  </a:cubicBezTo>
                  <a:lnTo>
                    <a:pt x="62172" y="43451"/>
                  </a:lnTo>
                  <a:cubicBezTo>
                    <a:pt x="58594" y="42332"/>
                    <a:pt x="56601" y="38525"/>
                    <a:pt x="57720" y="34948"/>
                  </a:cubicBezTo>
                  <a:cubicBezTo>
                    <a:pt x="58839" y="31370"/>
                    <a:pt x="62646" y="29377"/>
                    <a:pt x="66223" y="30496"/>
                  </a:cubicBezTo>
                  <a:lnTo>
                    <a:pt x="66776" y="30673"/>
                  </a:lnTo>
                  <a:cubicBezTo>
                    <a:pt x="70332" y="31856"/>
                    <a:pt x="72255" y="35698"/>
                    <a:pt x="71072" y="39254"/>
                  </a:cubicBezTo>
                  <a:cubicBezTo>
                    <a:pt x="70151" y="42021"/>
                    <a:pt x="67566" y="43890"/>
                    <a:pt x="64651" y="43898"/>
                  </a:cubicBezTo>
                  <a:close/>
                  <a:moveTo>
                    <a:pt x="190643" y="44641"/>
                  </a:moveTo>
                  <a:cubicBezTo>
                    <a:pt x="186895" y="44652"/>
                    <a:pt x="183848" y="41623"/>
                    <a:pt x="183837" y="37875"/>
                  </a:cubicBezTo>
                  <a:cubicBezTo>
                    <a:pt x="183829" y="34978"/>
                    <a:pt x="185661" y="32396"/>
                    <a:pt x="188397" y="31445"/>
                  </a:cubicBezTo>
                  <a:lnTo>
                    <a:pt x="189063" y="31240"/>
                  </a:lnTo>
                  <a:cubicBezTo>
                    <a:pt x="192650" y="30152"/>
                    <a:pt x="196440" y="32179"/>
                    <a:pt x="197527" y="35766"/>
                  </a:cubicBezTo>
                  <a:cubicBezTo>
                    <a:pt x="198615" y="39353"/>
                    <a:pt x="196588" y="43143"/>
                    <a:pt x="193001" y="44231"/>
                  </a:cubicBezTo>
                  <a:lnTo>
                    <a:pt x="191032" y="37735"/>
                  </a:lnTo>
                  <a:lnTo>
                    <a:pt x="192810" y="44294"/>
                  </a:lnTo>
                  <a:cubicBezTo>
                    <a:pt x="192111" y="44526"/>
                    <a:pt x="191379" y="44643"/>
                    <a:pt x="190643" y="44641"/>
                  </a:cubicBezTo>
                  <a:close/>
                  <a:moveTo>
                    <a:pt x="95766" y="51597"/>
                  </a:moveTo>
                  <a:cubicBezTo>
                    <a:pt x="95439" y="51602"/>
                    <a:pt x="95112" y="51578"/>
                    <a:pt x="94789" y="51526"/>
                  </a:cubicBezTo>
                  <a:lnTo>
                    <a:pt x="94435" y="51477"/>
                  </a:lnTo>
                  <a:cubicBezTo>
                    <a:pt x="90723" y="50874"/>
                    <a:pt x="88179" y="47407"/>
                    <a:pt x="88719" y="43685"/>
                  </a:cubicBezTo>
                  <a:cubicBezTo>
                    <a:pt x="89262" y="40015"/>
                    <a:pt x="92676" y="37478"/>
                    <a:pt x="96347" y="38019"/>
                  </a:cubicBezTo>
                  <a:cubicBezTo>
                    <a:pt x="100100" y="38567"/>
                    <a:pt x="102731" y="42009"/>
                    <a:pt x="102276" y="45775"/>
                  </a:cubicBezTo>
                  <a:cubicBezTo>
                    <a:pt x="101865" y="49068"/>
                    <a:pt x="99085" y="51552"/>
                    <a:pt x="95766" y="51590"/>
                  </a:cubicBezTo>
                  <a:close/>
                  <a:moveTo>
                    <a:pt x="159322" y="51987"/>
                  </a:moveTo>
                  <a:cubicBezTo>
                    <a:pt x="155570" y="51975"/>
                    <a:pt x="152538" y="48925"/>
                    <a:pt x="152549" y="45174"/>
                  </a:cubicBezTo>
                  <a:cubicBezTo>
                    <a:pt x="152559" y="41826"/>
                    <a:pt x="155007" y="38984"/>
                    <a:pt x="158316" y="38479"/>
                  </a:cubicBezTo>
                  <a:lnTo>
                    <a:pt x="158791" y="38408"/>
                  </a:lnTo>
                  <a:cubicBezTo>
                    <a:pt x="162507" y="37862"/>
                    <a:pt x="165962" y="40433"/>
                    <a:pt x="166507" y="44149"/>
                  </a:cubicBezTo>
                  <a:cubicBezTo>
                    <a:pt x="167053" y="47865"/>
                    <a:pt x="164483" y="51320"/>
                    <a:pt x="160767" y="51866"/>
                  </a:cubicBezTo>
                  <a:lnTo>
                    <a:pt x="159782" y="45144"/>
                  </a:lnTo>
                  <a:lnTo>
                    <a:pt x="160356" y="51923"/>
                  </a:lnTo>
                  <a:cubicBezTo>
                    <a:pt x="160013" y="51973"/>
                    <a:pt x="159668" y="51999"/>
                    <a:pt x="159322" y="52001"/>
                  </a:cubicBezTo>
                  <a:close/>
                  <a:moveTo>
                    <a:pt x="127760" y="54253"/>
                  </a:moveTo>
                  <a:lnTo>
                    <a:pt x="127314" y="54253"/>
                  </a:lnTo>
                  <a:cubicBezTo>
                    <a:pt x="123562" y="54253"/>
                    <a:pt x="120521" y="51212"/>
                    <a:pt x="120521" y="47461"/>
                  </a:cubicBezTo>
                  <a:cubicBezTo>
                    <a:pt x="120521" y="43709"/>
                    <a:pt x="123562" y="40668"/>
                    <a:pt x="127314" y="40668"/>
                  </a:cubicBezTo>
                  <a:cubicBezTo>
                    <a:pt x="131108" y="40655"/>
                    <a:pt x="134222" y="43668"/>
                    <a:pt x="134333" y="47461"/>
                  </a:cubicBezTo>
                  <a:cubicBezTo>
                    <a:pt x="134431" y="51113"/>
                    <a:pt x="131549" y="54153"/>
                    <a:pt x="127897" y="54251"/>
                  </a:cubicBezTo>
                  <a:cubicBezTo>
                    <a:pt x="127851" y="54253"/>
                    <a:pt x="127806" y="54253"/>
                    <a:pt x="127760" y="54254"/>
                  </a:cubicBezTo>
                  <a:close/>
                  <a:moveTo>
                    <a:pt x="133851" y="140945"/>
                  </a:moveTo>
                  <a:lnTo>
                    <a:pt x="133851" y="141398"/>
                  </a:lnTo>
                  <a:cubicBezTo>
                    <a:pt x="133973" y="145148"/>
                    <a:pt x="131031" y="148286"/>
                    <a:pt x="127282" y="148407"/>
                  </a:cubicBezTo>
                  <a:cubicBezTo>
                    <a:pt x="123532" y="148528"/>
                    <a:pt x="120394" y="145586"/>
                    <a:pt x="120273" y="141837"/>
                  </a:cubicBezTo>
                  <a:cubicBezTo>
                    <a:pt x="120269" y="141691"/>
                    <a:pt x="120269" y="141544"/>
                    <a:pt x="120273" y="141398"/>
                  </a:cubicBezTo>
                  <a:lnTo>
                    <a:pt x="120273" y="140945"/>
                  </a:lnTo>
                  <a:cubicBezTo>
                    <a:pt x="120394" y="137196"/>
                    <a:pt x="123532" y="134254"/>
                    <a:pt x="127282" y="134375"/>
                  </a:cubicBezTo>
                  <a:cubicBezTo>
                    <a:pt x="130861" y="134491"/>
                    <a:pt x="133736" y="137366"/>
                    <a:pt x="133851" y="140945"/>
                  </a:cubicBezTo>
                  <a:close/>
                  <a:moveTo>
                    <a:pt x="133851" y="108454"/>
                  </a:moveTo>
                  <a:lnTo>
                    <a:pt x="133851" y="108915"/>
                  </a:lnTo>
                  <a:cubicBezTo>
                    <a:pt x="133730" y="112664"/>
                    <a:pt x="130593" y="115606"/>
                    <a:pt x="126843" y="115485"/>
                  </a:cubicBezTo>
                  <a:cubicBezTo>
                    <a:pt x="123264" y="115369"/>
                    <a:pt x="120389" y="112494"/>
                    <a:pt x="120273" y="108915"/>
                  </a:cubicBezTo>
                  <a:lnTo>
                    <a:pt x="120273" y="108454"/>
                  </a:lnTo>
                  <a:cubicBezTo>
                    <a:pt x="120152" y="104705"/>
                    <a:pt x="123094" y="101567"/>
                    <a:pt x="126843" y="101446"/>
                  </a:cubicBezTo>
                  <a:cubicBezTo>
                    <a:pt x="130593" y="101325"/>
                    <a:pt x="133730" y="104266"/>
                    <a:pt x="133851" y="108016"/>
                  </a:cubicBezTo>
                  <a:cubicBezTo>
                    <a:pt x="133856" y="108162"/>
                    <a:pt x="133856" y="108308"/>
                    <a:pt x="133851" y="108454"/>
                  </a:cubicBezTo>
                  <a:close/>
                  <a:moveTo>
                    <a:pt x="133851" y="75956"/>
                  </a:moveTo>
                  <a:lnTo>
                    <a:pt x="133851" y="76424"/>
                  </a:lnTo>
                  <a:cubicBezTo>
                    <a:pt x="133851" y="85349"/>
                    <a:pt x="120273" y="85356"/>
                    <a:pt x="120273" y="76424"/>
                  </a:cubicBezTo>
                  <a:lnTo>
                    <a:pt x="120273" y="75956"/>
                  </a:lnTo>
                  <a:cubicBezTo>
                    <a:pt x="120394" y="72207"/>
                    <a:pt x="123532" y="69265"/>
                    <a:pt x="127282" y="69386"/>
                  </a:cubicBezTo>
                  <a:cubicBezTo>
                    <a:pt x="130861" y="69502"/>
                    <a:pt x="133736" y="72377"/>
                    <a:pt x="133851" y="75956"/>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dirty="0">
                <a:ln>
                  <a:noFill/>
                </a:ln>
                <a:solidFill>
                  <a:srgbClr val="003264"/>
                </a:solidFill>
                <a:effectLst/>
                <a:uLnTx/>
                <a:uFillTx/>
                <a:latin typeface="LeanOSans FY"/>
                <a:ea typeface="+mn-ea"/>
                <a:cs typeface="+mn-cs"/>
              </a:endParaRPr>
            </a:p>
          </p:txBody>
        </p:sp>
        <p:sp>
          <p:nvSpPr>
            <p:cNvPr id="12" name="Forma libre 125">
              <a:extLst>
                <a:ext uri="{FF2B5EF4-FFF2-40B4-BE49-F238E27FC236}">
                  <a16:creationId xmlns:a16="http://schemas.microsoft.com/office/drawing/2014/main" id="{116AE627-D97E-DEA0-24C7-1AE410AE61A1}"/>
                </a:ext>
              </a:extLst>
            </p:cNvPr>
            <p:cNvSpPr/>
            <p:nvPr/>
          </p:nvSpPr>
          <p:spPr>
            <a:xfrm>
              <a:off x="4152818"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3" name="Forma libre 126">
              <a:extLst>
                <a:ext uri="{FF2B5EF4-FFF2-40B4-BE49-F238E27FC236}">
                  <a16:creationId xmlns:a16="http://schemas.microsoft.com/office/drawing/2014/main" id="{A434D5A1-6206-1C33-2461-00216FB0DFDA}"/>
                </a:ext>
              </a:extLst>
            </p:cNvPr>
            <p:cNvSpPr/>
            <p:nvPr/>
          </p:nvSpPr>
          <p:spPr>
            <a:xfrm>
              <a:off x="5161967" y="2112416"/>
              <a:ext cx="2110629" cy="2110713"/>
            </a:xfrm>
            <a:custGeom>
              <a:avLst/>
              <a:gdLst>
                <a:gd name="connsiteX0" fmla="*/ 187642 w 374689"/>
                <a:gd name="connsiteY0" fmla="*/ 531 h 374703"/>
                <a:gd name="connsiteX1" fmla="*/ 374746 w 374689"/>
                <a:gd name="connsiteY1" fmla="*/ 187649 h 374703"/>
                <a:gd name="connsiteX2" fmla="*/ 187642 w 374689"/>
                <a:gd name="connsiteY2" fmla="*/ 374789 h 374703"/>
                <a:gd name="connsiteX3" fmla="*/ 531 w 374689"/>
                <a:gd name="connsiteY3" fmla="*/ 187678 h 374703"/>
                <a:gd name="connsiteX4" fmla="*/ 187642 w 374689"/>
                <a:gd name="connsiteY4" fmla="*/ 531 h 374703"/>
                <a:gd name="connsiteX5" fmla="*/ 187642 w 374689"/>
                <a:gd name="connsiteY5" fmla="*/ 34956 h 374703"/>
                <a:gd name="connsiteX6" fmla="*/ 34954 w 374689"/>
                <a:gd name="connsiteY6" fmla="*/ 187649 h 374703"/>
                <a:gd name="connsiteX7" fmla="*/ 187642 w 374689"/>
                <a:gd name="connsiteY7" fmla="*/ 340336 h 374703"/>
                <a:gd name="connsiteX8" fmla="*/ 340322 w 374689"/>
                <a:gd name="connsiteY8" fmla="*/ 187649 h 374703"/>
                <a:gd name="connsiteX9" fmla="*/ 187642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42" y="531"/>
                  </a:moveTo>
                  <a:cubicBezTo>
                    <a:pt x="290968" y="531"/>
                    <a:pt x="374746" y="84312"/>
                    <a:pt x="374746" y="187649"/>
                  </a:cubicBezTo>
                  <a:cubicBezTo>
                    <a:pt x="374746" y="290987"/>
                    <a:pt x="290982" y="374789"/>
                    <a:pt x="187642" y="374789"/>
                  </a:cubicBezTo>
                  <a:cubicBezTo>
                    <a:pt x="84301" y="374789"/>
                    <a:pt x="531" y="291015"/>
                    <a:pt x="531" y="187678"/>
                  </a:cubicBezTo>
                  <a:cubicBezTo>
                    <a:pt x="531" y="84340"/>
                    <a:pt x="84301" y="531"/>
                    <a:pt x="187642" y="531"/>
                  </a:cubicBezTo>
                  <a:close/>
                  <a:moveTo>
                    <a:pt x="187642" y="34956"/>
                  </a:moveTo>
                  <a:cubicBezTo>
                    <a:pt x="103312" y="34956"/>
                    <a:pt x="34954" y="103316"/>
                    <a:pt x="34954" y="187649"/>
                  </a:cubicBezTo>
                  <a:cubicBezTo>
                    <a:pt x="34954" y="271983"/>
                    <a:pt x="103312" y="340336"/>
                    <a:pt x="187642" y="340336"/>
                  </a:cubicBezTo>
                  <a:cubicBezTo>
                    <a:pt x="271972" y="340336"/>
                    <a:pt x="340322" y="271976"/>
                    <a:pt x="340322" y="187649"/>
                  </a:cubicBezTo>
                  <a:cubicBezTo>
                    <a:pt x="340322" y="103323"/>
                    <a:pt x="271965" y="34956"/>
                    <a:pt x="187642" y="34956"/>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4" name="Forma libre 127">
              <a:extLst>
                <a:ext uri="{FF2B5EF4-FFF2-40B4-BE49-F238E27FC236}">
                  <a16:creationId xmlns:a16="http://schemas.microsoft.com/office/drawing/2014/main" id="{0BD08E99-A238-2F85-0C2D-C2C64C6A257F}"/>
                </a:ext>
              </a:extLst>
            </p:cNvPr>
            <p:cNvSpPr/>
            <p:nvPr/>
          </p:nvSpPr>
          <p:spPr>
            <a:xfrm>
              <a:off x="5521560" y="2443581"/>
              <a:ext cx="1448316" cy="1448372"/>
            </a:xfrm>
            <a:custGeom>
              <a:avLst/>
              <a:gdLst>
                <a:gd name="connsiteX0" fmla="*/ 128896 w 257111"/>
                <a:gd name="connsiteY0" fmla="*/ 531 h 257121"/>
                <a:gd name="connsiteX1" fmla="*/ 257253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82" y="531"/>
                    <a:pt x="257253" y="58005"/>
                    <a:pt x="257253" y="128901"/>
                  </a:cubicBezTo>
                  <a:cubicBezTo>
                    <a:pt x="257253" y="199797"/>
                    <a:pt x="199782" y="257271"/>
                    <a:pt x="128896" y="257271"/>
                  </a:cubicBezTo>
                  <a:cubicBezTo>
                    <a:pt x="58002" y="257271"/>
                    <a:pt x="531" y="199797"/>
                    <a:pt x="531" y="128901"/>
                  </a:cubicBezTo>
                  <a:cubicBezTo>
                    <a:pt x="531" y="58004"/>
                    <a:pt x="58002" y="531"/>
                    <a:pt x="128896" y="531"/>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5" name="Forma libre 128">
              <a:extLst>
                <a:ext uri="{FF2B5EF4-FFF2-40B4-BE49-F238E27FC236}">
                  <a16:creationId xmlns:a16="http://schemas.microsoft.com/office/drawing/2014/main" id="{348BFF62-FF1A-627F-B1D9-8107231DA49D}"/>
                </a:ext>
              </a:extLst>
            </p:cNvPr>
            <p:cNvSpPr/>
            <p:nvPr/>
          </p:nvSpPr>
          <p:spPr>
            <a:xfrm>
              <a:off x="5493616" y="4182853"/>
              <a:ext cx="1436346" cy="1021440"/>
            </a:xfrm>
            <a:custGeom>
              <a:avLst/>
              <a:gdLst>
                <a:gd name="connsiteX0" fmla="*/ 133830 w 254986"/>
                <a:gd name="connsiteY0" fmla="*/ 173429 h 181331"/>
                <a:gd name="connsiteX1" fmla="*/ 133830 w 254986"/>
                <a:gd name="connsiteY1" fmla="*/ 173882 h 181331"/>
                <a:gd name="connsiteX2" fmla="*/ 127260 w 254986"/>
                <a:gd name="connsiteY2" fmla="*/ 180891 h 181331"/>
                <a:gd name="connsiteX3" fmla="*/ 120252 w 254986"/>
                <a:gd name="connsiteY3" fmla="*/ 174321 h 181331"/>
                <a:gd name="connsiteX4" fmla="*/ 120252 w 254986"/>
                <a:gd name="connsiteY4" fmla="*/ 173882 h 181331"/>
                <a:gd name="connsiteX5" fmla="*/ 120252 w 254986"/>
                <a:gd name="connsiteY5" fmla="*/ 173429 h 181331"/>
                <a:gd name="connsiteX6" fmla="*/ 126822 w 254986"/>
                <a:gd name="connsiteY6" fmla="*/ 166420 h 181331"/>
                <a:gd name="connsiteX7" fmla="*/ 133830 w 254986"/>
                <a:gd name="connsiteY7" fmla="*/ 172990 h 181331"/>
                <a:gd name="connsiteX8" fmla="*/ 133830 w 254986"/>
                <a:gd name="connsiteY8" fmla="*/ 173429 h 181331"/>
                <a:gd name="connsiteX9" fmla="*/ 7576 w 254986"/>
                <a:gd name="connsiteY9" fmla="*/ 14396 h 181331"/>
                <a:gd name="connsiteX10" fmla="*/ 3723 w 254986"/>
                <a:gd name="connsiteY10" fmla="*/ 13114 h 181331"/>
                <a:gd name="connsiteX11" fmla="*/ 3326 w 254986"/>
                <a:gd name="connsiteY11" fmla="*/ 12816 h 181331"/>
                <a:gd name="connsiteX12" fmla="*/ 1833 w 254986"/>
                <a:gd name="connsiteY12" fmla="*/ 3327 h 181331"/>
                <a:gd name="connsiteX13" fmla="*/ 11322 w 254986"/>
                <a:gd name="connsiteY13" fmla="*/ 1833 h 181331"/>
                <a:gd name="connsiteX14" fmla="*/ 11479 w 254986"/>
                <a:gd name="connsiteY14" fmla="*/ 1950 h 181331"/>
                <a:gd name="connsiteX15" fmla="*/ 13037 w 254986"/>
                <a:gd name="connsiteY15" fmla="*/ 11576 h 181331"/>
                <a:gd name="connsiteX16" fmla="*/ 7576 w 254986"/>
                <a:gd name="connsiteY16" fmla="*/ 14410 h 181331"/>
                <a:gd name="connsiteX17" fmla="*/ 247774 w 254986"/>
                <a:gd name="connsiteY17" fmla="*/ 15926 h 181331"/>
                <a:gd name="connsiteX18" fmla="*/ 240986 w 254986"/>
                <a:gd name="connsiteY18" fmla="*/ 9128 h 181331"/>
                <a:gd name="connsiteX19" fmla="*/ 243730 w 254986"/>
                <a:gd name="connsiteY19" fmla="*/ 3679 h 181331"/>
                <a:gd name="connsiteX20" fmla="*/ 244183 w 254986"/>
                <a:gd name="connsiteY20" fmla="*/ 3346 h 181331"/>
                <a:gd name="connsiteX21" fmla="*/ 253692 w 254986"/>
                <a:gd name="connsiteY21" fmla="*/ 4707 h 181331"/>
                <a:gd name="connsiteX22" fmla="*/ 252331 w 254986"/>
                <a:gd name="connsiteY22" fmla="*/ 14216 h 181331"/>
                <a:gd name="connsiteX23" fmla="*/ 252080 w 254986"/>
                <a:gd name="connsiteY23" fmla="*/ 14396 h 181331"/>
                <a:gd name="connsiteX24" fmla="*/ 251811 w 254986"/>
                <a:gd name="connsiteY24" fmla="*/ 14594 h 181331"/>
                <a:gd name="connsiteX25" fmla="*/ 247774 w 254986"/>
                <a:gd name="connsiteY25" fmla="*/ 15926 h 181331"/>
                <a:gd name="connsiteX26" fmla="*/ 35016 w 254986"/>
                <a:gd name="connsiteY26" fmla="*/ 31431 h 181331"/>
                <a:gd name="connsiteX27" fmla="*/ 31821 w 254986"/>
                <a:gd name="connsiteY27" fmla="*/ 30631 h 181331"/>
                <a:gd name="connsiteX28" fmla="*/ 35016 w 254986"/>
                <a:gd name="connsiteY28" fmla="*/ 24645 h 181331"/>
                <a:gd name="connsiteX29" fmla="*/ 31651 w 254986"/>
                <a:gd name="connsiteY29" fmla="*/ 30539 h 181331"/>
                <a:gd name="connsiteX30" fmla="*/ 28503 w 254986"/>
                <a:gd name="connsiteY30" fmla="*/ 21468 h 181331"/>
                <a:gd name="connsiteX31" fmla="*/ 37573 w 254986"/>
                <a:gd name="connsiteY31" fmla="*/ 18320 h 181331"/>
                <a:gd name="connsiteX32" fmla="*/ 38217 w 254986"/>
                <a:gd name="connsiteY32" fmla="*/ 18653 h 181331"/>
                <a:gd name="connsiteX33" fmla="*/ 40910 w 254986"/>
                <a:gd name="connsiteY33" fmla="*/ 27874 h 181331"/>
                <a:gd name="connsiteX34" fmla="*/ 35016 w 254986"/>
                <a:gd name="connsiteY34" fmla="*/ 31403 h 181331"/>
                <a:gd name="connsiteX35" fmla="*/ 220342 w 254986"/>
                <a:gd name="connsiteY35" fmla="*/ 32564 h 181331"/>
                <a:gd name="connsiteX36" fmla="*/ 213542 w 254986"/>
                <a:gd name="connsiteY36" fmla="*/ 25793 h 181331"/>
                <a:gd name="connsiteX37" fmla="*/ 217225 w 254986"/>
                <a:gd name="connsiteY37" fmla="*/ 19744 h 181331"/>
                <a:gd name="connsiteX38" fmla="*/ 217700 w 254986"/>
                <a:gd name="connsiteY38" fmla="*/ 19496 h 181331"/>
                <a:gd name="connsiteX39" fmla="*/ 226754 w 254986"/>
                <a:gd name="connsiteY39" fmla="*/ 22705 h 181331"/>
                <a:gd name="connsiteX40" fmla="*/ 223777 w 254986"/>
                <a:gd name="connsiteY40" fmla="*/ 31644 h 181331"/>
                <a:gd name="connsiteX41" fmla="*/ 220738 w 254986"/>
                <a:gd name="connsiteY41" fmla="*/ 25573 h 181331"/>
                <a:gd name="connsiteX42" fmla="*/ 223444 w 254986"/>
                <a:gd name="connsiteY42" fmla="*/ 31807 h 181331"/>
                <a:gd name="connsiteX43" fmla="*/ 220342 w 254986"/>
                <a:gd name="connsiteY43" fmla="*/ 32564 h 181331"/>
                <a:gd name="connsiteX44" fmla="*/ 64608 w 254986"/>
                <a:gd name="connsiteY44" fmla="*/ 43898 h 181331"/>
                <a:gd name="connsiteX45" fmla="*/ 62483 w 254986"/>
                <a:gd name="connsiteY45" fmla="*/ 43550 h 181331"/>
                <a:gd name="connsiteX46" fmla="*/ 62172 w 254986"/>
                <a:gd name="connsiteY46" fmla="*/ 43451 h 181331"/>
                <a:gd name="connsiteX47" fmla="*/ 57720 w 254986"/>
                <a:gd name="connsiteY47" fmla="*/ 34948 h 181331"/>
                <a:gd name="connsiteX48" fmla="*/ 66223 w 254986"/>
                <a:gd name="connsiteY48" fmla="*/ 30496 h 181331"/>
                <a:gd name="connsiteX49" fmla="*/ 66783 w 254986"/>
                <a:gd name="connsiteY49" fmla="*/ 30673 h 181331"/>
                <a:gd name="connsiteX50" fmla="*/ 71079 w 254986"/>
                <a:gd name="connsiteY50" fmla="*/ 39254 h 181331"/>
                <a:gd name="connsiteX51" fmla="*/ 64658 w 254986"/>
                <a:gd name="connsiteY51" fmla="*/ 43898 h 181331"/>
                <a:gd name="connsiteX52" fmla="*/ 190643 w 254986"/>
                <a:gd name="connsiteY52" fmla="*/ 44641 h 181331"/>
                <a:gd name="connsiteX53" fmla="*/ 183837 w 254986"/>
                <a:gd name="connsiteY53" fmla="*/ 37875 h 181331"/>
                <a:gd name="connsiteX54" fmla="*/ 188397 w 254986"/>
                <a:gd name="connsiteY54" fmla="*/ 31445 h 181331"/>
                <a:gd name="connsiteX55" fmla="*/ 189106 w 254986"/>
                <a:gd name="connsiteY55" fmla="*/ 31240 h 181331"/>
                <a:gd name="connsiteX56" fmla="*/ 197566 w 254986"/>
                <a:gd name="connsiteY56" fmla="*/ 35769 h 181331"/>
                <a:gd name="connsiteX57" fmla="*/ 193037 w 254986"/>
                <a:gd name="connsiteY57" fmla="*/ 44230 h 181331"/>
                <a:gd name="connsiteX58" fmla="*/ 191075 w 254986"/>
                <a:gd name="connsiteY58" fmla="*/ 37735 h 181331"/>
                <a:gd name="connsiteX59" fmla="*/ 192853 w 254986"/>
                <a:gd name="connsiteY59" fmla="*/ 44294 h 181331"/>
                <a:gd name="connsiteX60" fmla="*/ 190678 w 254986"/>
                <a:gd name="connsiteY60" fmla="*/ 44641 h 181331"/>
                <a:gd name="connsiteX61" fmla="*/ 95745 w 254986"/>
                <a:gd name="connsiteY61" fmla="*/ 51597 h 181331"/>
                <a:gd name="connsiteX62" fmla="*/ 94775 w 254986"/>
                <a:gd name="connsiteY62" fmla="*/ 51526 h 181331"/>
                <a:gd name="connsiteX63" fmla="*/ 94421 w 254986"/>
                <a:gd name="connsiteY63" fmla="*/ 51477 h 181331"/>
                <a:gd name="connsiteX64" fmla="*/ 88698 w 254986"/>
                <a:gd name="connsiteY64" fmla="*/ 43685 h 181331"/>
                <a:gd name="connsiteX65" fmla="*/ 96326 w 254986"/>
                <a:gd name="connsiteY65" fmla="*/ 38019 h 181331"/>
                <a:gd name="connsiteX66" fmla="*/ 102254 w 254986"/>
                <a:gd name="connsiteY66" fmla="*/ 45775 h 181331"/>
                <a:gd name="connsiteX67" fmla="*/ 95745 w 254986"/>
                <a:gd name="connsiteY67" fmla="*/ 51590 h 181331"/>
                <a:gd name="connsiteX68" fmla="*/ 159308 w 254986"/>
                <a:gd name="connsiteY68" fmla="*/ 51987 h 181331"/>
                <a:gd name="connsiteX69" fmla="*/ 152528 w 254986"/>
                <a:gd name="connsiteY69" fmla="*/ 45181 h 181331"/>
                <a:gd name="connsiteX70" fmla="*/ 158295 w 254986"/>
                <a:gd name="connsiteY70" fmla="*/ 38479 h 181331"/>
                <a:gd name="connsiteX71" fmla="*/ 158776 w 254986"/>
                <a:gd name="connsiteY71" fmla="*/ 38408 h 181331"/>
                <a:gd name="connsiteX72" fmla="*/ 166490 w 254986"/>
                <a:gd name="connsiteY72" fmla="*/ 44152 h 181331"/>
                <a:gd name="connsiteX73" fmla="*/ 160745 w 254986"/>
                <a:gd name="connsiteY73" fmla="*/ 51866 h 181331"/>
                <a:gd name="connsiteX74" fmla="*/ 159768 w 254986"/>
                <a:gd name="connsiteY74" fmla="*/ 45144 h 181331"/>
                <a:gd name="connsiteX75" fmla="*/ 160335 w 254986"/>
                <a:gd name="connsiteY75" fmla="*/ 51923 h 181331"/>
                <a:gd name="connsiteX76" fmla="*/ 159308 w 254986"/>
                <a:gd name="connsiteY76" fmla="*/ 52001 h 181331"/>
                <a:gd name="connsiteX77" fmla="*/ 127746 w 254986"/>
                <a:gd name="connsiteY77" fmla="*/ 54253 h 181331"/>
                <a:gd name="connsiteX78" fmla="*/ 127278 w 254986"/>
                <a:gd name="connsiteY78" fmla="*/ 54253 h 181331"/>
                <a:gd name="connsiteX79" fmla="*/ 120486 w 254986"/>
                <a:gd name="connsiteY79" fmla="*/ 47461 h 181331"/>
                <a:gd name="connsiteX80" fmla="*/ 127278 w 254986"/>
                <a:gd name="connsiteY80" fmla="*/ 40668 h 181331"/>
                <a:gd name="connsiteX81" fmla="*/ 134298 w 254986"/>
                <a:gd name="connsiteY81" fmla="*/ 47461 h 181331"/>
                <a:gd name="connsiteX82" fmla="*/ 127876 w 254986"/>
                <a:gd name="connsiteY82" fmla="*/ 54251 h 181331"/>
                <a:gd name="connsiteX83" fmla="*/ 127732 w 254986"/>
                <a:gd name="connsiteY83" fmla="*/ 54253 h 181331"/>
                <a:gd name="connsiteX84" fmla="*/ 133830 w 254986"/>
                <a:gd name="connsiteY84" fmla="*/ 140945 h 181331"/>
                <a:gd name="connsiteX85" fmla="*/ 133830 w 254986"/>
                <a:gd name="connsiteY85" fmla="*/ 141398 h 181331"/>
                <a:gd name="connsiteX86" fmla="*/ 127260 w 254986"/>
                <a:gd name="connsiteY86" fmla="*/ 148407 h 181331"/>
                <a:gd name="connsiteX87" fmla="*/ 120252 w 254986"/>
                <a:gd name="connsiteY87" fmla="*/ 141837 h 181331"/>
                <a:gd name="connsiteX88" fmla="*/ 120252 w 254986"/>
                <a:gd name="connsiteY88" fmla="*/ 141398 h 181331"/>
                <a:gd name="connsiteX89" fmla="*/ 120252 w 254986"/>
                <a:gd name="connsiteY89" fmla="*/ 140945 h 181331"/>
                <a:gd name="connsiteX90" fmla="*/ 127260 w 254986"/>
                <a:gd name="connsiteY90" fmla="*/ 134375 h 181331"/>
                <a:gd name="connsiteX91" fmla="*/ 133830 w 254986"/>
                <a:gd name="connsiteY91" fmla="*/ 140945 h 181331"/>
                <a:gd name="connsiteX92" fmla="*/ 133830 w 254986"/>
                <a:gd name="connsiteY92" fmla="*/ 108454 h 181331"/>
                <a:gd name="connsiteX93" fmla="*/ 133830 w 254986"/>
                <a:gd name="connsiteY93" fmla="*/ 108915 h 181331"/>
                <a:gd name="connsiteX94" fmla="*/ 126822 w 254986"/>
                <a:gd name="connsiteY94" fmla="*/ 115485 h 181331"/>
                <a:gd name="connsiteX95" fmla="*/ 120252 w 254986"/>
                <a:gd name="connsiteY95" fmla="*/ 108915 h 181331"/>
                <a:gd name="connsiteX96" fmla="*/ 120252 w 254986"/>
                <a:gd name="connsiteY96" fmla="*/ 108454 h 181331"/>
                <a:gd name="connsiteX97" fmla="*/ 126822 w 254986"/>
                <a:gd name="connsiteY97" fmla="*/ 101446 h 181331"/>
                <a:gd name="connsiteX98" fmla="*/ 133830 w 254986"/>
                <a:gd name="connsiteY98" fmla="*/ 108016 h 181331"/>
                <a:gd name="connsiteX99" fmla="*/ 133830 w 254986"/>
                <a:gd name="connsiteY99" fmla="*/ 108454 h 181331"/>
                <a:gd name="connsiteX100" fmla="*/ 133830 w 254986"/>
                <a:gd name="connsiteY100" fmla="*/ 75956 h 181331"/>
                <a:gd name="connsiteX101" fmla="*/ 133830 w 254986"/>
                <a:gd name="connsiteY101" fmla="*/ 76424 h 181331"/>
                <a:gd name="connsiteX102" fmla="*/ 120252 w 254986"/>
                <a:gd name="connsiteY102" fmla="*/ 76424 h 181331"/>
                <a:gd name="connsiteX103" fmla="*/ 120252 w 254986"/>
                <a:gd name="connsiteY103" fmla="*/ 75956 h 181331"/>
                <a:gd name="connsiteX104" fmla="*/ 127260 w 254986"/>
                <a:gd name="connsiteY104" fmla="*/ 69386 h 181331"/>
                <a:gd name="connsiteX105" fmla="*/ 133830 w 254986"/>
                <a:gd name="connsiteY105" fmla="*/ 75956 h 18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54986" h="181331">
                  <a:moveTo>
                    <a:pt x="133830" y="173429"/>
                  </a:moveTo>
                  <a:lnTo>
                    <a:pt x="133830" y="173882"/>
                  </a:lnTo>
                  <a:cubicBezTo>
                    <a:pt x="133951" y="177632"/>
                    <a:pt x="131010" y="180770"/>
                    <a:pt x="127260" y="180891"/>
                  </a:cubicBezTo>
                  <a:cubicBezTo>
                    <a:pt x="123511" y="181012"/>
                    <a:pt x="120373" y="178070"/>
                    <a:pt x="120252" y="174321"/>
                  </a:cubicBezTo>
                  <a:cubicBezTo>
                    <a:pt x="120247" y="174175"/>
                    <a:pt x="120247" y="174028"/>
                    <a:pt x="120252" y="173882"/>
                  </a:cubicBezTo>
                  <a:lnTo>
                    <a:pt x="120252" y="173429"/>
                  </a:lnTo>
                  <a:cubicBezTo>
                    <a:pt x="120131" y="169679"/>
                    <a:pt x="123072" y="166541"/>
                    <a:pt x="126822" y="166420"/>
                  </a:cubicBezTo>
                  <a:cubicBezTo>
                    <a:pt x="130571" y="166299"/>
                    <a:pt x="133709" y="169241"/>
                    <a:pt x="133830" y="172990"/>
                  </a:cubicBezTo>
                  <a:cubicBezTo>
                    <a:pt x="133835" y="173137"/>
                    <a:pt x="133835" y="173283"/>
                    <a:pt x="133830" y="173429"/>
                  </a:cubicBezTo>
                  <a:close/>
                  <a:moveTo>
                    <a:pt x="7576" y="14396"/>
                  </a:moveTo>
                  <a:cubicBezTo>
                    <a:pt x="6187" y="14394"/>
                    <a:pt x="4836" y="13945"/>
                    <a:pt x="3723" y="13114"/>
                  </a:cubicBezTo>
                  <a:cubicBezTo>
                    <a:pt x="3723" y="13114"/>
                    <a:pt x="3341" y="12823"/>
                    <a:pt x="3326" y="12816"/>
                  </a:cubicBezTo>
                  <a:cubicBezTo>
                    <a:pt x="294" y="10608"/>
                    <a:pt x="-375" y="6360"/>
                    <a:pt x="1833" y="3327"/>
                  </a:cubicBezTo>
                  <a:cubicBezTo>
                    <a:pt x="4041" y="294"/>
                    <a:pt x="8289" y="-375"/>
                    <a:pt x="11322" y="1833"/>
                  </a:cubicBezTo>
                  <a:cubicBezTo>
                    <a:pt x="11375" y="1871"/>
                    <a:pt x="11427" y="1911"/>
                    <a:pt x="11479" y="1950"/>
                  </a:cubicBezTo>
                  <a:cubicBezTo>
                    <a:pt x="14520" y="4207"/>
                    <a:pt x="15211" y="8475"/>
                    <a:pt x="13037" y="11576"/>
                  </a:cubicBezTo>
                  <a:cubicBezTo>
                    <a:pt x="11768" y="13332"/>
                    <a:pt x="9742" y="14383"/>
                    <a:pt x="7576" y="14410"/>
                  </a:cubicBezTo>
                  <a:close/>
                  <a:moveTo>
                    <a:pt x="247774" y="15926"/>
                  </a:moveTo>
                  <a:cubicBezTo>
                    <a:pt x="244022" y="15924"/>
                    <a:pt x="240983" y="12880"/>
                    <a:pt x="240986" y="9128"/>
                  </a:cubicBezTo>
                  <a:cubicBezTo>
                    <a:pt x="240987" y="6980"/>
                    <a:pt x="242005" y="4959"/>
                    <a:pt x="243730" y="3679"/>
                  </a:cubicBezTo>
                  <a:lnTo>
                    <a:pt x="244183" y="3346"/>
                  </a:lnTo>
                  <a:cubicBezTo>
                    <a:pt x="247184" y="1096"/>
                    <a:pt x="251442" y="1705"/>
                    <a:pt x="253692" y="4707"/>
                  </a:cubicBezTo>
                  <a:cubicBezTo>
                    <a:pt x="255942" y="7708"/>
                    <a:pt x="255333" y="11966"/>
                    <a:pt x="252331" y="14216"/>
                  </a:cubicBezTo>
                  <a:cubicBezTo>
                    <a:pt x="252249" y="14278"/>
                    <a:pt x="252165" y="14338"/>
                    <a:pt x="252080" y="14396"/>
                  </a:cubicBezTo>
                  <a:lnTo>
                    <a:pt x="251811" y="14594"/>
                  </a:lnTo>
                  <a:cubicBezTo>
                    <a:pt x="250643" y="15460"/>
                    <a:pt x="249228" y="15927"/>
                    <a:pt x="247774" y="15926"/>
                  </a:cubicBezTo>
                  <a:close/>
                  <a:moveTo>
                    <a:pt x="35016" y="31431"/>
                  </a:moveTo>
                  <a:cubicBezTo>
                    <a:pt x="33901" y="31432"/>
                    <a:pt x="32804" y="31157"/>
                    <a:pt x="31821" y="30631"/>
                  </a:cubicBezTo>
                  <a:lnTo>
                    <a:pt x="35016" y="24645"/>
                  </a:lnTo>
                  <a:lnTo>
                    <a:pt x="31651" y="30539"/>
                  </a:lnTo>
                  <a:cubicBezTo>
                    <a:pt x="28277" y="28903"/>
                    <a:pt x="26868" y="24843"/>
                    <a:pt x="28503" y="21468"/>
                  </a:cubicBezTo>
                  <a:cubicBezTo>
                    <a:pt x="30138" y="18094"/>
                    <a:pt x="34199" y="16685"/>
                    <a:pt x="37573" y="18320"/>
                  </a:cubicBezTo>
                  <a:lnTo>
                    <a:pt x="38217" y="18653"/>
                  </a:lnTo>
                  <a:cubicBezTo>
                    <a:pt x="41507" y="20456"/>
                    <a:pt x="42713" y="24584"/>
                    <a:pt x="40910" y="27874"/>
                  </a:cubicBezTo>
                  <a:cubicBezTo>
                    <a:pt x="39729" y="30031"/>
                    <a:pt x="37474" y="31380"/>
                    <a:pt x="35016" y="31403"/>
                  </a:cubicBezTo>
                  <a:close/>
                  <a:moveTo>
                    <a:pt x="220342" y="32564"/>
                  </a:moveTo>
                  <a:cubicBezTo>
                    <a:pt x="216594" y="32572"/>
                    <a:pt x="213550" y="29540"/>
                    <a:pt x="213542" y="25793"/>
                  </a:cubicBezTo>
                  <a:cubicBezTo>
                    <a:pt x="213537" y="23245"/>
                    <a:pt x="214959" y="20909"/>
                    <a:pt x="217225" y="19744"/>
                  </a:cubicBezTo>
                  <a:lnTo>
                    <a:pt x="217700" y="19496"/>
                  </a:lnTo>
                  <a:cubicBezTo>
                    <a:pt x="221086" y="17881"/>
                    <a:pt x="225140" y="19318"/>
                    <a:pt x="226754" y="22705"/>
                  </a:cubicBezTo>
                  <a:cubicBezTo>
                    <a:pt x="228325" y="26001"/>
                    <a:pt x="227010" y="29949"/>
                    <a:pt x="223777" y="31644"/>
                  </a:cubicBezTo>
                  <a:lnTo>
                    <a:pt x="220738" y="25573"/>
                  </a:lnTo>
                  <a:lnTo>
                    <a:pt x="223444" y="31807"/>
                  </a:lnTo>
                  <a:cubicBezTo>
                    <a:pt x="222486" y="32306"/>
                    <a:pt x="221422" y="32566"/>
                    <a:pt x="220342" y="32564"/>
                  </a:cubicBezTo>
                  <a:close/>
                  <a:moveTo>
                    <a:pt x="64608" y="43898"/>
                  </a:moveTo>
                  <a:cubicBezTo>
                    <a:pt x="63886" y="43894"/>
                    <a:pt x="63169" y="43777"/>
                    <a:pt x="62483" y="43550"/>
                  </a:cubicBezTo>
                  <a:lnTo>
                    <a:pt x="62172" y="43451"/>
                  </a:lnTo>
                  <a:cubicBezTo>
                    <a:pt x="58594" y="42332"/>
                    <a:pt x="56601" y="38525"/>
                    <a:pt x="57720" y="34948"/>
                  </a:cubicBezTo>
                  <a:cubicBezTo>
                    <a:pt x="58839" y="31370"/>
                    <a:pt x="62646" y="29377"/>
                    <a:pt x="66223" y="30496"/>
                  </a:cubicBezTo>
                  <a:lnTo>
                    <a:pt x="66783" y="30673"/>
                  </a:lnTo>
                  <a:cubicBezTo>
                    <a:pt x="70339" y="31856"/>
                    <a:pt x="72262" y="35698"/>
                    <a:pt x="71079" y="39254"/>
                  </a:cubicBezTo>
                  <a:cubicBezTo>
                    <a:pt x="70159" y="42021"/>
                    <a:pt x="67574" y="43890"/>
                    <a:pt x="64658" y="43898"/>
                  </a:cubicBezTo>
                  <a:close/>
                  <a:moveTo>
                    <a:pt x="190643" y="44641"/>
                  </a:moveTo>
                  <a:cubicBezTo>
                    <a:pt x="186895" y="44652"/>
                    <a:pt x="183848" y="41623"/>
                    <a:pt x="183837" y="37875"/>
                  </a:cubicBezTo>
                  <a:cubicBezTo>
                    <a:pt x="183829" y="34978"/>
                    <a:pt x="185661" y="32396"/>
                    <a:pt x="188397" y="31445"/>
                  </a:cubicBezTo>
                  <a:lnTo>
                    <a:pt x="189106" y="31240"/>
                  </a:lnTo>
                  <a:cubicBezTo>
                    <a:pt x="192693" y="30154"/>
                    <a:pt x="196481" y="32182"/>
                    <a:pt x="197566" y="35769"/>
                  </a:cubicBezTo>
                  <a:cubicBezTo>
                    <a:pt x="198652" y="39357"/>
                    <a:pt x="196624" y="43145"/>
                    <a:pt x="193037" y="44230"/>
                  </a:cubicBezTo>
                  <a:lnTo>
                    <a:pt x="191075" y="37735"/>
                  </a:lnTo>
                  <a:lnTo>
                    <a:pt x="192853" y="44294"/>
                  </a:lnTo>
                  <a:cubicBezTo>
                    <a:pt x="192151" y="44526"/>
                    <a:pt x="191417" y="44643"/>
                    <a:pt x="190678" y="44641"/>
                  </a:cubicBezTo>
                  <a:close/>
                  <a:moveTo>
                    <a:pt x="95745" y="51597"/>
                  </a:moveTo>
                  <a:cubicBezTo>
                    <a:pt x="95420" y="51601"/>
                    <a:pt x="95096" y="51578"/>
                    <a:pt x="94775" y="51526"/>
                  </a:cubicBezTo>
                  <a:lnTo>
                    <a:pt x="94421" y="51477"/>
                  </a:lnTo>
                  <a:cubicBezTo>
                    <a:pt x="90706" y="50877"/>
                    <a:pt x="88158" y="47409"/>
                    <a:pt x="88698" y="43685"/>
                  </a:cubicBezTo>
                  <a:cubicBezTo>
                    <a:pt x="89241" y="40015"/>
                    <a:pt x="92655" y="37478"/>
                    <a:pt x="96326" y="38019"/>
                  </a:cubicBezTo>
                  <a:cubicBezTo>
                    <a:pt x="100079" y="38567"/>
                    <a:pt x="102709" y="42009"/>
                    <a:pt x="102254" y="45775"/>
                  </a:cubicBezTo>
                  <a:cubicBezTo>
                    <a:pt x="101847" y="49070"/>
                    <a:pt x="99065" y="51555"/>
                    <a:pt x="95745" y="51590"/>
                  </a:cubicBezTo>
                  <a:close/>
                  <a:moveTo>
                    <a:pt x="159308" y="51987"/>
                  </a:moveTo>
                  <a:cubicBezTo>
                    <a:pt x="155556" y="51979"/>
                    <a:pt x="152521" y="48932"/>
                    <a:pt x="152528" y="45181"/>
                  </a:cubicBezTo>
                  <a:cubicBezTo>
                    <a:pt x="152534" y="41830"/>
                    <a:pt x="154983" y="38985"/>
                    <a:pt x="158295" y="38479"/>
                  </a:cubicBezTo>
                  <a:lnTo>
                    <a:pt x="158776" y="38408"/>
                  </a:lnTo>
                  <a:cubicBezTo>
                    <a:pt x="162493" y="37864"/>
                    <a:pt x="165946" y="40436"/>
                    <a:pt x="166490" y="44152"/>
                  </a:cubicBezTo>
                  <a:cubicBezTo>
                    <a:pt x="167033" y="47869"/>
                    <a:pt x="164462" y="51322"/>
                    <a:pt x="160745" y="51866"/>
                  </a:cubicBezTo>
                  <a:lnTo>
                    <a:pt x="159768" y="45144"/>
                  </a:lnTo>
                  <a:lnTo>
                    <a:pt x="160335" y="51923"/>
                  </a:lnTo>
                  <a:cubicBezTo>
                    <a:pt x="159995" y="51973"/>
                    <a:pt x="159651" y="51999"/>
                    <a:pt x="159308" y="52001"/>
                  </a:cubicBezTo>
                  <a:close/>
                  <a:moveTo>
                    <a:pt x="127746" y="54253"/>
                  </a:moveTo>
                  <a:lnTo>
                    <a:pt x="127278" y="54253"/>
                  </a:lnTo>
                  <a:cubicBezTo>
                    <a:pt x="123527" y="54253"/>
                    <a:pt x="120486" y="51212"/>
                    <a:pt x="120486" y="47461"/>
                  </a:cubicBezTo>
                  <a:cubicBezTo>
                    <a:pt x="120486" y="43709"/>
                    <a:pt x="123527" y="40668"/>
                    <a:pt x="127278" y="40668"/>
                  </a:cubicBezTo>
                  <a:cubicBezTo>
                    <a:pt x="131074" y="40651"/>
                    <a:pt x="134190" y="43666"/>
                    <a:pt x="134298" y="47461"/>
                  </a:cubicBezTo>
                  <a:cubicBezTo>
                    <a:pt x="134399" y="51109"/>
                    <a:pt x="131524" y="54149"/>
                    <a:pt x="127876" y="54251"/>
                  </a:cubicBezTo>
                  <a:cubicBezTo>
                    <a:pt x="127828" y="54252"/>
                    <a:pt x="127780" y="54253"/>
                    <a:pt x="127732" y="54253"/>
                  </a:cubicBezTo>
                  <a:close/>
                  <a:moveTo>
                    <a:pt x="133830" y="140945"/>
                  </a:moveTo>
                  <a:lnTo>
                    <a:pt x="133830" y="141398"/>
                  </a:lnTo>
                  <a:cubicBezTo>
                    <a:pt x="133951" y="145148"/>
                    <a:pt x="131010" y="148286"/>
                    <a:pt x="127260" y="148407"/>
                  </a:cubicBezTo>
                  <a:cubicBezTo>
                    <a:pt x="123511" y="148528"/>
                    <a:pt x="120373" y="145586"/>
                    <a:pt x="120252" y="141837"/>
                  </a:cubicBezTo>
                  <a:cubicBezTo>
                    <a:pt x="120247" y="141691"/>
                    <a:pt x="120247" y="141544"/>
                    <a:pt x="120252" y="141398"/>
                  </a:cubicBezTo>
                  <a:lnTo>
                    <a:pt x="120252" y="140945"/>
                  </a:lnTo>
                  <a:cubicBezTo>
                    <a:pt x="120373" y="137196"/>
                    <a:pt x="123511" y="134254"/>
                    <a:pt x="127260" y="134375"/>
                  </a:cubicBezTo>
                  <a:cubicBezTo>
                    <a:pt x="130840" y="134491"/>
                    <a:pt x="133714" y="137366"/>
                    <a:pt x="133830" y="140945"/>
                  </a:cubicBezTo>
                  <a:close/>
                  <a:moveTo>
                    <a:pt x="133830" y="108454"/>
                  </a:moveTo>
                  <a:lnTo>
                    <a:pt x="133830" y="108915"/>
                  </a:lnTo>
                  <a:cubicBezTo>
                    <a:pt x="133709" y="112664"/>
                    <a:pt x="130571" y="115606"/>
                    <a:pt x="126822" y="115485"/>
                  </a:cubicBezTo>
                  <a:cubicBezTo>
                    <a:pt x="123242" y="115369"/>
                    <a:pt x="120368" y="112494"/>
                    <a:pt x="120252" y="108915"/>
                  </a:cubicBezTo>
                  <a:lnTo>
                    <a:pt x="120252" y="108454"/>
                  </a:lnTo>
                  <a:cubicBezTo>
                    <a:pt x="120131" y="104705"/>
                    <a:pt x="123072" y="101567"/>
                    <a:pt x="126822" y="101446"/>
                  </a:cubicBezTo>
                  <a:cubicBezTo>
                    <a:pt x="130571" y="101325"/>
                    <a:pt x="133709" y="104266"/>
                    <a:pt x="133830" y="108016"/>
                  </a:cubicBezTo>
                  <a:cubicBezTo>
                    <a:pt x="133835" y="108162"/>
                    <a:pt x="133835" y="108308"/>
                    <a:pt x="133830" y="108454"/>
                  </a:cubicBezTo>
                  <a:close/>
                  <a:moveTo>
                    <a:pt x="133830" y="75956"/>
                  </a:moveTo>
                  <a:lnTo>
                    <a:pt x="133830" y="76424"/>
                  </a:lnTo>
                  <a:cubicBezTo>
                    <a:pt x="133830" y="85349"/>
                    <a:pt x="120252" y="85356"/>
                    <a:pt x="120252" y="76424"/>
                  </a:cubicBezTo>
                  <a:lnTo>
                    <a:pt x="120252" y="75956"/>
                  </a:lnTo>
                  <a:cubicBezTo>
                    <a:pt x="120373" y="72207"/>
                    <a:pt x="123511" y="69265"/>
                    <a:pt x="127260" y="69386"/>
                  </a:cubicBezTo>
                  <a:cubicBezTo>
                    <a:pt x="130840" y="69502"/>
                    <a:pt x="133714" y="72377"/>
                    <a:pt x="133830" y="75956"/>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dirty="0">
                <a:ln>
                  <a:noFill/>
                </a:ln>
                <a:solidFill>
                  <a:srgbClr val="003264"/>
                </a:solidFill>
                <a:effectLst/>
                <a:uLnTx/>
                <a:uFillTx/>
                <a:latin typeface="LeanOSans FY"/>
                <a:ea typeface="+mn-ea"/>
                <a:cs typeface="+mn-cs"/>
              </a:endParaRPr>
            </a:p>
          </p:txBody>
        </p:sp>
        <p:sp>
          <p:nvSpPr>
            <p:cNvPr id="16" name="Forma libre 129">
              <a:extLst>
                <a:ext uri="{FF2B5EF4-FFF2-40B4-BE49-F238E27FC236}">
                  <a16:creationId xmlns:a16="http://schemas.microsoft.com/office/drawing/2014/main" id="{1F8BD00E-04AA-0715-A24A-D19947F4586E}"/>
                </a:ext>
              </a:extLst>
            </p:cNvPr>
            <p:cNvSpPr/>
            <p:nvPr/>
          </p:nvSpPr>
          <p:spPr>
            <a:xfrm>
              <a:off x="6067784"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7" name="Forma libre 134">
              <a:extLst>
                <a:ext uri="{FF2B5EF4-FFF2-40B4-BE49-F238E27FC236}">
                  <a16:creationId xmlns:a16="http://schemas.microsoft.com/office/drawing/2014/main" id="{91F8B5F3-2550-795C-24C6-AEF462EE74DE}"/>
                </a:ext>
              </a:extLst>
            </p:cNvPr>
            <p:cNvSpPr/>
            <p:nvPr/>
          </p:nvSpPr>
          <p:spPr>
            <a:xfrm>
              <a:off x="7261611" y="2135446"/>
              <a:ext cx="2110629" cy="2110713"/>
            </a:xfrm>
            <a:custGeom>
              <a:avLst/>
              <a:gdLst>
                <a:gd name="connsiteX0" fmla="*/ 187635 w 374689"/>
                <a:gd name="connsiteY0" fmla="*/ 531 h 374703"/>
                <a:gd name="connsiteX1" fmla="*/ 374746 w 374689"/>
                <a:gd name="connsiteY1" fmla="*/ 187649 h 374703"/>
                <a:gd name="connsiteX2" fmla="*/ 187635 w 374689"/>
                <a:gd name="connsiteY2" fmla="*/ 374761 h 374703"/>
                <a:gd name="connsiteX3" fmla="*/ 531 w 374689"/>
                <a:gd name="connsiteY3" fmla="*/ 187649 h 374703"/>
                <a:gd name="connsiteX4" fmla="*/ 187635 w 374689"/>
                <a:gd name="connsiteY4" fmla="*/ 531 h 374703"/>
                <a:gd name="connsiteX5" fmla="*/ 187635 w 374689"/>
                <a:gd name="connsiteY5" fmla="*/ 34956 h 374703"/>
                <a:gd name="connsiteX6" fmla="*/ 34955 w 374689"/>
                <a:gd name="connsiteY6" fmla="*/ 187649 h 374703"/>
                <a:gd name="connsiteX7" fmla="*/ 187635 w 374689"/>
                <a:gd name="connsiteY7" fmla="*/ 340336 h 374703"/>
                <a:gd name="connsiteX8" fmla="*/ 340322 w 374689"/>
                <a:gd name="connsiteY8" fmla="*/ 187649 h 374703"/>
                <a:gd name="connsiteX9" fmla="*/ 187635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35" y="531"/>
                  </a:moveTo>
                  <a:cubicBezTo>
                    <a:pt x="290968" y="531"/>
                    <a:pt x="374746" y="84312"/>
                    <a:pt x="374746" y="187649"/>
                  </a:cubicBezTo>
                  <a:cubicBezTo>
                    <a:pt x="374746" y="290987"/>
                    <a:pt x="290968" y="374761"/>
                    <a:pt x="187635" y="374761"/>
                  </a:cubicBezTo>
                  <a:cubicBezTo>
                    <a:pt x="84302" y="374761"/>
                    <a:pt x="531" y="290987"/>
                    <a:pt x="531" y="187649"/>
                  </a:cubicBezTo>
                  <a:cubicBezTo>
                    <a:pt x="531" y="84312"/>
                    <a:pt x="84309" y="531"/>
                    <a:pt x="187635" y="531"/>
                  </a:cubicBezTo>
                  <a:close/>
                  <a:moveTo>
                    <a:pt x="187635" y="34956"/>
                  </a:moveTo>
                  <a:cubicBezTo>
                    <a:pt x="103305" y="34956"/>
                    <a:pt x="34955" y="103316"/>
                    <a:pt x="34955" y="187649"/>
                  </a:cubicBezTo>
                  <a:cubicBezTo>
                    <a:pt x="34955" y="271983"/>
                    <a:pt x="103312" y="340336"/>
                    <a:pt x="187635" y="340336"/>
                  </a:cubicBezTo>
                  <a:cubicBezTo>
                    <a:pt x="271958" y="340336"/>
                    <a:pt x="340322" y="271976"/>
                    <a:pt x="340322" y="187649"/>
                  </a:cubicBezTo>
                  <a:cubicBezTo>
                    <a:pt x="340322" y="103323"/>
                    <a:pt x="271965" y="34956"/>
                    <a:pt x="187635" y="34956"/>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E63241"/>
                </a:solidFill>
                <a:effectLst/>
                <a:uLnTx/>
                <a:uFillTx/>
                <a:latin typeface="LeanOSans FY"/>
                <a:ea typeface="+mn-ea"/>
                <a:cs typeface="+mn-cs"/>
              </a:endParaRPr>
            </a:p>
          </p:txBody>
        </p:sp>
        <p:sp>
          <p:nvSpPr>
            <p:cNvPr id="18" name="Forma libre 135">
              <a:extLst>
                <a:ext uri="{FF2B5EF4-FFF2-40B4-BE49-F238E27FC236}">
                  <a16:creationId xmlns:a16="http://schemas.microsoft.com/office/drawing/2014/main" id="{C6CF1B96-7614-3157-4F6C-7B607D137591}"/>
                </a:ext>
              </a:extLst>
            </p:cNvPr>
            <p:cNvSpPr/>
            <p:nvPr/>
          </p:nvSpPr>
          <p:spPr>
            <a:xfrm>
              <a:off x="7587366" y="2466611"/>
              <a:ext cx="1448316" cy="1448372"/>
            </a:xfrm>
            <a:custGeom>
              <a:avLst/>
              <a:gdLst>
                <a:gd name="connsiteX0" fmla="*/ 128896 w 257111"/>
                <a:gd name="connsiteY0" fmla="*/ 531 h 257121"/>
                <a:gd name="connsiteX1" fmla="*/ 257260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90" y="531"/>
                    <a:pt x="257260" y="58004"/>
                    <a:pt x="257260" y="128901"/>
                  </a:cubicBezTo>
                  <a:cubicBezTo>
                    <a:pt x="257260" y="199797"/>
                    <a:pt x="199790" y="257271"/>
                    <a:pt x="128896" y="257271"/>
                  </a:cubicBezTo>
                  <a:cubicBezTo>
                    <a:pt x="58002" y="257271"/>
                    <a:pt x="531" y="199797"/>
                    <a:pt x="531" y="128901"/>
                  </a:cubicBezTo>
                  <a:cubicBezTo>
                    <a:pt x="531" y="58004"/>
                    <a:pt x="58002" y="531"/>
                    <a:pt x="128896" y="531"/>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9" name="Forma libre 136">
              <a:extLst>
                <a:ext uri="{FF2B5EF4-FFF2-40B4-BE49-F238E27FC236}">
                  <a16:creationId xmlns:a16="http://schemas.microsoft.com/office/drawing/2014/main" id="{D1B22A15-4EAB-64B5-DDF2-269B9FFF37BB}"/>
                </a:ext>
              </a:extLst>
            </p:cNvPr>
            <p:cNvSpPr/>
            <p:nvPr/>
          </p:nvSpPr>
          <p:spPr>
            <a:xfrm>
              <a:off x="7593102" y="4206042"/>
              <a:ext cx="1436346" cy="1017452"/>
            </a:xfrm>
            <a:custGeom>
              <a:avLst/>
              <a:gdLst>
                <a:gd name="connsiteX0" fmla="*/ 133866 w 254986"/>
                <a:gd name="connsiteY0" fmla="*/ 173401 h 180622"/>
                <a:gd name="connsiteX1" fmla="*/ 133866 w 254986"/>
                <a:gd name="connsiteY1" fmla="*/ 173854 h 180622"/>
                <a:gd name="connsiteX2" fmla="*/ 127073 w 254986"/>
                <a:gd name="connsiteY2" fmla="*/ 180647 h 180622"/>
                <a:gd name="connsiteX3" fmla="*/ 120280 w 254986"/>
                <a:gd name="connsiteY3" fmla="*/ 173854 h 180622"/>
                <a:gd name="connsiteX4" fmla="*/ 120281 w 254986"/>
                <a:gd name="connsiteY4" fmla="*/ 173401 h 180622"/>
                <a:gd name="connsiteX5" fmla="*/ 127073 w 254986"/>
                <a:gd name="connsiteY5" fmla="*/ 166608 h 180622"/>
                <a:gd name="connsiteX6" fmla="*/ 133866 w 254986"/>
                <a:gd name="connsiteY6" fmla="*/ 173401 h 180622"/>
                <a:gd name="connsiteX7" fmla="*/ 7576 w 254986"/>
                <a:gd name="connsiteY7" fmla="*/ 14396 h 180622"/>
                <a:gd name="connsiteX8" fmla="*/ 3730 w 254986"/>
                <a:gd name="connsiteY8" fmla="*/ 13114 h 180622"/>
                <a:gd name="connsiteX9" fmla="*/ 3326 w 254986"/>
                <a:gd name="connsiteY9" fmla="*/ 12816 h 180622"/>
                <a:gd name="connsiteX10" fmla="*/ 1833 w 254986"/>
                <a:gd name="connsiteY10" fmla="*/ 3327 h 180622"/>
                <a:gd name="connsiteX11" fmla="*/ 11322 w 254986"/>
                <a:gd name="connsiteY11" fmla="*/ 1833 h 180622"/>
                <a:gd name="connsiteX12" fmla="*/ 11479 w 254986"/>
                <a:gd name="connsiteY12" fmla="*/ 1950 h 180622"/>
                <a:gd name="connsiteX13" fmla="*/ 13037 w 254986"/>
                <a:gd name="connsiteY13" fmla="*/ 11576 h 180622"/>
                <a:gd name="connsiteX14" fmla="*/ 7576 w 254986"/>
                <a:gd name="connsiteY14" fmla="*/ 14410 h 180622"/>
                <a:gd name="connsiteX15" fmla="*/ 247767 w 254986"/>
                <a:gd name="connsiteY15" fmla="*/ 15926 h 180622"/>
                <a:gd name="connsiteX16" fmla="*/ 240986 w 254986"/>
                <a:gd name="connsiteY16" fmla="*/ 9121 h 180622"/>
                <a:gd name="connsiteX17" fmla="*/ 243730 w 254986"/>
                <a:gd name="connsiteY17" fmla="*/ 3679 h 180622"/>
                <a:gd name="connsiteX18" fmla="*/ 244190 w 254986"/>
                <a:gd name="connsiteY18" fmla="*/ 3346 h 180622"/>
                <a:gd name="connsiteX19" fmla="*/ 253660 w 254986"/>
                <a:gd name="connsiteY19" fmla="*/ 4925 h 180622"/>
                <a:gd name="connsiteX20" fmla="*/ 252080 w 254986"/>
                <a:gd name="connsiteY20" fmla="*/ 14396 h 180622"/>
                <a:gd name="connsiteX21" fmla="*/ 251811 w 254986"/>
                <a:gd name="connsiteY21" fmla="*/ 14594 h 180622"/>
                <a:gd name="connsiteX22" fmla="*/ 247767 w 254986"/>
                <a:gd name="connsiteY22" fmla="*/ 15926 h 180622"/>
                <a:gd name="connsiteX23" fmla="*/ 35016 w 254986"/>
                <a:gd name="connsiteY23" fmla="*/ 31431 h 180622"/>
                <a:gd name="connsiteX24" fmla="*/ 31821 w 254986"/>
                <a:gd name="connsiteY24" fmla="*/ 30631 h 180622"/>
                <a:gd name="connsiteX25" fmla="*/ 35023 w 254986"/>
                <a:gd name="connsiteY25" fmla="*/ 24645 h 180622"/>
                <a:gd name="connsiteX26" fmla="*/ 31658 w 254986"/>
                <a:gd name="connsiteY26" fmla="*/ 30539 h 180622"/>
                <a:gd name="connsiteX27" fmla="*/ 28506 w 254986"/>
                <a:gd name="connsiteY27" fmla="*/ 21472 h 180622"/>
                <a:gd name="connsiteX28" fmla="*/ 37573 w 254986"/>
                <a:gd name="connsiteY28" fmla="*/ 18320 h 180622"/>
                <a:gd name="connsiteX29" fmla="*/ 38217 w 254986"/>
                <a:gd name="connsiteY29" fmla="*/ 18653 h 180622"/>
                <a:gd name="connsiteX30" fmla="*/ 40910 w 254986"/>
                <a:gd name="connsiteY30" fmla="*/ 27874 h 180622"/>
                <a:gd name="connsiteX31" fmla="*/ 35016 w 254986"/>
                <a:gd name="connsiteY31" fmla="*/ 31403 h 180622"/>
                <a:gd name="connsiteX32" fmla="*/ 220342 w 254986"/>
                <a:gd name="connsiteY32" fmla="*/ 32564 h 180622"/>
                <a:gd name="connsiteX33" fmla="*/ 213557 w 254986"/>
                <a:gd name="connsiteY33" fmla="*/ 25764 h 180622"/>
                <a:gd name="connsiteX34" fmla="*/ 217218 w 254986"/>
                <a:gd name="connsiteY34" fmla="*/ 19744 h 180622"/>
                <a:gd name="connsiteX35" fmla="*/ 217700 w 254986"/>
                <a:gd name="connsiteY35" fmla="*/ 19496 h 180622"/>
                <a:gd name="connsiteX36" fmla="*/ 226896 w 254986"/>
                <a:gd name="connsiteY36" fmla="*/ 22272 h 180622"/>
                <a:gd name="connsiteX37" fmla="*/ 224120 w 254986"/>
                <a:gd name="connsiteY37" fmla="*/ 31469 h 180622"/>
                <a:gd name="connsiteX38" fmla="*/ 223770 w 254986"/>
                <a:gd name="connsiteY38" fmla="*/ 31644 h 180622"/>
                <a:gd name="connsiteX39" fmla="*/ 220738 w 254986"/>
                <a:gd name="connsiteY39" fmla="*/ 25573 h 180622"/>
                <a:gd name="connsiteX40" fmla="*/ 223451 w 254986"/>
                <a:gd name="connsiteY40" fmla="*/ 31807 h 180622"/>
                <a:gd name="connsiteX41" fmla="*/ 220342 w 254986"/>
                <a:gd name="connsiteY41" fmla="*/ 32564 h 180622"/>
                <a:gd name="connsiteX42" fmla="*/ 64608 w 254986"/>
                <a:gd name="connsiteY42" fmla="*/ 43898 h 180622"/>
                <a:gd name="connsiteX43" fmla="*/ 62483 w 254986"/>
                <a:gd name="connsiteY43" fmla="*/ 43550 h 180622"/>
                <a:gd name="connsiteX44" fmla="*/ 62172 w 254986"/>
                <a:gd name="connsiteY44" fmla="*/ 43451 h 180622"/>
                <a:gd name="connsiteX45" fmla="*/ 57720 w 254986"/>
                <a:gd name="connsiteY45" fmla="*/ 34948 h 180622"/>
                <a:gd name="connsiteX46" fmla="*/ 66223 w 254986"/>
                <a:gd name="connsiteY46" fmla="*/ 30496 h 180622"/>
                <a:gd name="connsiteX47" fmla="*/ 66783 w 254986"/>
                <a:gd name="connsiteY47" fmla="*/ 30673 h 180622"/>
                <a:gd name="connsiteX48" fmla="*/ 71079 w 254986"/>
                <a:gd name="connsiteY48" fmla="*/ 39254 h 180622"/>
                <a:gd name="connsiteX49" fmla="*/ 64658 w 254986"/>
                <a:gd name="connsiteY49" fmla="*/ 43898 h 180622"/>
                <a:gd name="connsiteX50" fmla="*/ 190643 w 254986"/>
                <a:gd name="connsiteY50" fmla="*/ 44641 h 180622"/>
                <a:gd name="connsiteX51" fmla="*/ 183837 w 254986"/>
                <a:gd name="connsiteY51" fmla="*/ 37875 h 180622"/>
                <a:gd name="connsiteX52" fmla="*/ 188397 w 254986"/>
                <a:gd name="connsiteY52" fmla="*/ 31445 h 180622"/>
                <a:gd name="connsiteX53" fmla="*/ 189070 w 254986"/>
                <a:gd name="connsiteY53" fmla="*/ 31240 h 180622"/>
                <a:gd name="connsiteX54" fmla="*/ 197531 w 254986"/>
                <a:gd name="connsiteY54" fmla="*/ 35769 h 180622"/>
                <a:gd name="connsiteX55" fmla="*/ 193001 w 254986"/>
                <a:gd name="connsiteY55" fmla="*/ 44230 h 180622"/>
                <a:gd name="connsiteX56" fmla="*/ 191039 w 254986"/>
                <a:gd name="connsiteY56" fmla="*/ 37735 h 180622"/>
                <a:gd name="connsiteX57" fmla="*/ 192810 w 254986"/>
                <a:gd name="connsiteY57" fmla="*/ 44294 h 180622"/>
                <a:gd name="connsiteX58" fmla="*/ 190643 w 254986"/>
                <a:gd name="connsiteY58" fmla="*/ 44641 h 180622"/>
                <a:gd name="connsiteX59" fmla="*/ 95788 w 254986"/>
                <a:gd name="connsiteY59" fmla="*/ 51569 h 180622"/>
                <a:gd name="connsiteX60" fmla="*/ 94803 w 254986"/>
                <a:gd name="connsiteY60" fmla="*/ 51498 h 180622"/>
                <a:gd name="connsiteX61" fmla="*/ 94456 w 254986"/>
                <a:gd name="connsiteY61" fmla="*/ 51448 h 180622"/>
                <a:gd name="connsiteX62" fmla="*/ 88740 w 254986"/>
                <a:gd name="connsiteY62" fmla="*/ 43657 h 180622"/>
                <a:gd name="connsiteX63" fmla="*/ 96360 w 254986"/>
                <a:gd name="connsiteY63" fmla="*/ 37990 h 180622"/>
                <a:gd name="connsiteX64" fmla="*/ 96361 w 254986"/>
                <a:gd name="connsiteY64" fmla="*/ 37990 h 180622"/>
                <a:gd name="connsiteX65" fmla="*/ 102290 w 254986"/>
                <a:gd name="connsiteY65" fmla="*/ 45746 h 180622"/>
                <a:gd name="connsiteX66" fmla="*/ 95788 w 254986"/>
                <a:gd name="connsiteY66" fmla="*/ 51569 h 180622"/>
                <a:gd name="connsiteX67" fmla="*/ 159336 w 254986"/>
                <a:gd name="connsiteY67" fmla="*/ 51958 h 180622"/>
                <a:gd name="connsiteX68" fmla="*/ 152563 w 254986"/>
                <a:gd name="connsiteY68" fmla="*/ 45145 h 180622"/>
                <a:gd name="connsiteX69" fmla="*/ 158330 w 254986"/>
                <a:gd name="connsiteY69" fmla="*/ 38450 h 180622"/>
                <a:gd name="connsiteX70" fmla="*/ 158812 w 254986"/>
                <a:gd name="connsiteY70" fmla="*/ 38380 h 180622"/>
                <a:gd name="connsiteX71" fmla="*/ 166525 w 254986"/>
                <a:gd name="connsiteY71" fmla="*/ 44124 h 180622"/>
                <a:gd name="connsiteX72" fmla="*/ 160781 w 254986"/>
                <a:gd name="connsiteY72" fmla="*/ 51838 h 180622"/>
                <a:gd name="connsiteX73" fmla="*/ 159796 w 254986"/>
                <a:gd name="connsiteY73" fmla="*/ 45116 h 180622"/>
                <a:gd name="connsiteX74" fmla="*/ 160370 w 254986"/>
                <a:gd name="connsiteY74" fmla="*/ 51895 h 180622"/>
                <a:gd name="connsiteX75" fmla="*/ 159336 w 254986"/>
                <a:gd name="connsiteY75" fmla="*/ 51972 h 180622"/>
                <a:gd name="connsiteX76" fmla="*/ 127781 w 254986"/>
                <a:gd name="connsiteY76" fmla="*/ 54225 h 180622"/>
                <a:gd name="connsiteX77" fmla="*/ 127328 w 254986"/>
                <a:gd name="connsiteY77" fmla="*/ 54225 h 180622"/>
                <a:gd name="connsiteX78" fmla="*/ 120535 w 254986"/>
                <a:gd name="connsiteY78" fmla="*/ 47432 h 180622"/>
                <a:gd name="connsiteX79" fmla="*/ 127328 w 254986"/>
                <a:gd name="connsiteY79" fmla="*/ 40640 h 180622"/>
                <a:gd name="connsiteX80" fmla="*/ 134347 w 254986"/>
                <a:gd name="connsiteY80" fmla="*/ 47432 h 180622"/>
                <a:gd name="connsiteX81" fmla="*/ 127911 w 254986"/>
                <a:gd name="connsiteY81" fmla="*/ 54223 h 180622"/>
                <a:gd name="connsiteX82" fmla="*/ 127781 w 254986"/>
                <a:gd name="connsiteY82" fmla="*/ 54225 h 180622"/>
                <a:gd name="connsiteX83" fmla="*/ 133873 w 254986"/>
                <a:gd name="connsiteY83" fmla="*/ 140917 h 180622"/>
                <a:gd name="connsiteX84" fmla="*/ 133873 w 254986"/>
                <a:gd name="connsiteY84" fmla="*/ 141370 h 180622"/>
                <a:gd name="connsiteX85" fmla="*/ 127080 w 254986"/>
                <a:gd name="connsiteY85" fmla="*/ 148163 h 180622"/>
                <a:gd name="connsiteX86" fmla="*/ 120287 w 254986"/>
                <a:gd name="connsiteY86" fmla="*/ 141370 h 180622"/>
                <a:gd name="connsiteX87" fmla="*/ 120288 w 254986"/>
                <a:gd name="connsiteY87" fmla="*/ 140917 h 180622"/>
                <a:gd name="connsiteX88" fmla="*/ 127080 w 254986"/>
                <a:gd name="connsiteY88" fmla="*/ 134124 h 180622"/>
                <a:gd name="connsiteX89" fmla="*/ 133873 w 254986"/>
                <a:gd name="connsiteY89" fmla="*/ 140917 h 180622"/>
                <a:gd name="connsiteX90" fmla="*/ 133873 w 254986"/>
                <a:gd name="connsiteY90" fmla="*/ 108426 h 180622"/>
                <a:gd name="connsiteX91" fmla="*/ 133873 w 254986"/>
                <a:gd name="connsiteY91" fmla="*/ 108886 h 180622"/>
                <a:gd name="connsiteX92" fmla="*/ 127080 w 254986"/>
                <a:gd name="connsiteY92" fmla="*/ 115679 h 180622"/>
                <a:gd name="connsiteX93" fmla="*/ 120287 w 254986"/>
                <a:gd name="connsiteY93" fmla="*/ 108886 h 180622"/>
                <a:gd name="connsiteX94" fmla="*/ 120288 w 254986"/>
                <a:gd name="connsiteY94" fmla="*/ 108426 h 180622"/>
                <a:gd name="connsiteX95" fmla="*/ 127080 w 254986"/>
                <a:gd name="connsiteY95" fmla="*/ 101633 h 180622"/>
                <a:gd name="connsiteX96" fmla="*/ 133873 w 254986"/>
                <a:gd name="connsiteY96" fmla="*/ 108426 h 180622"/>
                <a:gd name="connsiteX97" fmla="*/ 133873 w 254986"/>
                <a:gd name="connsiteY97" fmla="*/ 75928 h 180622"/>
                <a:gd name="connsiteX98" fmla="*/ 133873 w 254986"/>
                <a:gd name="connsiteY98" fmla="*/ 76395 h 180622"/>
                <a:gd name="connsiteX99" fmla="*/ 120288 w 254986"/>
                <a:gd name="connsiteY99" fmla="*/ 76395 h 180622"/>
                <a:gd name="connsiteX100" fmla="*/ 120288 w 254986"/>
                <a:gd name="connsiteY100" fmla="*/ 75928 h 180622"/>
                <a:gd name="connsiteX101" fmla="*/ 127080 w 254986"/>
                <a:gd name="connsiteY101" fmla="*/ 69135 h 180622"/>
                <a:gd name="connsiteX102" fmla="*/ 133873 w 254986"/>
                <a:gd name="connsiteY102" fmla="*/ 75928 h 18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54986" h="180622">
                  <a:moveTo>
                    <a:pt x="133866" y="173401"/>
                  </a:moveTo>
                  <a:lnTo>
                    <a:pt x="133866" y="173854"/>
                  </a:lnTo>
                  <a:cubicBezTo>
                    <a:pt x="133866" y="177606"/>
                    <a:pt x="130824" y="180647"/>
                    <a:pt x="127073" y="180647"/>
                  </a:cubicBezTo>
                  <a:cubicBezTo>
                    <a:pt x="123322" y="180647"/>
                    <a:pt x="120280" y="177606"/>
                    <a:pt x="120280" y="173854"/>
                  </a:cubicBezTo>
                  <a:lnTo>
                    <a:pt x="120281" y="173401"/>
                  </a:lnTo>
                  <a:cubicBezTo>
                    <a:pt x="120281" y="169649"/>
                    <a:pt x="123322" y="166608"/>
                    <a:pt x="127073" y="166608"/>
                  </a:cubicBezTo>
                  <a:cubicBezTo>
                    <a:pt x="130825" y="166608"/>
                    <a:pt x="133866" y="169649"/>
                    <a:pt x="133866" y="173401"/>
                  </a:cubicBezTo>
                  <a:close/>
                  <a:moveTo>
                    <a:pt x="7576" y="14396"/>
                  </a:moveTo>
                  <a:cubicBezTo>
                    <a:pt x="6189" y="14396"/>
                    <a:pt x="4840" y="13946"/>
                    <a:pt x="3730" y="13114"/>
                  </a:cubicBezTo>
                  <a:lnTo>
                    <a:pt x="3326" y="12816"/>
                  </a:lnTo>
                  <a:cubicBezTo>
                    <a:pt x="294" y="10608"/>
                    <a:pt x="-375" y="6360"/>
                    <a:pt x="1833" y="3327"/>
                  </a:cubicBezTo>
                  <a:cubicBezTo>
                    <a:pt x="4041" y="294"/>
                    <a:pt x="8289" y="-375"/>
                    <a:pt x="11322" y="1833"/>
                  </a:cubicBezTo>
                  <a:cubicBezTo>
                    <a:pt x="11375" y="1871"/>
                    <a:pt x="11427" y="1911"/>
                    <a:pt x="11479" y="1950"/>
                  </a:cubicBezTo>
                  <a:cubicBezTo>
                    <a:pt x="14516" y="4210"/>
                    <a:pt x="15207" y="8474"/>
                    <a:pt x="13037" y="11576"/>
                  </a:cubicBezTo>
                  <a:cubicBezTo>
                    <a:pt x="11768" y="13332"/>
                    <a:pt x="9742" y="14383"/>
                    <a:pt x="7576" y="14410"/>
                  </a:cubicBezTo>
                  <a:close/>
                  <a:moveTo>
                    <a:pt x="247767" y="15926"/>
                  </a:moveTo>
                  <a:cubicBezTo>
                    <a:pt x="244015" y="15919"/>
                    <a:pt x="240980" y="12873"/>
                    <a:pt x="240986" y="9121"/>
                  </a:cubicBezTo>
                  <a:cubicBezTo>
                    <a:pt x="240990" y="6976"/>
                    <a:pt x="242007" y="4958"/>
                    <a:pt x="243730" y="3679"/>
                  </a:cubicBezTo>
                  <a:lnTo>
                    <a:pt x="244190" y="3346"/>
                  </a:lnTo>
                  <a:cubicBezTo>
                    <a:pt x="247241" y="1167"/>
                    <a:pt x="251481" y="1874"/>
                    <a:pt x="253660" y="4925"/>
                  </a:cubicBezTo>
                  <a:cubicBezTo>
                    <a:pt x="255839" y="7977"/>
                    <a:pt x="255132" y="12217"/>
                    <a:pt x="252080" y="14396"/>
                  </a:cubicBezTo>
                  <a:lnTo>
                    <a:pt x="251811" y="14594"/>
                  </a:lnTo>
                  <a:cubicBezTo>
                    <a:pt x="250641" y="15461"/>
                    <a:pt x="249223" y="15928"/>
                    <a:pt x="247767" y="15926"/>
                  </a:cubicBezTo>
                  <a:close/>
                  <a:moveTo>
                    <a:pt x="35016" y="31431"/>
                  </a:moveTo>
                  <a:cubicBezTo>
                    <a:pt x="33901" y="31432"/>
                    <a:pt x="32804" y="31157"/>
                    <a:pt x="31821" y="30631"/>
                  </a:cubicBezTo>
                  <a:lnTo>
                    <a:pt x="35023" y="24645"/>
                  </a:lnTo>
                  <a:lnTo>
                    <a:pt x="31658" y="30539"/>
                  </a:lnTo>
                  <a:cubicBezTo>
                    <a:pt x="28284" y="28905"/>
                    <a:pt x="26873" y="24846"/>
                    <a:pt x="28506" y="21472"/>
                  </a:cubicBezTo>
                  <a:cubicBezTo>
                    <a:pt x="30140" y="18098"/>
                    <a:pt x="34199" y="16687"/>
                    <a:pt x="37573" y="18320"/>
                  </a:cubicBezTo>
                  <a:lnTo>
                    <a:pt x="38217" y="18653"/>
                  </a:lnTo>
                  <a:cubicBezTo>
                    <a:pt x="41507" y="20455"/>
                    <a:pt x="42713" y="24584"/>
                    <a:pt x="40910" y="27874"/>
                  </a:cubicBezTo>
                  <a:cubicBezTo>
                    <a:pt x="39729" y="30031"/>
                    <a:pt x="37474" y="31380"/>
                    <a:pt x="35016" y="31403"/>
                  </a:cubicBezTo>
                  <a:close/>
                  <a:moveTo>
                    <a:pt x="220342" y="32564"/>
                  </a:moveTo>
                  <a:cubicBezTo>
                    <a:pt x="216590" y="32560"/>
                    <a:pt x="213553" y="29515"/>
                    <a:pt x="213557" y="25764"/>
                  </a:cubicBezTo>
                  <a:cubicBezTo>
                    <a:pt x="213560" y="23232"/>
                    <a:pt x="214971" y="20911"/>
                    <a:pt x="217218" y="19744"/>
                  </a:cubicBezTo>
                  <a:lnTo>
                    <a:pt x="217700" y="19496"/>
                  </a:lnTo>
                  <a:cubicBezTo>
                    <a:pt x="221006" y="17723"/>
                    <a:pt x="225123" y="18966"/>
                    <a:pt x="226896" y="22272"/>
                  </a:cubicBezTo>
                  <a:cubicBezTo>
                    <a:pt x="228669" y="25578"/>
                    <a:pt x="227426" y="29696"/>
                    <a:pt x="224120" y="31469"/>
                  </a:cubicBezTo>
                  <a:cubicBezTo>
                    <a:pt x="224005" y="31530"/>
                    <a:pt x="223888" y="31589"/>
                    <a:pt x="223770" y="31644"/>
                  </a:cubicBezTo>
                  <a:lnTo>
                    <a:pt x="220738" y="25573"/>
                  </a:lnTo>
                  <a:lnTo>
                    <a:pt x="223451" y="31807"/>
                  </a:lnTo>
                  <a:cubicBezTo>
                    <a:pt x="222490" y="32305"/>
                    <a:pt x="221424" y="32565"/>
                    <a:pt x="220342" y="32564"/>
                  </a:cubicBezTo>
                  <a:close/>
                  <a:moveTo>
                    <a:pt x="64608" y="43898"/>
                  </a:moveTo>
                  <a:cubicBezTo>
                    <a:pt x="63886" y="43894"/>
                    <a:pt x="63169" y="43777"/>
                    <a:pt x="62483" y="43550"/>
                  </a:cubicBezTo>
                  <a:lnTo>
                    <a:pt x="62172" y="43451"/>
                  </a:lnTo>
                  <a:cubicBezTo>
                    <a:pt x="58595" y="42332"/>
                    <a:pt x="56601" y="38525"/>
                    <a:pt x="57720" y="34948"/>
                  </a:cubicBezTo>
                  <a:cubicBezTo>
                    <a:pt x="58839" y="31370"/>
                    <a:pt x="62646" y="29377"/>
                    <a:pt x="66223" y="30496"/>
                  </a:cubicBezTo>
                  <a:lnTo>
                    <a:pt x="66783" y="30673"/>
                  </a:lnTo>
                  <a:cubicBezTo>
                    <a:pt x="70339" y="31856"/>
                    <a:pt x="72262" y="35698"/>
                    <a:pt x="71079" y="39254"/>
                  </a:cubicBezTo>
                  <a:cubicBezTo>
                    <a:pt x="70159" y="42021"/>
                    <a:pt x="67573" y="43890"/>
                    <a:pt x="64658" y="43898"/>
                  </a:cubicBezTo>
                  <a:close/>
                  <a:moveTo>
                    <a:pt x="190643" y="44641"/>
                  </a:moveTo>
                  <a:cubicBezTo>
                    <a:pt x="186895" y="44652"/>
                    <a:pt x="183848" y="41623"/>
                    <a:pt x="183837" y="37875"/>
                  </a:cubicBezTo>
                  <a:cubicBezTo>
                    <a:pt x="183829" y="34978"/>
                    <a:pt x="185661" y="32396"/>
                    <a:pt x="188397" y="31445"/>
                  </a:cubicBezTo>
                  <a:lnTo>
                    <a:pt x="189070" y="31240"/>
                  </a:lnTo>
                  <a:cubicBezTo>
                    <a:pt x="192657" y="30154"/>
                    <a:pt x="196445" y="32182"/>
                    <a:pt x="197531" y="35769"/>
                  </a:cubicBezTo>
                  <a:cubicBezTo>
                    <a:pt x="198616" y="39357"/>
                    <a:pt x="196588" y="43145"/>
                    <a:pt x="193001" y="44230"/>
                  </a:cubicBezTo>
                  <a:lnTo>
                    <a:pt x="191039" y="37735"/>
                  </a:lnTo>
                  <a:lnTo>
                    <a:pt x="192810" y="44294"/>
                  </a:lnTo>
                  <a:cubicBezTo>
                    <a:pt x="192111" y="44526"/>
                    <a:pt x="191379" y="44643"/>
                    <a:pt x="190643" y="44641"/>
                  </a:cubicBezTo>
                  <a:close/>
                  <a:moveTo>
                    <a:pt x="95788" y="51569"/>
                  </a:moveTo>
                  <a:cubicBezTo>
                    <a:pt x="95458" y="51573"/>
                    <a:pt x="95129" y="51550"/>
                    <a:pt x="94803" y="51498"/>
                  </a:cubicBezTo>
                  <a:lnTo>
                    <a:pt x="94456" y="51448"/>
                  </a:lnTo>
                  <a:cubicBezTo>
                    <a:pt x="90740" y="50853"/>
                    <a:pt x="88193" y="47381"/>
                    <a:pt x="88740" y="43657"/>
                  </a:cubicBezTo>
                  <a:cubicBezTo>
                    <a:pt x="89279" y="39988"/>
                    <a:pt x="92691" y="37451"/>
                    <a:pt x="96360" y="37990"/>
                  </a:cubicBezTo>
                  <a:cubicBezTo>
                    <a:pt x="96360" y="37990"/>
                    <a:pt x="96361" y="37990"/>
                    <a:pt x="96361" y="37990"/>
                  </a:cubicBezTo>
                  <a:cubicBezTo>
                    <a:pt x="100114" y="38539"/>
                    <a:pt x="102745" y="41981"/>
                    <a:pt x="102290" y="45746"/>
                  </a:cubicBezTo>
                  <a:cubicBezTo>
                    <a:pt x="101883" y="49040"/>
                    <a:pt x="99106" y="51527"/>
                    <a:pt x="95788" y="51569"/>
                  </a:cubicBezTo>
                  <a:close/>
                  <a:moveTo>
                    <a:pt x="159336" y="51958"/>
                  </a:moveTo>
                  <a:cubicBezTo>
                    <a:pt x="155585" y="51947"/>
                    <a:pt x="152552" y="48897"/>
                    <a:pt x="152563" y="45145"/>
                  </a:cubicBezTo>
                  <a:cubicBezTo>
                    <a:pt x="152573" y="41797"/>
                    <a:pt x="155021" y="38956"/>
                    <a:pt x="158330" y="38450"/>
                  </a:cubicBezTo>
                  <a:lnTo>
                    <a:pt x="158812" y="38380"/>
                  </a:lnTo>
                  <a:cubicBezTo>
                    <a:pt x="162528" y="37836"/>
                    <a:pt x="165981" y="40408"/>
                    <a:pt x="166525" y="44124"/>
                  </a:cubicBezTo>
                  <a:cubicBezTo>
                    <a:pt x="167069" y="47840"/>
                    <a:pt x="164497" y="51294"/>
                    <a:pt x="160781" y="51838"/>
                  </a:cubicBezTo>
                  <a:lnTo>
                    <a:pt x="159796" y="45116"/>
                  </a:lnTo>
                  <a:lnTo>
                    <a:pt x="160370" y="51895"/>
                  </a:lnTo>
                  <a:cubicBezTo>
                    <a:pt x="160028" y="51945"/>
                    <a:pt x="159682" y="51971"/>
                    <a:pt x="159336" y="51972"/>
                  </a:cubicBezTo>
                  <a:close/>
                  <a:moveTo>
                    <a:pt x="127781" y="54225"/>
                  </a:moveTo>
                  <a:lnTo>
                    <a:pt x="127328" y="54225"/>
                  </a:lnTo>
                  <a:cubicBezTo>
                    <a:pt x="123577" y="54225"/>
                    <a:pt x="120535" y="51184"/>
                    <a:pt x="120535" y="47432"/>
                  </a:cubicBezTo>
                  <a:cubicBezTo>
                    <a:pt x="120535" y="43681"/>
                    <a:pt x="123577" y="40640"/>
                    <a:pt x="127328" y="40640"/>
                  </a:cubicBezTo>
                  <a:cubicBezTo>
                    <a:pt x="131124" y="40623"/>
                    <a:pt x="134240" y="43638"/>
                    <a:pt x="134347" y="47432"/>
                  </a:cubicBezTo>
                  <a:cubicBezTo>
                    <a:pt x="134445" y="51085"/>
                    <a:pt x="131564" y="54125"/>
                    <a:pt x="127911" y="54223"/>
                  </a:cubicBezTo>
                  <a:cubicBezTo>
                    <a:pt x="127868" y="54224"/>
                    <a:pt x="127825" y="54225"/>
                    <a:pt x="127781" y="54225"/>
                  </a:cubicBezTo>
                  <a:close/>
                  <a:moveTo>
                    <a:pt x="133873" y="140917"/>
                  </a:moveTo>
                  <a:lnTo>
                    <a:pt x="133873" y="141370"/>
                  </a:lnTo>
                  <a:cubicBezTo>
                    <a:pt x="133873" y="145122"/>
                    <a:pt x="130831" y="148163"/>
                    <a:pt x="127080" y="148163"/>
                  </a:cubicBezTo>
                  <a:cubicBezTo>
                    <a:pt x="123329" y="148163"/>
                    <a:pt x="120287" y="145122"/>
                    <a:pt x="120287" y="141370"/>
                  </a:cubicBezTo>
                  <a:lnTo>
                    <a:pt x="120288" y="140917"/>
                  </a:lnTo>
                  <a:cubicBezTo>
                    <a:pt x="120288" y="137165"/>
                    <a:pt x="123329" y="134124"/>
                    <a:pt x="127080" y="134124"/>
                  </a:cubicBezTo>
                  <a:cubicBezTo>
                    <a:pt x="130832" y="134124"/>
                    <a:pt x="133873" y="137165"/>
                    <a:pt x="133873" y="140917"/>
                  </a:cubicBezTo>
                  <a:close/>
                  <a:moveTo>
                    <a:pt x="133873" y="108426"/>
                  </a:moveTo>
                  <a:lnTo>
                    <a:pt x="133873" y="108886"/>
                  </a:lnTo>
                  <a:cubicBezTo>
                    <a:pt x="133873" y="112638"/>
                    <a:pt x="130831" y="115679"/>
                    <a:pt x="127080" y="115679"/>
                  </a:cubicBezTo>
                  <a:cubicBezTo>
                    <a:pt x="123329" y="115679"/>
                    <a:pt x="120287" y="112638"/>
                    <a:pt x="120287" y="108886"/>
                  </a:cubicBezTo>
                  <a:lnTo>
                    <a:pt x="120288" y="108426"/>
                  </a:lnTo>
                  <a:cubicBezTo>
                    <a:pt x="120288" y="104674"/>
                    <a:pt x="123329" y="101633"/>
                    <a:pt x="127080" y="101633"/>
                  </a:cubicBezTo>
                  <a:cubicBezTo>
                    <a:pt x="130832" y="101633"/>
                    <a:pt x="133873" y="104674"/>
                    <a:pt x="133873" y="108426"/>
                  </a:cubicBezTo>
                  <a:close/>
                  <a:moveTo>
                    <a:pt x="133873" y="75928"/>
                  </a:moveTo>
                  <a:lnTo>
                    <a:pt x="133873" y="76395"/>
                  </a:lnTo>
                  <a:cubicBezTo>
                    <a:pt x="133873" y="85320"/>
                    <a:pt x="120288" y="85328"/>
                    <a:pt x="120288" y="76395"/>
                  </a:cubicBezTo>
                  <a:lnTo>
                    <a:pt x="120288" y="75928"/>
                  </a:lnTo>
                  <a:cubicBezTo>
                    <a:pt x="120288" y="72177"/>
                    <a:pt x="123329" y="69135"/>
                    <a:pt x="127080" y="69135"/>
                  </a:cubicBezTo>
                  <a:cubicBezTo>
                    <a:pt x="130832" y="69135"/>
                    <a:pt x="133873" y="72177"/>
                    <a:pt x="133873" y="75928"/>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20" name="Forma libre 137">
              <a:extLst>
                <a:ext uri="{FF2B5EF4-FFF2-40B4-BE49-F238E27FC236}">
                  <a16:creationId xmlns:a16="http://schemas.microsoft.com/office/drawing/2014/main" id="{B3CB8CFF-A671-9B26-5893-55AC4341A9C6}"/>
                </a:ext>
              </a:extLst>
            </p:cNvPr>
            <p:cNvSpPr/>
            <p:nvPr/>
          </p:nvSpPr>
          <p:spPr>
            <a:xfrm>
              <a:off x="8163651"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21" name="TextBox 26">
              <a:extLst>
                <a:ext uri="{FF2B5EF4-FFF2-40B4-BE49-F238E27FC236}">
                  <a16:creationId xmlns:a16="http://schemas.microsoft.com/office/drawing/2014/main" id="{C35C8606-DE6F-A7A7-71A6-166E1769CB12}"/>
                </a:ext>
              </a:extLst>
            </p:cNvPr>
            <p:cNvSpPr txBox="1"/>
            <p:nvPr/>
          </p:nvSpPr>
          <p:spPr>
            <a:xfrm>
              <a:off x="1423133" y="5468909"/>
              <a:ext cx="1823986" cy="6498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Misurare il livello di maturità e redigere una GAP ANALISI  </a:t>
              </a:r>
              <a:endParaRPr kumimoji="0" lang="en-US"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endParaRPr>
            </a:p>
          </p:txBody>
        </p:sp>
        <p:sp>
          <p:nvSpPr>
            <p:cNvPr id="22" name="Rectangle 27">
              <a:extLst>
                <a:ext uri="{FF2B5EF4-FFF2-40B4-BE49-F238E27FC236}">
                  <a16:creationId xmlns:a16="http://schemas.microsoft.com/office/drawing/2014/main" id="{0E7DE0D5-D2C2-E96F-FF6F-286DAD13CC90}"/>
                </a:ext>
              </a:extLst>
            </p:cNvPr>
            <p:cNvSpPr/>
            <p:nvPr/>
          </p:nvSpPr>
          <p:spPr>
            <a:xfrm>
              <a:off x="1663003" y="2906157"/>
              <a:ext cx="147475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ontserrat" charset="0"/>
                </a:rPr>
                <a:t>CHECK UP 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ontserrat" charset="0"/>
                </a:rPr>
                <a:t>GAP ANALISI</a:t>
              </a:r>
            </a:p>
          </p:txBody>
        </p:sp>
        <p:sp>
          <p:nvSpPr>
            <p:cNvPr id="23" name="Rectangle 28">
              <a:extLst>
                <a:ext uri="{FF2B5EF4-FFF2-40B4-BE49-F238E27FC236}">
                  <a16:creationId xmlns:a16="http://schemas.microsoft.com/office/drawing/2014/main" id="{E20584B1-3F8C-4979-B5CB-584EEC279292}"/>
                </a:ext>
              </a:extLst>
            </p:cNvPr>
            <p:cNvSpPr/>
            <p:nvPr/>
          </p:nvSpPr>
          <p:spPr>
            <a:xfrm>
              <a:off x="3487405" y="2906157"/>
              <a:ext cx="1619879" cy="46416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SISTEMA DI GESTIONE</a:t>
              </a:r>
            </a:p>
          </p:txBody>
        </p:sp>
        <p:sp>
          <p:nvSpPr>
            <p:cNvPr id="24" name="Rectangle 29">
              <a:extLst>
                <a:ext uri="{FF2B5EF4-FFF2-40B4-BE49-F238E27FC236}">
                  <a16:creationId xmlns:a16="http://schemas.microsoft.com/office/drawing/2014/main" id="{203D447C-58E2-B051-6A43-D5A6293286ED}"/>
                </a:ext>
              </a:extLst>
            </p:cNvPr>
            <p:cNvSpPr/>
            <p:nvPr/>
          </p:nvSpPr>
          <p:spPr>
            <a:xfrm>
              <a:off x="5508343" y="2936935"/>
              <a:ext cx="147475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AUDIT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INTERNO</a:t>
              </a:r>
            </a:p>
          </p:txBody>
        </p:sp>
        <p:sp>
          <p:nvSpPr>
            <p:cNvPr id="25" name="Rectangle 31">
              <a:extLst>
                <a:ext uri="{FF2B5EF4-FFF2-40B4-BE49-F238E27FC236}">
                  <a16:creationId xmlns:a16="http://schemas.microsoft.com/office/drawing/2014/main" id="{09201A5B-363A-2990-2312-97F492311E4A}"/>
                </a:ext>
              </a:extLst>
            </p:cNvPr>
            <p:cNvSpPr/>
            <p:nvPr/>
          </p:nvSpPr>
          <p:spPr>
            <a:xfrm>
              <a:off x="7598838" y="2959966"/>
              <a:ext cx="1474750" cy="49339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AUDIT CERTIFICAZIONE</a:t>
              </a:r>
            </a:p>
          </p:txBody>
        </p:sp>
        <p:sp>
          <p:nvSpPr>
            <p:cNvPr id="26" name="TextBox 32">
              <a:extLst>
                <a:ext uri="{FF2B5EF4-FFF2-40B4-BE49-F238E27FC236}">
                  <a16:creationId xmlns:a16="http://schemas.microsoft.com/office/drawing/2014/main" id="{8402DE95-0E71-783B-B2C5-720DA4F4AD37}"/>
                </a:ext>
              </a:extLst>
            </p:cNvPr>
            <p:cNvSpPr txBox="1"/>
            <p:nvPr/>
          </p:nvSpPr>
          <p:spPr>
            <a:xfrm>
              <a:off x="3485866" y="5495193"/>
              <a:ext cx="1585808" cy="8355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Progettare e realizzare un Sistema di Gestione </a:t>
              </a:r>
            </a:p>
          </p:txBody>
        </p:sp>
        <p:sp>
          <p:nvSpPr>
            <p:cNvPr id="27" name="TextBox 33">
              <a:extLst>
                <a:ext uri="{FF2B5EF4-FFF2-40B4-BE49-F238E27FC236}">
                  <a16:creationId xmlns:a16="http://schemas.microsoft.com/office/drawing/2014/main" id="{0CFCE308-37CA-C0B7-1F05-8D8361399BF8}"/>
                </a:ext>
              </a:extLst>
            </p:cNvPr>
            <p:cNvSpPr txBox="1"/>
            <p:nvPr/>
          </p:nvSpPr>
          <p:spPr>
            <a:xfrm>
              <a:off x="5485137" y="5476048"/>
              <a:ext cx="1465860" cy="8355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Realizzazione e rendicontazione di un audit interno</a:t>
              </a:r>
            </a:p>
          </p:txBody>
        </p:sp>
        <p:sp>
          <p:nvSpPr>
            <p:cNvPr id="28" name="TextBox 35">
              <a:extLst>
                <a:ext uri="{FF2B5EF4-FFF2-40B4-BE49-F238E27FC236}">
                  <a16:creationId xmlns:a16="http://schemas.microsoft.com/office/drawing/2014/main" id="{0EFEEFF7-8110-C2CC-727D-372D3AFAB67C}"/>
                </a:ext>
              </a:extLst>
            </p:cNvPr>
            <p:cNvSpPr txBox="1"/>
            <p:nvPr/>
          </p:nvSpPr>
          <p:spPr>
            <a:xfrm>
              <a:off x="7563587" y="5468909"/>
              <a:ext cx="1465860" cy="6498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Condotto dall’Organismo di Certificazione</a:t>
              </a:r>
              <a:endParaRPr kumimoji="0" lang="en-US"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41117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2751</TotalTime>
  <Words>2092</Words>
  <Application>Microsoft Office PowerPoint</Application>
  <PresentationFormat>Widescreen</PresentationFormat>
  <Paragraphs>227</Paragraphs>
  <Slides>28</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28</vt:i4>
      </vt:variant>
    </vt:vector>
  </HeadingPairs>
  <TitlesOfParts>
    <vt:vector size="40" baseType="lpstr">
      <vt:lpstr>SimSun</vt:lpstr>
      <vt:lpstr>Arial</vt:lpstr>
      <vt:lpstr>Arial Black</vt:lpstr>
      <vt:lpstr>Calibri</vt:lpstr>
      <vt:lpstr>Calibri Light</vt:lpstr>
      <vt:lpstr>Karla</vt:lpstr>
      <vt:lpstr>Karla,Bold</vt:lpstr>
      <vt:lpstr>LeanOSans FY</vt:lpstr>
      <vt:lpstr>Montserrat</vt:lpstr>
      <vt:lpstr>Roboto Medium</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Avviso pubblico  “Verso la certificazione della parità di genere”</vt:lpstr>
      <vt:lpstr>Obiettivi</vt:lpstr>
      <vt:lpstr>Presentazione standard di PowerPoint</vt:lpstr>
      <vt:lpstr>Linee di finanziamento</vt:lpstr>
      <vt:lpstr>Dotazione finanziaria </vt:lpstr>
      <vt:lpstr>Valore del voucher</vt:lpstr>
      <vt:lpstr>Conteggio dei dipendenti </vt:lpstr>
      <vt:lpstr>Linea A Servizi consulenziali di accompagnamento alla certificazione  </vt:lpstr>
      <vt:lpstr>Linea B Servizio di certificazione della parità di genere </vt:lpstr>
      <vt:lpstr>C.1 Presentazione delle domande </vt:lpstr>
      <vt:lpstr>Presentazione standard di PowerPoint</vt:lpstr>
      <vt:lpstr>C.3 Istruttoria </vt:lpstr>
      <vt:lpstr>C.4 Modalità e tempi per l’erogazione dell’agevolazione </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Federica Di Marcello</dc:creator>
  <cp:lastModifiedBy>Loredana Caponio</cp:lastModifiedBy>
  <cp:revision>36</cp:revision>
  <dcterms:created xsi:type="dcterms:W3CDTF">2023-03-30T12:31:51Z</dcterms:created>
  <dcterms:modified xsi:type="dcterms:W3CDTF">2023-07-06T08:44:27Z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