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502" r:id="rId2"/>
    <p:sldId id="504" r:id="rId3"/>
    <p:sldId id="261" r:id="rId4"/>
    <p:sldId id="374" r:id="rId5"/>
    <p:sldId id="375" r:id="rId6"/>
    <p:sldId id="264" r:id="rId7"/>
    <p:sldId id="533" r:id="rId8"/>
    <p:sldId id="267" r:id="rId9"/>
    <p:sldId id="268" r:id="rId10"/>
    <p:sldId id="270" r:id="rId11"/>
    <p:sldId id="377" r:id="rId12"/>
    <p:sldId id="272" r:id="rId13"/>
    <p:sldId id="298" r:id="rId14"/>
    <p:sldId id="299" r:id="rId15"/>
    <p:sldId id="302" r:id="rId16"/>
    <p:sldId id="536" r:id="rId17"/>
    <p:sldId id="300" r:id="rId18"/>
    <p:sldId id="538" r:id="rId19"/>
    <p:sldId id="379" r:id="rId20"/>
    <p:sldId id="380" r:id="rId21"/>
    <p:sldId id="381" r:id="rId22"/>
    <p:sldId id="297" r:id="rId23"/>
    <p:sldId id="583" r:id="rId24"/>
    <p:sldId id="573"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2" r:id="rId39"/>
    <p:sldId id="588"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C5A56B5-E6C1-4860-BF1A-08AE7E7A5BFA}">
          <p14:sldIdLst>
            <p14:sldId id="502"/>
            <p14:sldId id="504"/>
          </p14:sldIdLst>
        </p14:section>
        <p14:section name="Uni" id="{A0FE7CF0-C000-454D-9EB5-EBF923921DDB}">
          <p14:sldIdLst>
            <p14:sldId id="261"/>
            <p14:sldId id="374"/>
            <p14:sldId id="375"/>
            <p14:sldId id="264"/>
            <p14:sldId id="533"/>
            <p14:sldId id="267"/>
            <p14:sldId id="268"/>
            <p14:sldId id="270"/>
            <p14:sldId id="377"/>
            <p14:sldId id="272"/>
            <p14:sldId id="298"/>
            <p14:sldId id="299"/>
            <p14:sldId id="302"/>
            <p14:sldId id="536"/>
            <p14:sldId id="300"/>
            <p14:sldId id="538"/>
            <p14:sldId id="379"/>
            <p14:sldId id="380"/>
            <p14:sldId id="381"/>
            <p14:sldId id="297"/>
          </p14:sldIdLst>
        </p14:section>
        <p14:section name="Sezione senza titolo" id="{0493F7E7-2691-4480-B8B6-6BCACF1A35C4}">
          <p14:sldIdLst>
            <p14:sldId id="583"/>
            <p14:sldId id="573"/>
          </p14:sldIdLst>
        </p14:section>
        <p14:section name="Slide Bando" id="{147C682F-7C3C-4607-B1E3-B1CBDB194888}">
          <p14:sldIdLst>
            <p14:sldId id="278"/>
            <p14:sldId id="279"/>
            <p14:sldId id="280"/>
            <p14:sldId id="281"/>
            <p14:sldId id="282"/>
            <p14:sldId id="283"/>
            <p14:sldId id="284"/>
            <p14:sldId id="285"/>
            <p14:sldId id="286"/>
            <p14:sldId id="287"/>
            <p14:sldId id="288"/>
            <p14:sldId id="289"/>
            <p14:sldId id="290"/>
            <p14:sldId id="292"/>
          </p14:sldIdLst>
        </p14:section>
        <p14:section name="FORMATIVO" id="{4C4515FE-087F-42CF-B833-B330664D074B}">
          <p14:sldIdLst>
            <p14:sldId id="5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Porrini" initials="FP" lastIdx="6" clrIdx="0">
    <p:extLst>
      <p:ext uri="{19B8F6BF-5375-455C-9EA6-DF929625EA0E}">
        <p15:presenceInfo xmlns:p15="http://schemas.microsoft.com/office/powerpoint/2012/main" userId="S::francesca.porrini@nextgroup.eu::de337b45-5c29-4a90-95d2-bff6bb1323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DEDE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1"/>
  </p:normalViewPr>
  <p:slideViewPr>
    <p:cSldViewPr snapToGrid="0">
      <p:cViewPr varScale="1">
        <p:scale>
          <a:sx n="82" d="100"/>
          <a:sy n="82" d="100"/>
        </p:scale>
        <p:origin x="7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CF926-E943-4DD4-8275-6EBCDA27918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it-IT"/>
        </a:p>
      </dgm:t>
    </dgm:pt>
    <dgm:pt modelId="{E8EDB7A3-5BBF-4511-B152-AC0F5130E752}">
      <dgm:prSet phldrT="[Testo]"/>
      <dgm:spPr>
        <a:solidFill>
          <a:srgbClr val="1C5383"/>
        </a:solidFill>
      </dgm:spPr>
      <dgm:t>
        <a:bodyPr/>
        <a:lstStyle/>
        <a:p>
          <a:r>
            <a:rPr lang="it-IT" b="1" dirty="0">
              <a:latin typeface="Montserrat" panose="00000500000000000000" pitchFamily="2" charset="0"/>
            </a:rPr>
            <a:t>A</a:t>
          </a:r>
        </a:p>
      </dgm:t>
    </dgm:pt>
    <dgm:pt modelId="{B67C812C-996A-45B3-B388-191216FFF107}" type="parTrans" cxnId="{C644E861-980B-4EDF-9B92-6830ADC1E497}">
      <dgm:prSet/>
      <dgm:spPr/>
      <dgm:t>
        <a:bodyPr/>
        <a:lstStyle/>
        <a:p>
          <a:endParaRPr lang="it-IT" b="1">
            <a:latin typeface="Montserrat" panose="00000500000000000000" pitchFamily="2" charset="0"/>
          </a:endParaRPr>
        </a:p>
      </dgm:t>
    </dgm:pt>
    <dgm:pt modelId="{C30AA152-2E72-4419-8811-F7ACA76A6CB6}" type="sibTrans" cxnId="{C644E861-980B-4EDF-9B92-6830ADC1E497}">
      <dgm:prSet/>
      <dgm:spPr/>
      <dgm:t>
        <a:bodyPr/>
        <a:lstStyle/>
        <a:p>
          <a:endParaRPr lang="it-IT" b="1">
            <a:latin typeface="Montserrat" panose="00000500000000000000" pitchFamily="2" charset="0"/>
          </a:endParaRPr>
        </a:p>
      </dgm:t>
    </dgm:pt>
    <dgm:pt modelId="{8BA65573-47BF-4C2D-9253-73C53B638D73}">
      <dgm:prSet phldrT="[Testo]"/>
      <dgm:spPr>
        <a:solidFill>
          <a:srgbClr val="1C5383"/>
        </a:solidFill>
      </dgm:spPr>
      <dgm:t>
        <a:bodyPr/>
        <a:lstStyle/>
        <a:p>
          <a:r>
            <a:rPr lang="it-IT" b="1" dirty="0">
              <a:latin typeface="Montserrat" panose="00000500000000000000" pitchFamily="2" charset="0"/>
            </a:rPr>
            <a:t>F</a:t>
          </a:r>
        </a:p>
      </dgm:t>
    </dgm:pt>
    <dgm:pt modelId="{4C4DF650-0ACB-465D-9624-98B74787D9DD}" type="parTrans" cxnId="{F6A5CD8E-1B20-462A-9243-10873996A80D}">
      <dgm:prSet/>
      <dgm:spPr/>
      <dgm:t>
        <a:bodyPr/>
        <a:lstStyle/>
        <a:p>
          <a:endParaRPr lang="it-IT" b="1">
            <a:latin typeface="Montserrat" panose="00000500000000000000" pitchFamily="2" charset="0"/>
          </a:endParaRPr>
        </a:p>
      </dgm:t>
    </dgm:pt>
    <dgm:pt modelId="{2BE5ED00-8AFD-47C8-9FB1-B3DEF7462938}" type="sibTrans" cxnId="{F6A5CD8E-1B20-462A-9243-10873996A80D}">
      <dgm:prSet/>
      <dgm:spPr/>
      <dgm:t>
        <a:bodyPr/>
        <a:lstStyle/>
        <a:p>
          <a:endParaRPr lang="it-IT" b="1">
            <a:latin typeface="Montserrat" panose="00000500000000000000" pitchFamily="2" charset="0"/>
          </a:endParaRPr>
        </a:p>
      </dgm:t>
    </dgm:pt>
    <dgm:pt modelId="{358C65F5-6E7B-4A36-BABE-F898595C323D}">
      <dgm:prSet phldrT="[Testo]"/>
      <dgm:spPr>
        <a:solidFill>
          <a:srgbClr val="1C5383"/>
        </a:solidFill>
      </dgm:spPr>
      <dgm:t>
        <a:bodyPr/>
        <a:lstStyle/>
        <a:p>
          <a:r>
            <a:rPr lang="it-IT" b="1" dirty="0">
              <a:latin typeface="Montserrat" panose="00000500000000000000" pitchFamily="2" charset="0"/>
            </a:rPr>
            <a:t>G</a:t>
          </a:r>
        </a:p>
      </dgm:t>
    </dgm:pt>
    <dgm:pt modelId="{8ECAC3FB-A88F-41FE-9560-E7D9ABA094C9}" type="parTrans" cxnId="{A1FEE2E3-8D90-4F7B-8F23-31177661451E}">
      <dgm:prSet/>
      <dgm:spPr/>
      <dgm:t>
        <a:bodyPr/>
        <a:lstStyle/>
        <a:p>
          <a:endParaRPr lang="it-IT" b="1">
            <a:latin typeface="Montserrat" panose="00000500000000000000" pitchFamily="2" charset="0"/>
          </a:endParaRPr>
        </a:p>
      </dgm:t>
    </dgm:pt>
    <dgm:pt modelId="{CEEEDCE0-4EBF-4B01-AE56-2C7101C154B8}" type="sibTrans" cxnId="{A1FEE2E3-8D90-4F7B-8F23-31177661451E}">
      <dgm:prSet/>
      <dgm:spPr/>
      <dgm:t>
        <a:bodyPr/>
        <a:lstStyle/>
        <a:p>
          <a:endParaRPr lang="it-IT" b="1">
            <a:latin typeface="Montserrat" panose="00000500000000000000" pitchFamily="2" charset="0"/>
          </a:endParaRPr>
        </a:p>
      </dgm:t>
    </dgm:pt>
    <dgm:pt modelId="{1346CB11-86C8-4C74-949C-F51613FF3523}">
      <dgm:prSet phldrT="[Testo]"/>
      <dgm:spPr>
        <a:solidFill>
          <a:srgbClr val="1C5383"/>
        </a:solidFill>
      </dgm:spPr>
      <dgm:t>
        <a:bodyPr/>
        <a:lstStyle/>
        <a:p>
          <a:r>
            <a:rPr lang="it-IT" b="1" dirty="0">
              <a:latin typeface="Montserrat" panose="00000500000000000000" pitchFamily="2" charset="0"/>
            </a:rPr>
            <a:t>B</a:t>
          </a:r>
        </a:p>
      </dgm:t>
    </dgm:pt>
    <dgm:pt modelId="{5FA09010-491D-4911-8EF6-5CBF21DBD1D7}" type="parTrans" cxnId="{51F9FE3B-D927-4182-9DF1-E61291C216F9}">
      <dgm:prSet/>
      <dgm:spPr/>
      <dgm:t>
        <a:bodyPr/>
        <a:lstStyle/>
        <a:p>
          <a:endParaRPr lang="it-IT" b="1">
            <a:latin typeface="Montserrat" panose="00000500000000000000" pitchFamily="2" charset="0"/>
          </a:endParaRPr>
        </a:p>
      </dgm:t>
    </dgm:pt>
    <dgm:pt modelId="{0F81F379-9A99-484C-AAEF-FB46F84C2DC9}" type="sibTrans" cxnId="{51F9FE3B-D927-4182-9DF1-E61291C216F9}">
      <dgm:prSet/>
      <dgm:spPr/>
      <dgm:t>
        <a:bodyPr/>
        <a:lstStyle/>
        <a:p>
          <a:endParaRPr lang="it-IT" b="1">
            <a:latin typeface="Montserrat" panose="00000500000000000000" pitchFamily="2" charset="0"/>
          </a:endParaRPr>
        </a:p>
      </dgm:t>
    </dgm:pt>
    <dgm:pt modelId="{9C6ACBF2-E9EF-4C66-8E4F-AD392AA195A9}">
      <dgm:prSet phldrT="[Testo]"/>
      <dgm:spPr>
        <a:solidFill>
          <a:srgbClr val="1C5383"/>
        </a:solidFill>
      </dgm:spPr>
      <dgm:t>
        <a:bodyPr/>
        <a:lstStyle/>
        <a:p>
          <a:r>
            <a:rPr lang="it-IT" b="1" dirty="0">
              <a:latin typeface="Montserrat" panose="00000500000000000000" pitchFamily="2" charset="0"/>
            </a:rPr>
            <a:t>C</a:t>
          </a:r>
        </a:p>
      </dgm:t>
    </dgm:pt>
    <dgm:pt modelId="{231316C6-17C0-4351-8C0A-8E170439A4E7}" type="parTrans" cxnId="{D8C80AEA-C798-4BDD-8CD7-D20349EF6008}">
      <dgm:prSet/>
      <dgm:spPr/>
      <dgm:t>
        <a:bodyPr/>
        <a:lstStyle/>
        <a:p>
          <a:endParaRPr lang="it-IT" b="1">
            <a:latin typeface="Montserrat" panose="00000500000000000000" pitchFamily="2" charset="0"/>
          </a:endParaRPr>
        </a:p>
      </dgm:t>
    </dgm:pt>
    <dgm:pt modelId="{C5017F57-6F94-49A6-8BB7-47CB6A682636}" type="sibTrans" cxnId="{D8C80AEA-C798-4BDD-8CD7-D20349EF6008}">
      <dgm:prSet/>
      <dgm:spPr/>
      <dgm:t>
        <a:bodyPr/>
        <a:lstStyle/>
        <a:p>
          <a:endParaRPr lang="it-IT" b="1">
            <a:latin typeface="Montserrat" panose="00000500000000000000" pitchFamily="2" charset="0"/>
          </a:endParaRPr>
        </a:p>
      </dgm:t>
    </dgm:pt>
    <dgm:pt modelId="{DEE90E26-9CCE-4366-8BA6-5B39A310EA41}">
      <dgm:prSet phldrT="[Testo]"/>
      <dgm:spPr>
        <a:solidFill>
          <a:srgbClr val="1C5383"/>
        </a:solidFill>
      </dgm:spPr>
      <dgm:t>
        <a:bodyPr/>
        <a:lstStyle/>
        <a:p>
          <a:r>
            <a:rPr lang="it-IT" b="1" dirty="0">
              <a:latin typeface="Montserrat" panose="00000500000000000000" pitchFamily="2" charset="0"/>
            </a:rPr>
            <a:t>D</a:t>
          </a:r>
        </a:p>
      </dgm:t>
    </dgm:pt>
    <dgm:pt modelId="{D74F885F-985E-4D34-917D-2D122C75263E}" type="parTrans" cxnId="{EC77C81F-BA81-4F12-844B-279AE37AE6EA}">
      <dgm:prSet/>
      <dgm:spPr/>
      <dgm:t>
        <a:bodyPr/>
        <a:lstStyle/>
        <a:p>
          <a:endParaRPr lang="it-IT" b="1">
            <a:latin typeface="Montserrat" panose="00000500000000000000" pitchFamily="2" charset="0"/>
          </a:endParaRPr>
        </a:p>
      </dgm:t>
    </dgm:pt>
    <dgm:pt modelId="{9C039B56-E606-4368-89F0-4876CA6709CD}" type="sibTrans" cxnId="{EC77C81F-BA81-4F12-844B-279AE37AE6EA}">
      <dgm:prSet/>
      <dgm:spPr/>
      <dgm:t>
        <a:bodyPr/>
        <a:lstStyle/>
        <a:p>
          <a:endParaRPr lang="it-IT" b="1">
            <a:latin typeface="Montserrat" panose="00000500000000000000" pitchFamily="2" charset="0"/>
          </a:endParaRPr>
        </a:p>
      </dgm:t>
    </dgm:pt>
    <dgm:pt modelId="{481EF4C8-2110-43C2-B290-C51C887DB61D}">
      <dgm:prSet phldrT="[Testo]"/>
      <dgm:spPr>
        <a:solidFill>
          <a:srgbClr val="1C5383"/>
        </a:solidFill>
      </dgm:spPr>
      <dgm:t>
        <a:bodyPr/>
        <a:lstStyle/>
        <a:p>
          <a:r>
            <a:rPr lang="it-IT" b="1" dirty="0">
              <a:latin typeface="Montserrat" panose="00000500000000000000" pitchFamily="2" charset="0"/>
            </a:rPr>
            <a:t>E</a:t>
          </a:r>
        </a:p>
      </dgm:t>
    </dgm:pt>
    <dgm:pt modelId="{564A7AD1-C764-483A-A6C5-3E3DE1814ABC}" type="parTrans" cxnId="{18C20FDA-4D7D-4365-93E4-E260005C0F1E}">
      <dgm:prSet/>
      <dgm:spPr/>
      <dgm:t>
        <a:bodyPr/>
        <a:lstStyle/>
        <a:p>
          <a:endParaRPr lang="it-IT" b="1">
            <a:latin typeface="Montserrat" panose="00000500000000000000" pitchFamily="2" charset="0"/>
          </a:endParaRPr>
        </a:p>
      </dgm:t>
    </dgm:pt>
    <dgm:pt modelId="{D902E5BF-D468-4E11-AF65-5ADDA0144C0C}" type="sibTrans" cxnId="{18C20FDA-4D7D-4365-93E4-E260005C0F1E}">
      <dgm:prSet/>
      <dgm:spPr/>
      <dgm:t>
        <a:bodyPr/>
        <a:lstStyle/>
        <a:p>
          <a:endParaRPr lang="it-IT" b="1">
            <a:latin typeface="Montserrat" panose="00000500000000000000" pitchFamily="2" charset="0"/>
          </a:endParaRPr>
        </a:p>
      </dgm:t>
    </dgm:pt>
    <dgm:pt modelId="{7CE80B11-2CB2-40C2-9C18-B7E0A1A7D945}">
      <dgm:prSet phldrT="[Testo]"/>
      <dgm:spPr>
        <a:solidFill>
          <a:schemeClr val="bg1"/>
        </a:solidFill>
        <a:ln>
          <a:solidFill>
            <a:schemeClr val="bg1"/>
          </a:solidFill>
        </a:ln>
      </dgm:spPr>
      <dgm:t>
        <a:bodyPr/>
        <a:lstStyle/>
        <a:p>
          <a:r>
            <a:rPr lang="it-IT" b="1" dirty="0">
              <a:latin typeface="Montserrat" panose="00000500000000000000" pitchFamily="2" charset="0"/>
            </a:rPr>
            <a:t>UNI</a:t>
          </a:r>
        </a:p>
      </dgm:t>
    </dgm:pt>
    <dgm:pt modelId="{ACA00A9B-6B26-47FD-963F-7DBF1B0174CE}" type="sibTrans" cxnId="{5566E72F-9AA5-4A65-A226-4517B89AABF0}">
      <dgm:prSet/>
      <dgm:spPr/>
      <dgm:t>
        <a:bodyPr/>
        <a:lstStyle/>
        <a:p>
          <a:endParaRPr lang="it-IT" b="1">
            <a:latin typeface="Montserrat" panose="00000500000000000000" pitchFamily="2" charset="0"/>
          </a:endParaRPr>
        </a:p>
      </dgm:t>
    </dgm:pt>
    <dgm:pt modelId="{9C8ECB01-6FBB-4838-B6F8-FCF28AB78DF1}" type="parTrans" cxnId="{5566E72F-9AA5-4A65-A226-4517B89AABF0}">
      <dgm:prSet/>
      <dgm:spPr/>
      <dgm:t>
        <a:bodyPr/>
        <a:lstStyle/>
        <a:p>
          <a:endParaRPr lang="it-IT" b="1">
            <a:latin typeface="Montserrat" panose="00000500000000000000" pitchFamily="2" charset="0"/>
          </a:endParaRPr>
        </a:p>
      </dgm:t>
    </dgm:pt>
    <dgm:pt modelId="{02187267-2956-49B1-8E6D-C21F7A289EFB}" type="pres">
      <dgm:prSet presAssocID="{A75CF926-E943-4DD4-8275-6EBCDA279187}" presName="Name0" presStyleCnt="0">
        <dgm:presLayoutVars>
          <dgm:chMax val="1"/>
          <dgm:dir/>
          <dgm:animLvl val="ctr"/>
          <dgm:resizeHandles val="exact"/>
        </dgm:presLayoutVars>
      </dgm:prSet>
      <dgm:spPr/>
    </dgm:pt>
    <dgm:pt modelId="{D8C354A9-FBD7-4350-B8C0-BBFF2D21A772}" type="pres">
      <dgm:prSet presAssocID="{7CE80B11-2CB2-40C2-9C18-B7E0A1A7D945}" presName="centerShape" presStyleLbl="node0" presStyleIdx="0" presStyleCnt="1"/>
      <dgm:spPr/>
    </dgm:pt>
    <dgm:pt modelId="{4CB91056-44A0-4FE7-9C38-4FED43FA99A4}" type="pres">
      <dgm:prSet presAssocID="{E8EDB7A3-5BBF-4511-B152-AC0F5130E752}" presName="node" presStyleLbl="node1" presStyleIdx="0" presStyleCnt="7">
        <dgm:presLayoutVars>
          <dgm:bulletEnabled val="1"/>
        </dgm:presLayoutVars>
      </dgm:prSet>
      <dgm:spPr/>
    </dgm:pt>
    <dgm:pt modelId="{7D5BF38B-8E81-421B-B81D-0BC5F255E9E1}" type="pres">
      <dgm:prSet presAssocID="{E8EDB7A3-5BBF-4511-B152-AC0F5130E752}" presName="dummy" presStyleCnt="0"/>
      <dgm:spPr/>
    </dgm:pt>
    <dgm:pt modelId="{E14FECD4-3045-4C69-9F74-90E765013730}" type="pres">
      <dgm:prSet presAssocID="{C30AA152-2E72-4419-8811-F7ACA76A6CB6}" presName="sibTrans" presStyleLbl="sibTrans2D1" presStyleIdx="0" presStyleCnt="7"/>
      <dgm:spPr/>
    </dgm:pt>
    <dgm:pt modelId="{F663DEF2-6FA8-4339-A474-B67BFFFB3A43}" type="pres">
      <dgm:prSet presAssocID="{1346CB11-86C8-4C74-949C-F51613FF3523}" presName="node" presStyleLbl="node1" presStyleIdx="1" presStyleCnt="7">
        <dgm:presLayoutVars>
          <dgm:bulletEnabled val="1"/>
        </dgm:presLayoutVars>
      </dgm:prSet>
      <dgm:spPr/>
    </dgm:pt>
    <dgm:pt modelId="{737E6FC0-3C21-4C4D-9EEA-FD4AA343C5FA}" type="pres">
      <dgm:prSet presAssocID="{1346CB11-86C8-4C74-949C-F51613FF3523}" presName="dummy" presStyleCnt="0"/>
      <dgm:spPr/>
    </dgm:pt>
    <dgm:pt modelId="{5AC0C244-BFF5-4D3E-82F1-E7DCEB81129A}" type="pres">
      <dgm:prSet presAssocID="{0F81F379-9A99-484C-AAEF-FB46F84C2DC9}" presName="sibTrans" presStyleLbl="sibTrans2D1" presStyleIdx="1" presStyleCnt="7"/>
      <dgm:spPr/>
    </dgm:pt>
    <dgm:pt modelId="{F1D7B8E1-F7F0-4014-8C1C-FD3C3A41A856}" type="pres">
      <dgm:prSet presAssocID="{9C6ACBF2-E9EF-4C66-8E4F-AD392AA195A9}" presName="node" presStyleLbl="node1" presStyleIdx="2" presStyleCnt="7">
        <dgm:presLayoutVars>
          <dgm:bulletEnabled val="1"/>
        </dgm:presLayoutVars>
      </dgm:prSet>
      <dgm:spPr/>
    </dgm:pt>
    <dgm:pt modelId="{CF811915-4640-400B-B6AB-C680197B3725}" type="pres">
      <dgm:prSet presAssocID="{9C6ACBF2-E9EF-4C66-8E4F-AD392AA195A9}" presName="dummy" presStyleCnt="0"/>
      <dgm:spPr/>
    </dgm:pt>
    <dgm:pt modelId="{0F54E562-AF3E-4C4C-A8F5-0BB203C0D42D}" type="pres">
      <dgm:prSet presAssocID="{C5017F57-6F94-49A6-8BB7-47CB6A682636}" presName="sibTrans" presStyleLbl="sibTrans2D1" presStyleIdx="2" presStyleCnt="7"/>
      <dgm:spPr/>
    </dgm:pt>
    <dgm:pt modelId="{494AF3F7-DDC3-4278-8F88-E548E64B2886}" type="pres">
      <dgm:prSet presAssocID="{DEE90E26-9CCE-4366-8BA6-5B39A310EA41}" presName="node" presStyleLbl="node1" presStyleIdx="3" presStyleCnt="7">
        <dgm:presLayoutVars>
          <dgm:bulletEnabled val="1"/>
        </dgm:presLayoutVars>
      </dgm:prSet>
      <dgm:spPr/>
    </dgm:pt>
    <dgm:pt modelId="{0DFAB2BC-7D8F-4FC8-A278-21819583ECF5}" type="pres">
      <dgm:prSet presAssocID="{DEE90E26-9CCE-4366-8BA6-5B39A310EA41}" presName="dummy" presStyleCnt="0"/>
      <dgm:spPr/>
    </dgm:pt>
    <dgm:pt modelId="{61B10420-56DD-480F-8710-FB76C310566B}" type="pres">
      <dgm:prSet presAssocID="{9C039B56-E606-4368-89F0-4876CA6709CD}" presName="sibTrans" presStyleLbl="sibTrans2D1" presStyleIdx="3" presStyleCnt="7"/>
      <dgm:spPr/>
    </dgm:pt>
    <dgm:pt modelId="{709465EC-9323-4A50-8BD6-6CEDD95C94FC}" type="pres">
      <dgm:prSet presAssocID="{481EF4C8-2110-43C2-B290-C51C887DB61D}" presName="node" presStyleLbl="node1" presStyleIdx="4" presStyleCnt="7">
        <dgm:presLayoutVars>
          <dgm:bulletEnabled val="1"/>
        </dgm:presLayoutVars>
      </dgm:prSet>
      <dgm:spPr/>
    </dgm:pt>
    <dgm:pt modelId="{5A381C48-569B-4E66-948D-2BC133B64BB5}" type="pres">
      <dgm:prSet presAssocID="{481EF4C8-2110-43C2-B290-C51C887DB61D}" presName="dummy" presStyleCnt="0"/>
      <dgm:spPr/>
    </dgm:pt>
    <dgm:pt modelId="{CB8B8CE9-F115-4195-9FB7-6933A4C8AF36}" type="pres">
      <dgm:prSet presAssocID="{D902E5BF-D468-4E11-AF65-5ADDA0144C0C}" presName="sibTrans" presStyleLbl="sibTrans2D1" presStyleIdx="4" presStyleCnt="7"/>
      <dgm:spPr/>
    </dgm:pt>
    <dgm:pt modelId="{4C936009-11A7-4696-AECF-350979255F2D}" type="pres">
      <dgm:prSet presAssocID="{8BA65573-47BF-4C2D-9253-73C53B638D73}" presName="node" presStyleLbl="node1" presStyleIdx="5" presStyleCnt="7">
        <dgm:presLayoutVars>
          <dgm:bulletEnabled val="1"/>
        </dgm:presLayoutVars>
      </dgm:prSet>
      <dgm:spPr/>
    </dgm:pt>
    <dgm:pt modelId="{8C79ABF9-EE49-4839-A08F-AD57C019B2E6}" type="pres">
      <dgm:prSet presAssocID="{8BA65573-47BF-4C2D-9253-73C53B638D73}" presName="dummy" presStyleCnt="0"/>
      <dgm:spPr/>
    </dgm:pt>
    <dgm:pt modelId="{39E2FA24-7242-4A23-993F-0DAB6F593041}" type="pres">
      <dgm:prSet presAssocID="{2BE5ED00-8AFD-47C8-9FB1-B3DEF7462938}" presName="sibTrans" presStyleLbl="sibTrans2D1" presStyleIdx="5" presStyleCnt="7"/>
      <dgm:spPr/>
    </dgm:pt>
    <dgm:pt modelId="{9DFBBEBD-7E52-4D77-BAFF-784CFE1B19DB}" type="pres">
      <dgm:prSet presAssocID="{358C65F5-6E7B-4A36-BABE-F898595C323D}" presName="node" presStyleLbl="node1" presStyleIdx="6" presStyleCnt="7">
        <dgm:presLayoutVars>
          <dgm:bulletEnabled val="1"/>
        </dgm:presLayoutVars>
      </dgm:prSet>
      <dgm:spPr/>
    </dgm:pt>
    <dgm:pt modelId="{9EFE03B3-2216-4904-A04D-2BC781473F3D}" type="pres">
      <dgm:prSet presAssocID="{358C65F5-6E7B-4A36-BABE-F898595C323D}" presName="dummy" presStyleCnt="0"/>
      <dgm:spPr/>
    </dgm:pt>
    <dgm:pt modelId="{D9264819-E5F8-44BC-BD40-0C3F8F61D004}" type="pres">
      <dgm:prSet presAssocID="{CEEEDCE0-4EBF-4B01-AE56-2C7101C154B8}" presName="sibTrans" presStyleLbl="sibTrans2D1" presStyleIdx="6" presStyleCnt="7"/>
      <dgm:spPr/>
    </dgm:pt>
  </dgm:ptLst>
  <dgm:cxnLst>
    <dgm:cxn modelId="{FA92F207-7CCC-430B-B485-3CB7544FC9AE}" type="presOf" srcId="{8BA65573-47BF-4C2D-9253-73C53B638D73}" destId="{4C936009-11A7-4696-AECF-350979255F2D}" srcOrd="0" destOrd="0" presId="urn:microsoft.com/office/officeart/2005/8/layout/radial6"/>
    <dgm:cxn modelId="{4579F907-6604-408E-894E-C0F8F456AE7B}" type="presOf" srcId="{0F81F379-9A99-484C-AAEF-FB46F84C2DC9}" destId="{5AC0C244-BFF5-4D3E-82F1-E7DCEB81129A}" srcOrd="0" destOrd="0" presId="urn:microsoft.com/office/officeart/2005/8/layout/radial6"/>
    <dgm:cxn modelId="{2C05B30C-6243-4AAF-A11D-4707A2C0826A}" type="presOf" srcId="{2BE5ED00-8AFD-47C8-9FB1-B3DEF7462938}" destId="{39E2FA24-7242-4A23-993F-0DAB6F593041}" srcOrd="0" destOrd="0" presId="urn:microsoft.com/office/officeart/2005/8/layout/radial6"/>
    <dgm:cxn modelId="{EA6A391A-65BC-40B6-AB80-EAD75FFFB919}" type="presOf" srcId="{1346CB11-86C8-4C74-949C-F51613FF3523}" destId="{F663DEF2-6FA8-4339-A474-B67BFFFB3A43}" srcOrd="0" destOrd="0" presId="urn:microsoft.com/office/officeart/2005/8/layout/radial6"/>
    <dgm:cxn modelId="{7325731F-A429-4AB1-90A7-9D8CF8479362}" type="presOf" srcId="{A75CF926-E943-4DD4-8275-6EBCDA279187}" destId="{02187267-2956-49B1-8E6D-C21F7A289EFB}" srcOrd="0" destOrd="0" presId="urn:microsoft.com/office/officeart/2005/8/layout/radial6"/>
    <dgm:cxn modelId="{EC77C81F-BA81-4F12-844B-279AE37AE6EA}" srcId="{7CE80B11-2CB2-40C2-9C18-B7E0A1A7D945}" destId="{DEE90E26-9CCE-4366-8BA6-5B39A310EA41}" srcOrd="3" destOrd="0" parTransId="{D74F885F-985E-4D34-917D-2D122C75263E}" sibTransId="{9C039B56-E606-4368-89F0-4876CA6709CD}"/>
    <dgm:cxn modelId="{5566E72F-9AA5-4A65-A226-4517B89AABF0}" srcId="{A75CF926-E943-4DD4-8275-6EBCDA279187}" destId="{7CE80B11-2CB2-40C2-9C18-B7E0A1A7D945}" srcOrd="0" destOrd="0" parTransId="{9C8ECB01-6FBB-4838-B6F8-FCF28AB78DF1}" sibTransId="{ACA00A9B-6B26-47FD-963F-7DBF1B0174CE}"/>
    <dgm:cxn modelId="{0239D630-06E5-403D-85AD-5CFAE010CE9F}" type="presOf" srcId="{7CE80B11-2CB2-40C2-9C18-B7E0A1A7D945}" destId="{D8C354A9-FBD7-4350-B8C0-BBFF2D21A772}" srcOrd="0" destOrd="0" presId="urn:microsoft.com/office/officeart/2005/8/layout/radial6"/>
    <dgm:cxn modelId="{51F9FE3B-D927-4182-9DF1-E61291C216F9}" srcId="{7CE80B11-2CB2-40C2-9C18-B7E0A1A7D945}" destId="{1346CB11-86C8-4C74-949C-F51613FF3523}" srcOrd="1" destOrd="0" parTransId="{5FA09010-491D-4911-8EF6-5CBF21DBD1D7}" sibTransId="{0F81F379-9A99-484C-AAEF-FB46F84C2DC9}"/>
    <dgm:cxn modelId="{C644E861-980B-4EDF-9B92-6830ADC1E497}" srcId="{7CE80B11-2CB2-40C2-9C18-B7E0A1A7D945}" destId="{E8EDB7A3-5BBF-4511-B152-AC0F5130E752}" srcOrd="0" destOrd="0" parTransId="{B67C812C-996A-45B3-B388-191216FFF107}" sibTransId="{C30AA152-2E72-4419-8811-F7ACA76A6CB6}"/>
    <dgm:cxn modelId="{C564D275-1954-4C3C-B8C7-819DF86EDF76}" type="presOf" srcId="{DEE90E26-9CCE-4366-8BA6-5B39A310EA41}" destId="{494AF3F7-DDC3-4278-8F88-E548E64B2886}" srcOrd="0" destOrd="0" presId="urn:microsoft.com/office/officeart/2005/8/layout/radial6"/>
    <dgm:cxn modelId="{1679447C-F9C9-4793-BBDF-4D5C100CB791}" type="presOf" srcId="{C5017F57-6F94-49A6-8BB7-47CB6A682636}" destId="{0F54E562-AF3E-4C4C-A8F5-0BB203C0D42D}" srcOrd="0" destOrd="0" presId="urn:microsoft.com/office/officeart/2005/8/layout/radial6"/>
    <dgm:cxn modelId="{29C0467D-062A-41FE-8425-BBA19747B647}" type="presOf" srcId="{CEEEDCE0-4EBF-4B01-AE56-2C7101C154B8}" destId="{D9264819-E5F8-44BC-BD40-0C3F8F61D004}" srcOrd="0" destOrd="0" presId="urn:microsoft.com/office/officeart/2005/8/layout/radial6"/>
    <dgm:cxn modelId="{45AF8A87-46B5-4C9F-9F97-29520A19B5CE}" type="presOf" srcId="{481EF4C8-2110-43C2-B290-C51C887DB61D}" destId="{709465EC-9323-4A50-8BD6-6CEDD95C94FC}" srcOrd="0" destOrd="0" presId="urn:microsoft.com/office/officeart/2005/8/layout/radial6"/>
    <dgm:cxn modelId="{8CE3EB89-9524-46E7-9528-1E0A8CD014E1}" type="presOf" srcId="{D902E5BF-D468-4E11-AF65-5ADDA0144C0C}" destId="{CB8B8CE9-F115-4195-9FB7-6933A4C8AF36}" srcOrd="0" destOrd="0" presId="urn:microsoft.com/office/officeart/2005/8/layout/radial6"/>
    <dgm:cxn modelId="{F6A5CD8E-1B20-462A-9243-10873996A80D}" srcId="{7CE80B11-2CB2-40C2-9C18-B7E0A1A7D945}" destId="{8BA65573-47BF-4C2D-9253-73C53B638D73}" srcOrd="5" destOrd="0" parTransId="{4C4DF650-0ACB-465D-9624-98B74787D9DD}" sibTransId="{2BE5ED00-8AFD-47C8-9FB1-B3DEF7462938}"/>
    <dgm:cxn modelId="{AF3258AE-FE2D-4BA1-AE5B-8D97D1AB65E7}" type="presOf" srcId="{9C6ACBF2-E9EF-4C66-8E4F-AD392AA195A9}" destId="{F1D7B8E1-F7F0-4014-8C1C-FD3C3A41A856}" srcOrd="0" destOrd="0" presId="urn:microsoft.com/office/officeart/2005/8/layout/radial6"/>
    <dgm:cxn modelId="{FCFA70C0-A46C-43EE-BD66-AFB85EBD9325}" type="presOf" srcId="{9C039B56-E606-4368-89F0-4876CA6709CD}" destId="{61B10420-56DD-480F-8710-FB76C310566B}" srcOrd="0" destOrd="0" presId="urn:microsoft.com/office/officeart/2005/8/layout/radial6"/>
    <dgm:cxn modelId="{269151C1-71C3-4D6B-BDB5-9C0E9615C188}" type="presOf" srcId="{358C65F5-6E7B-4A36-BABE-F898595C323D}" destId="{9DFBBEBD-7E52-4D77-BAFF-784CFE1B19DB}" srcOrd="0" destOrd="0" presId="urn:microsoft.com/office/officeart/2005/8/layout/radial6"/>
    <dgm:cxn modelId="{517EDBC1-5D9D-4D92-A88D-BEB26640FDE5}" type="presOf" srcId="{C30AA152-2E72-4419-8811-F7ACA76A6CB6}" destId="{E14FECD4-3045-4C69-9F74-90E765013730}" srcOrd="0" destOrd="0" presId="urn:microsoft.com/office/officeart/2005/8/layout/radial6"/>
    <dgm:cxn modelId="{18C20FDA-4D7D-4365-93E4-E260005C0F1E}" srcId="{7CE80B11-2CB2-40C2-9C18-B7E0A1A7D945}" destId="{481EF4C8-2110-43C2-B290-C51C887DB61D}" srcOrd="4" destOrd="0" parTransId="{564A7AD1-C764-483A-A6C5-3E3DE1814ABC}" sibTransId="{D902E5BF-D468-4E11-AF65-5ADDA0144C0C}"/>
    <dgm:cxn modelId="{A1FEE2E3-8D90-4F7B-8F23-31177661451E}" srcId="{7CE80B11-2CB2-40C2-9C18-B7E0A1A7D945}" destId="{358C65F5-6E7B-4A36-BABE-F898595C323D}" srcOrd="6" destOrd="0" parTransId="{8ECAC3FB-A88F-41FE-9560-E7D9ABA094C9}" sibTransId="{CEEEDCE0-4EBF-4B01-AE56-2C7101C154B8}"/>
    <dgm:cxn modelId="{D8C80AEA-C798-4BDD-8CD7-D20349EF6008}" srcId="{7CE80B11-2CB2-40C2-9C18-B7E0A1A7D945}" destId="{9C6ACBF2-E9EF-4C66-8E4F-AD392AA195A9}" srcOrd="2" destOrd="0" parTransId="{231316C6-17C0-4351-8C0A-8E170439A4E7}" sibTransId="{C5017F57-6F94-49A6-8BB7-47CB6A682636}"/>
    <dgm:cxn modelId="{105B35FD-C1E6-4F85-B37E-3A4C73D967A1}" type="presOf" srcId="{E8EDB7A3-5BBF-4511-B152-AC0F5130E752}" destId="{4CB91056-44A0-4FE7-9C38-4FED43FA99A4}" srcOrd="0" destOrd="0" presId="urn:microsoft.com/office/officeart/2005/8/layout/radial6"/>
    <dgm:cxn modelId="{245B1EFE-CA19-491D-9ACF-29BC75BF4179}" type="presParOf" srcId="{02187267-2956-49B1-8E6D-C21F7A289EFB}" destId="{D8C354A9-FBD7-4350-B8C0-BBFF2D21A772}" srcOrd="0" destOrd="0" presId="urn:microsoft.com/office/officeart/2005/8/layout/radial6"/>
    <dgm:cxn modelId="{CF8E92ED-D7F4-4C15-85EB-148728DA24C3}" type="presParOf" srcId="{02187267-2956-49B1-8E6D-C21F7A289EFB}" destId="{4CB91056-44A0-4FE7-9C38-4FED43FA99A4}" srcOrd="1" destOrd="0" presId="urn:microsoft.com/office/officeart/2005/8/layout/radial6"/>
    <dgm:cxn modelId="{4AB0F9D6-DD53-451B-B345-42EA5525C1A7}" type="presParOf" srcId="{02187267-2956-49B1-8E6D-C21F7A289EFB}" destId="{7D5BF38B-8E81-421B-B81D-0BC5F255E9E1}" srcOrd="2" destOrd="0" presId="urn:microsoft.com/office/officeart/2005/8/layout/radial6"/>
    <dgm:cxn modelId="{055DF3F0-7B9B-44D8-AB87-C12FB46E7945}" type="presParOf" srcId="{02187267-2956-49B1-8E6D-C21F7A289EFB}" destId="{E14FECD4-3045-4C69-9F74-90E765013730}" srcOrd="3" destOrd="0" presId="urn:microsoft.com/office/officeart/2005/8/layout/radial6"/>
    <dgm:cxn modelId="{0F4A5326-896F-429E-8910-AA7854D06C47}" type="presParOf" srcId="{02187267-2956-49B1-8E6D-C21F7A289EFB}" destId="{F663DEF2-6FA8-4339-A474-B67BFFFB3A43}" srcOrd="4" destOrd="0" presId="urn:microsoft.com/office/officeart/2005/8/layout/radial6"/>
    <dgm:cxn modelId="{5BE77A74-76C2-4A27-B753-79BEA59A35E4}" type="presParOf" srcId="{02187267-2956-49B1-8E6D-C21F7A289EFB}" destId="{737E6FC0-3C21-4C4D-9EEA-FD4AA343C5FA}" srcOrd="5" destOrd="0" presId="urn:microsoft.com/office/officeart/2005/8/layout/radial6"/>
    <dgm:cxn modelId="{C79F155C-EBA6-45EB-B53F-1477301E06CA}" type="presParOf" srcId="{02187267-2956-49B1-8E6D-C21F7A289EFB}" destId="{5AC0C244-BFF5-4D3E-82F1-E7DCEB81129A}" srcOrd="6" destOrd="0" presId="urn:microsoft.com/office/officeart/2005/8/layout/radial6"/>
    <dgm:cxn modelId="{BD23320D-FECC-4BB1-B1A8-173F9D8D3E95}" type="presParOf" srcId="{02187267-2956-49B1-8E6D-C21F7A289EFB}" destId="{F1D7B8E1-F7F0-4014-8C1C-FD3C3A41A856}" srcOrd="7" destOrd="0" presId="urn:microsoft.com/office/officeart/2005/8/layout/radial6"/>
    <dgm:cxn modelId="{07A45F31-48A7-48D4-B2FF-D42F7A12958D}" type="presParOf" srcId="{02187267-2956-49B1-8E6D-C21F7A289EFB}" destId="{CF811915-4640-400B-B6AB-C680197B3725}" srcOrd="8" destOrd="0" presId="urn:microsoft.com/office/officeart/2005/8/layout/radial6"/>
    <dgm:cxn modelId="{AC13A163-7160-4B7E-BC40-5EBF549CD1F1}" type="presParOf" srcId="{02187267-2956-49B1-8E6D-C21F7A289EFB}" destId="{0F54E562-AF3E-4C4C-A8F5-0BB203C0D42D}" srcOrd="9" destOrd="0" presId="urn:microsoft.com/office/officeart/2005/8/layout/radial6"/>
    <dgm:cxn modelId="{39CC1A05-D20B-4CF2-81D7-AA28427E46CE}" type="presParOf" srcId="{02187267-2956-49B1-8E6D-C21F7A289EFB}" destId="{494AF3F7-DDC3-4278-8F88-E548E64B2886}" srcOrd="10" destOrd="0" presId="urn:microsoft.com/office/officeart/2005/8/layout/radial6"/>
    <dgm:cxn modelId="{21AF3658-057A-448E-95E1-465AFC10E9CD}" type="presParOf" srcId="{02187267-2956-49B1-8E6D-C21F7A289EFB}" destId="{0DFAB2BC-7D8F-4FC8-A278-21819583ECF5}" srcOrd="11" destOrd="0" presId="urn:microsoft.com/office/officeart/2005/8/layout/radial6"/>
    <dgm:cxn modelId="{06A8A3E1-BF19-454B-98EB-EF27A8C3B888}" type="presParOf" srcId="{02187267-2956-49B1-8E6D-C21F7A289EFB}" destId="{61B10420-56DD-480F-8710-FB76C310566B}" srcOrd="12" destOrd="0" presId="urn:microsoft.com/office/officeart/2005/8/layout/radial6"/>
    <dgm:cxn modelId="{01218D97-68F7-43F6-9276-0A7FAE5DFBA2}" type="presParOf" srcId="{02187267-2956-49B1-8E6D-C21F7A289EFB}" destId="{709465EC-9323-4A50-8BD6-6CEDD95C94FC}" srcOrd="13" destOrd="0" presId="urn:microsoft.com/office/officeart/2005/8/layout/radial6"/>
    <dgm:cxn modelId="{FC543AF8-3757-413E-ACA7-978367A2CDAF}" type="presParOf" srcId="{02187267-2956-49B1-8E6D-C21F7A289EFB}" destId="{5A381C48-569B-4E66-948D-2BC133B64BB5}" srcOrd="14" destOrd="0" presId="urn:microsoft.com/office/officeart/2005/8/layout/radial6"/>
    <dgm:cxn modelId="{59EDC4B2-FF8C-4B9E-B4CC-197A46C33AB2}" type="presParOf" srcId="{02187267-2956-49B1-8E6D-C21F7A289EFB}" destId="{CB8B8CE9-F115-4195-9FB7-6933A4C8AF36}" srcOrd="15" destOrd="0" presId="urn:microsoft.com/office/officeart/2005/8/layout/radial6"/>
    <dgm:cxn modelId="{70DD9824-E921-49F8-9B27-51B34746F573}" type="presParOf" srcId="{02187267-2956-49B1-8E6D-C21F7A289EFB}" destId="{4C936009-11A7-4696-AECF-350979255F2D}" srcOrd="16" destOrd="0" presId="urn:microsoft.com/office/officeart/2005/8/layout/radial6"/>
    <dgm:cxn modelId="{99127796-76D7-43DF-8241-AD0AF4D4D7D3}" type="presParOf" srcId="{02187267-2956-49B1-8E6D-C21F7A289EFB}" destId="{8C79ABF9-EE49-4839-A08F-AD57C019B2E6}" srcOrd="17" destOrd="0" presId="urn:microsoft.com/office/officeart/2005/8/layout/radial6"/>
    <dgm:cxn modelId="{941BC49E-8E78-4B5C-8E5B-097B740B994B}" type="presParOf" srcId="{02187267-2956-49B1-8E6D-C21F7A289EFB}" destId="{39E2FA24-7242-4A23-993F-0DAB6F593041}" srcOrd="18" destOrd="0" presId="urn:microsoft.com/office/officeart/2005/8/layout/radial6"/>
    <dgm:cxn modelId="{DE02FF99-8EF8-47A4-871A-DD5EB1B32A31}" type="presParOf" srcId="{02187267-2956-49B1-8E6D-C21F7A289EFB}" destId="{9DFBBEBD-7E52-4D77-BAFF-784CFE1B19DB}" srcOrd="19" destOrd="0" presId="urn:microsoft.com/office/officeart/2005/8/layout/radial6"/>
    <dgm:cxn modelId="{AC94A1BB-A47D-4BC8-A36B-C38B2FD2345D}" type="presParOf" srcId="{02187267-2956-49B1-8E6D-C21F7A289EFB}" destId="{9EFE03B3-2216-4904-A04D-2BC781473F3D}" srcOrd="20" destOrd="0" presId="urn:microsoft.com/office/officeart/2005/8/layout/radial6"/>
    <dgm:cxn modelId="{F1034C3D-F3F8-4734-8436-C54914765C2E}" type="presParOf" srcId="{02187267-2956-49B1-8E6D-C21F7A289EFB}" destId="{D9264819-E5F8-44BC-BD40-0C3F8F61D004}" srcOrd="21" destOrd="0" presId="urn:microsoft.com/office/officeart/2005/8/layout/radial6"/>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5CF926-E943-4DD4-8275-6EBCDA27918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it-IT"/>
        </a:p>
      </dgm:t>
    </dgm:pt>
    <dgm:pt modelId="{E8EDB7A3-5BBF-4511-B152-AC0F5130E752}">
      <dgm:prSet phldrT="[Testo]"/>
      <dgm:spPr>
        <a:solidFill>
          <a:srgbClr val="295478"/>
        </a:solidFill>
      </dgm:spPr>
      <dgm:t>
        <a:bodyPr/>
        <a:lstStyle/>
        <a:p>
          <a:r>
            <a:rPr lang="it-IT" b="1" dirty="0">
              <a:latin typeface="Montserrat" panose="00000500000000000000" pitchFamily="2" charset="0"/>
            </a:rPr>
            <a:t>A</a:t>
          </a:r>
        </a:p>
      </dgm:t>
    </dgm:pt>
    <dgm:pt modelId="{B67C812C-996A-45B3-B388-191216FFF107}" type="parTrans" cxnId="{C644E861-980B-4EDF-9B92-6830ADC1E497}">
      <dgm:prSet/>
      <dgm:spPr/>
      <dgm:t>
        <a:bodyPr/>
        <a:lstStyle/>
        <a:p>
          <a:endParaRPr lang="it-IT" b="1">
            <a:latin typeface="Montserrat" panose="00000500000000000000" pitchFamily="2" charset="0"/>
          </a:endParaRPr>
        </a:p>
      </dgm:t>
    </dgm:pt>
    <dgm:pt modelId="{C30AA152-2E72-4419-8811-F7ACA76A6CB6}" type="sibTrans" cxnId="{C644E861-980B-4EDF-9B92-6830ADC1E497}">
      <dgm:prSet/>
      <dgm:spPr/>
      <dgm:t>
        <a:bodyPr/>
        <a:lstStyle/>
        <a:p>
          <a:endParaRPr lang="it-IT" b="1">
            <a:latin typeface="Montserrat" panose="00000500000000000000" pitchFamily="2" charset="0"/>
          </a:endParaRPr>
        </a:p>
      </dgm:t>
    </dgm:pt>
    <dgm:pt modelId="{8BA65573-47BF-4C2D-9253-73C53B638D73}">
      <dgm:prSet phldrT="[Testo]"/>
      <dgm:spPr>
        <a:solidFill>
          <a:srgbClr val="295478"/>
        </a:solidFill>
      </dgm:spPr>
      <dgm:t>
        <a:bodyPr/>
        <a:lstStyle/>
        <a:p>
          <a:r>
            <a:rPr lang="it-IT" b="1" dirty="0">
              <a:latin typeface="Montserrat" panose="00000500000000000000" pitchFamily="2" charset="0"/>
            </a:rPr>
            <a:t>F</a:t>
          </a:r>
        </a:p>
      </dgm:t>
    </dgm:pt>
    <dgm:pt modelId="{4C4DF650-0ACB-465D-9624-98B74787D9DD}" type="parTrans" cxnId="{F6A5CD8E-1B20-462A-9243-10873996A80D}">
      <dgm:prSet/>
      <dgm:spPr/>
      <dgm:t>
        <a:bodyPr/>
        <a:lstStyle/>
        <a:p>
          <a:endParaRPr lang="it-IT" b="1">
            <a:latin typeface="Montserrat" panose="00000500000000000000" pitchFamily="2" charset="0"/>
          </a:endParaRPr>
        </a:p>
      </dgm:t>
    </dgm:pt>
    <dgm:pt modelId="{2BE5ED00-8AFD-47C8-9FB1-B3DEF7462938}" type="sibTrans" cxnId="{F6A5CD8E-1B20-462A-9243-10873996A80D}">
      <dgm:prSet/>
      <dgm:spPr/>
      <dgm:t>
        <a:bodyPr/>
        <a:lstStyle/>
        <a:p>
          <a:endParaRPr lang="it-IT" b="1">
            <a:latin typeface="Montserrat" panose="00000500000000000000" pitchFamily="2" charset="0"/>
          </a:endParaRPr>
        </a:p>
      </dgm:t>
    </dgm:pt>
    <dgm:pt modelId="{358C65F5-6E7B-4A36-BABE-F898595C323D}">
      <dgm:prSet phldrT="[Testo]"/>
      <dgm:spPr>
        <a:solidFill>
          <a:srgbClr val="295478"/>
        </a:solidFill>
      </dgm:spPr>
      <dgm:t>
        <a:bodyPr/>
        <a:lstStyle/>
        <a:p>
          <a:r>
            <a:rPr lang="it-IT" b="1" dirty="0">
              <a:latin typeface="Montserrat" panose="00000500000000000000" pitchFamily="2" charset="0"/>
            </a:rPr>
            <a:t>G</a:t>
          </a:r>
        </a:p>
      </dgm:t>
    </dgm:pt>
    <dgm:pt modelId="{8ECAC3FB-A88F-41FE-9560-E7D9ABA094C9}" type="parTrans" cxnId="{A1FEE2E3-8D90-4F7B-8F23-31177661451E}">
      <dgm:prSet/>
      <dgm:spPr/>
      <dgm:t>
        <a:bodyPr/>
        <a:lstStyle/>
        <a:p>
          <a:endParaRPr lang="it-IT" b="1">
            <a:latin typeface="Montserrat" panose="00000500000000000000" pitchFamily="2" charset="0"/>
          </a:endParaRPr>
        </a:p>
      </dgm:t>
    </dgm:pt>
    <dgm:pt modelId="{CEEEDCE0-4EBF-4B01-AE56-2C7101C154B8}" type="sibTrans" cxnId="{A1FEE2E3-8D90-4F7B-8F23-31177661451E}">
      <dgm:prSet/>
      <dgm:spPr/>
      <dgm:t>
        <a:bodyPr/>
        <a:lstStyle/>
        <a:p>
          <a:endParaRPr lang="it-IT" b="1">
            <a:latin typeface="Montserrat" panose="00000500000000000000" pitchFamily="2" charset="0"/>
          </a:endParaRPr>
        </a:p>
      </dgm:t>
    </dgm:pt>
    <dgm:pt modelId="{1346CB11-86C8-4C74-949C-F51613FF3523}">
      <dgm:prSet phldrT="[Testo]"/>
      <dgm:spPr>
        <a:solidFill>
          <a:srgbClr val="295478"/>
        </a:solidFill>
      </dgm:spPr>
      <dgm:t>
        <a:bodyPr/>
        <a:lstStyle/>
        <a:p>
          <a:r>
            <a:rPr lang="it-IT" b="1" dirty="0">
              <a:latin typeface="Montserrat" panose="00000500000000000000" pitchFamily="2" charset="0"/>
            </a:rPr>
            <a:t>B</a:t>
          </a:r>
        </a:p>
      </dgm:t>
    </dgm:pt>
    <dgm:pt modelId="{5FA09010-491D-4911-8EF6-5CBF21DBD1D7}" type="parTrans" cxnId="{51F9FE3B-D927-4182-9DF1-E61291C216F9}">
      <dgm:prSet/>
      <dgm:spPr/>
      <dgm:t>
        <a:bodyPr/>
        <a:lstStyle/>
        <a:p>
          <a:endParaRPr lang="it-IT" b="1">
            <a:latin typeface="Montserrat" panose="00000500000000000000" pitchFamily="2" charset="0"/>
          </a:endParaRPr>
        </a:p>
      </dgm:t>
    </dgm:pt>
    <dgm:pt modelId="{0F81F379-9A99-484C-AAEF-FB46F84C2DC9}" type="sibTrans" cxnId="{51F9FE3B-D927-4182-9DF1-E61291C216F9}">
      <dgm:prSet/>
      <dgm:spPr/>
      <dgm:t>
        <a:bodyPr/>
        <a:lstStyle/>
        <a:p>
          <a:endParaRPr lang="it-IT" b="1">
            <a:latin typeface="Montserrat" panose="00000500000000000000" pitchFamily="2" charset="0"/>
          </a:endParaRPr>
        </a:p>
      </dgm:t>
    </dgm:pt>
    <dgm:pt modelId="{9C6ACBF2-E9EF-4C66-8E4F-AD392AA195A9}">
      <dgm:prSet phldrT="[Testo]"/>
      <dgm:spPr>
        <a:solidFill>
          <a:srgbClr val="295478"/>
        </a:solidFill>
      </dgm:spPr>
      <dgm:t>
        <a:bodyPr/>
        <a:lstStyle/>
        <a:p>
          <a:r>
            <a:rPr lang="it-IT" b="1" dirty="0">
              <a:latin typeface="Montserrat" panose="00000500000000000000" pitchFamily="2" charset="0"/>
            </a:rPr>
            <a:t>C</a:t>
          </a:r>
        </a:p>
      </dgm:t>
    </dgm:pt>
    <dgm:pt modelId="{231316C6-17C0-4351-8C0A-8E170439A4E7}" type="parTrans" cxnId="{D8C80AEA-C798-4BDD-8CD7-D20349EF6008}">
      <dgm:prSet/>
      <dgm:spPr/>
      <dgm:t>
        <a:bodyPr/>
        <a:lstStyle/>
        <a:p>
          <a:endParaRPr lang="it-IT" b="1">
            <a:latin typeface="Montserrat" panose="00000500000000000000" pitchFamily="2" charset="0"/>
          </a:endParaRPr>
        </a:p>
      </dgm:t>
    </dgm:pt>
    <dgm:pt modelId="{C5017F57-6F94-49A6-8BB7-47CB6A682636}" type="sibTrans" cxnId="{D8C80AEA-C798-4BDD-8CD7-D20349EF6008}">
      <dgm:prSet/>
      <dgm:spPr/>
      <dgm:t>
        <a:bodyPr/>
        <a:lstStyle/>
        <a:p>
          <a:endParaRPr lang="it-IT" b="1">
            <a:latin typeface="Montserrat" panose="00000500000000000000" pitchFamily="2" charset="0"/>
          </a:endParaRPr>
        </a:p>
      </dgm:t>
    </dgm:pt>
    <dgm:pt modelId="{DEE90E26-9CCE-4366-8BA6-5B39A310EA41}">
      <dgm:prSet phldrT="[Testo]"/>
      <dgm:spPr>
        <a:solidFill>
          <a:srgbClr val="295478"/>
        </a:solidFill>
      </dgm:spPr>
      <dgm:t>
        <a:bodyPr/>
        <a:lstStyle/>
        <a:p>
          <a:r>
            <a:rPr lang="it-IT" b="1" dirty="0">
              <a:latin typeface="Montserrat" panose="00000500000000000000" pitchFamily="2" charset="0"/>
            </a:rPr>
            <a:t>D</a:t>
          </a:r>
        </a:p>
      </dgm:t>
    </dgm:pt>
    <dgm:pt modelId="{D74F885F-985E-4D34-917D-2D122C75263E}" type="parTrans" cxnId="{EC77C81F-BA81-4F12-844B-279AE37AE6EA}">
      <dgm:prSet/>
      <dgm:spPr/>
      <dgm:t>
        <a:bodyPr/>
        <a:lstStyle/>
        <a:p>
          <a:endParaRPr lang="it-IT" b="1">
            <a:latin typeface="Montserrat" panose="00000500000000000000" pitchFamily="2" charset="0"/>
          </a:endParaRPr>
        </a:p>
      </dgm:t>
    </dgm:pt>
    <dgm:pt modelId="{9C039B56-E606-4368-89F0-4876CA6709CD}" type="sibTrans" cxnId="{EC77C81F-BA81-4F12-844B-279AE37AE6EA}">
      <dgm:prSet/>
      <dgm:spPr/>
      <dgm:t>
        <a:bodyPr/>
        <a:lstStyle/>
        <a:p>
          <a:endParaRPr lang="it-IT" b="1">
            <a:latin typeface="Montserrat" panose="00000500000000000000" pitchFamily="2" charset="0"/>
          </a:endParaRPr>
        </a:p>
      </dgm:t>
    </dgm:pt>
    <dgm:pt modelId="{481EF4C8-2110-43C2-B290-C51C887DB61D}">
      <dgm:prSet phldrT="[Testo]"/>
      <dgm:spPr>
        <a:solidFill>
          <a:srgbClr val="295478"/>
        </a:solidFill>
      </dgm:spPr>
      <dgm:t>
        <a:bodyPr/>
        <a:lstStyle/>
        <a:p>
          <a:r>
            <a:rPr lang="it-IT" b="1" dirty="0">
              <a:latin typeface="Montserrat" panose="00000500000000000000" pitchFamily="2" charset="0"/>
            </a:rPr>
            <a:t>E</a:t>
          </a:r>
        </a:p>
      </dgm:t>
    </dgm:pt>
    <dgm:pt modelId="{564A7AD1-C764-483A-A6C5-3E3DE1814ABC}" type="parTrans" cxnId="{18C20FDA-4D7D-4365-93E4-E260005C0F1E}">
      <dgm:prSet/>
      <dgm:spPr/>
      <dgm:t>
        <a:bodyPr/>
        <a:lstStyle/>
        <a:p>
          <a:endParaRPr lang="it-IT" b="1">
            <a:latin typeface="Montserrat" panose="00000500000000000000" pitchFamily="2" charset="0"/>
          </a:endParaRPr>
        </a:p>
      </dgm:t>
    </dgm:pt>
    <dgm:pt modelId="{D902E5BF-D468-4E11-AF65-5ADDA0144C0C}" type="sibTrans" cxnId="{18C20FDA-4D7D-4365-93E4-E260005C0F1E}">
      <dgm:prSet/>
      <dgm:spPr/>
      <dgm:t>
        <a:bodyPr/>
        <a:lstStyle/>
        <a:p>
          <a:endParaRPr lang="it-IT" b="1">
            <a:latin typeface="Montserrat" panose="00000500000000000000" pitchFamily="2" charset="0"/>
          </a:endParaRPr>
        </a:p>
      </dgm:t>
    </dgm:pt>
    <dgm:pt modelId="{7CE80B11-2CB2-40C2-9C18-B7E0A1A7D945}">
      <dgm:prSet phldrT="[Testo]"/>
      <dgm:spPr/>
      <dgm:t>
        <a:bodyPr/>
        <a:lstStyle/>
        <a:p>
          <a:r>
            <a:rPr lang="it-IT" b="1" dirty="0">
              <a:latin typeface="Montserrat" panose="00000500000000000000" pitchFamily="2" charset="0"/>
            </a:rPr>
            <a:t>UNI</a:t>
          </a:r>
        </a:p>
      </dgm:t>
    </dgm:pt>
    <dgm:pt modelId="{ACA00A9B-6B26-47FD-963F-7DBF1B0174CE}" type="sibTrans" cxnId="{5566E72F-9AA5-4A65-A226-4517B89AABF0}">
      <dgm:prSet/>
      <dgm:spPr/>
      <dgm:t>
        <a:bodyPr/>
        <a:lstStyle/>
        <a:p>
          <a:endParaRPr lang="it-IT" b="1">
            <a:latin typeface="Montserrat" panose="00000500000000000000" pitchFamily="2" charset="0"/>
          </a:endParaRPr>
        </a:p>
      </dgm:t>
    </dgm:pt>
    <dgm:pt modelId="{9C8ECB01-6FBB-4838-B6F8-FCF28AB78DF1}" type="parTrans" cxnId="{5566E72F-9AA5-4A65-A226-4517B89AABF0}">
      <dgm:prSet/>
      <dgm:spPr/>
      <dgm:t>
        <a:bodyPr/>
        <a:lstStyle/>
        <a:p>
          <a:endParaRPr lang="it-IT" b="1">
            <a:latin typeface="Montserrat" panose="00000500000000000000" pitchFamily="2" charset="0"/>
          </a:endParaRPr>
        </a:p>
      </dgm:t>
    </dgm:pt>
    <dgm:pt modelId="{02187267-2956-49B1-8E6D-C21F7A289EFB}" type="pres">
      <dgm:prSet presAssocID="{A75CF926-E943-4DD4-8275-6EBCDA279187}" presName="Name0" presStyleCnt="0">
        <dgm:presLayoutVars>
          <dgm:chMax val="1"/>
          <dgm:dir/>
          <dgm:animLvl val="ctr"/>
          <dgm:resizeHandles val="exact"/>
        </dgm:presLayoutVars>
      </dgm:prSet>
      <dgm:spPr/>
    </dgm:pt>
    <dgm:pt modelId="{D8C354A9-FBD7-4350-B8C0-BBFF2D21A772}" type="pres">
      <dgm:prSet presAssocID="{7CE80B11-2CB2-40C2-9C18-B7E0A1A7D945}" presName="centerShape" presStyleLbl="node0" presStyleIdx="0" presStyleCnt="1"/>
      <dgm:spPr/>
    </dgm:pt>
    <dgm:pt modelId="{4CB91056-44A0-4FE7-9C38-4FED43FA99A4}" type="pres">
      <dgm:prSet presAssocID="{E8EDB7A3-5BBF-4511-B152-AC0F5130E752}" presName="node" presStyleLbl="node1" presStyleIdx="0" presStyleCnt="7">
        <dgm:presLayoutVars>
          <dgm:bulletEnabled val="1"/>
        </dgm:presLayoutVars>
      </dgm:prSet>
      <dgm:spPr/>
    </dgm:pt>
    <dgm:pt modelId="{7D5BF38B-8E81-421B-B81D-0BC5F255E9E1}" type="pres">
      <dgm:prSet presAssocID="{E8EDB7A3-5BBF-4511-B152-AC0F5130E752}" presName="dummy" presStyleCnt="0"/>
      <dgm:spPr/>
    </dgm:pt>
    <dgm:pt modelId="{E14FECD4-3045-4C69-9F74-90E765013730}" type="pres">
      <dgm:prSet presAssocID="{C30AA152-2E72-4419-8811-F7ACA76A6CB6}" presName="sibTrans" presStyleLbl="sibTrans2D1" presStyleIdx="0" presStyleCnt="7"/>
      <dgm:spPr/>
    </dgm:pt>
    <dgm:pt modelId="{F663DEF2-6FA8-4339-A474-B67BFFFB3A43}" type="pres">
      <dgm:prSet presAssocID="{1346CB11-86C8-4C74-949C-F51613FF3523}" presName="node" presStyleLbl="node1" presStyleIdx="1" presStyleCnt="7">
        <dgm:presLayoutVars>
          <dgm:bulletEnabled val="1"/>
        </dgm:presLayoutVars>
      </dgm:prSet>
      <dgm:spPr/>
    </dgm:pt>
    <dgm:pt modelId="{737E6FC0-3C21-4C4D-9EEA-FD4AA343C5FA}" type="pres">
      <dgm:prSet presAssocID="{1346CB11-86C8-4C74-949C-F51613FF3523}" presName="dummy" presStyleCnt="0"/>
      <dgm:spPr/>
    </dgm:pt>
    <dgm:pt modelId="{5AC0C244-BFF5-4D3E-82F1-E7DCEB81129A}" type="pres">
      <dgm:prSet presAssocID="{0F81F379-9A99-484C-AAEF-FB46F84C2DC9}" presName="sibTrans" presStyleLbl="sibTrans2D1" presStyleIdx="1" presStyleCnt="7"/>
      <dgm:spPr/>
    </dgm:pt>
    <dgm:pt modelId="{F1D7B8E1-F7F0-4014-8C1C-FD3C3A41A856}" type="pres">
      <dgm:prSet presAssocID="{9C6ACBF2-E9EF-4C66-8E4F-AD392AA195A9}" presName="node" presStyleLbl="node1" presStyleIdx="2" presStyleCnt="7">
        <dgm:presLayoutVars>
          <dgm:bulletEnabled val="1"/>
        </dgm:presLayoutVars>
      </dgm:prSet>
      <dgm:spPr/>
    </dgm:pt>
    <dgm:pt modelId="{CF811915-4640-400B-B6AB-C680197B3725}" type="pres">
      <dgm:prSet presAssocID="{9C6ACBF2-E9EF-4C66-8E4F-AD392AA195A9}" presName="dummy" presStyleCnt="0"/>
      <dgm:spPr/>
    </dgm:pt>
    <dgm:pt modelId="{0F54E562-AF3E-4C4C-A8F5-0BB203C0D42D}" type="pres">
      <dgm:prSet presAssocID="{C5017F57-6F94-49A6-8BB7-47CB6A682636}" presName="sibTrans" presStyleLbl="sibTrans2D1" presStyleIdx="2" presStyleCnt="7"/>
      <dgm:spPr/>
    </dgm:pt>
    <dgm:pt modelId="{494AF3F7-DDC3-4278-8F88-E548E64B2886}" type="pres">
      <dgm:prSet presAssocID="{DEE90E26-9CCE-4366-8BA6-5B39A310EA41}" presName="node" presStyleLbl="node1" presStyleIdx="3" presStyleCnt="7">
        <dgm:presLayoutVars>
          <dgm:bulletEnabled val="1"/>
        </dgm:presLayoutVars>
      </dgm:prSet>
      <dgm:spPr/>
    </dgm:pt>
    <dgm:pt modelId="{0DFAB2BC-7D8F-4FC8-A278-21819583ECF5}" type="pres">
      <dgm:prSet presAssocID="{DEE90E26-9CCE-4366-8BA6-5B39A310EA41}" presName="dummy" presStyleCnt="0"/>
      <dgm:spPr/>
    </dgm:pt>
    <dgm:pt modelId="{61B10420-56DD-480F-8710-FB76C310566B}" type="pres">
      <dgm:prSet presAssocID="{9C039B56-E606-4368-89F0-4876CA6709CD}" presName="sibTrans" presStyleLbl="sibTrans2D1" presStyleIdx="3" presStyleCnt="7"/>
      <dgm:spPr/>
    </dgm:pt>
    <dgm:pt modelId="{709465EC-9323-4A50-8BD6-6CEDD95C94FC}" type="pres">
      <dgm:prSet presAssocID="{481EF4C8-2110-43C2-B290-C51C887DB61D}" presName="node" presStyleLbl="node1" presStyleIdx="4" presStyleCnt="7">
        <dgm:presLayoutVars>
          <dgm:bulletEnabled val="1"/>
        </dgm:presLayoutVars>
      </dgm:prSet>
      <dgm:spPr/>
    </dgm:pt>
    <dgm:pt modelId="{5A381C48-569B-4E66-948D-2BC133B64BB5}" type="pres">
      <dgm:prSet presAssocID="{481EF4C8-2110-43C2-B290-C51C887DB61D}" presName="dummy" presStyleCnt="0"/>
      <dgm:spPr/>
    </dgm:pt>
    <dgm:pt modelId="{CB8B8CE9-F115-4195-9FB7-6933A4C8AF36}" type="pres">
      <dgm:prSet presAssocID="{D902E5BF-D468-4E11-AF65-5ADDA0144C0C}" presName="sibTrans" presStyleLbl="sibTrans2D1" presStyleIdx="4" presStyleCnt="7"/>
      <dgm:spPr/>
    </dgm:pt>
    <dgm:pt modelId="{4C936009-11A7-4696-AECF-350979255F2D}" type="pres">
      <dgm:prSet presAssocID="{8BA65573-47BF-4C2D-9253-73C53B638D73}" presName="node" presStyleLbl="node1" presStyleIdx="5" presStyleCnt="7">
        <dgm:presLayoutVars>
          <dgm:bulletEnabled val="1"/>
        </dgm:presLayoutVars>
      </dgm:prSet>
      <dgm:spPr/>
    </dgm:pt>
    <dgm:pt modelId="{8C79ABF9-EE49-4839-A08F-AD57C019B2E6}" type="pres">
      <dgm:prSet presAssocID="{8BA65573-47BF-4C2D-9253-73C53B638D73}" presName="dummy" presStyleCnt="0"/>
      <dgm:spPr/>
    </dgm:pt>
    <dgm:pt modelId="{39E2FA24-7242-4A23-993F-0DAB6F593041}" type="pres">
      <dgm:prSet presAssocID="{2BE5ED00-8AFD-47C8-9FB1-B3DEF7462938}" presName="sibTrans" presStyleLbl="sibTrans2D1" presStyleIdx="5" presStyleCnt="7"/>
      <dgm:spPr/>
    </dgm:pt>
    <dgm:pt modelId="{9DFBBEBD-7E52-4D77-BAFF-784CFE1B19DB}" type="pres">
      <dgm:prSet presAssocID="{358C65F5-6E7B-4A36-BABE-F898595C323D}" presName="node" presStyleLbl="node1" presStyleIdx="6" presStyleCnt="7">
        <dgm:presLayoutVars>
          <dgm:bulletEnabled val="1"/>
        </dgm:presLayoutVars>
      </dgm:prSet>
      <dgm:spPr/>
    </dgm:pt>
    <dgm:pt modelId="{9EFE03B3-2216-4904-A04D-2BC781473F3D}" type="pres">
      <dgm:prSet presAssocID="{358C65F5-6E7B-4A36-BABE-F898595C323D}" presName="dummy" presStyleCnt="0"/>
      <dgm:spPr/>
    </dgm:pt>
    <dgm:pt modelId="{D9264819-E5F8-44BC-BD40-0C3F8F61D004}" type="pres">
      <dgm:prSet presAssocID="{CEEEDCE0-4EBF-4B01-AE56-2C7101C154B8}" presName="sibTrans" presStyleLbl="sibTrans2D1" presStyleIdx="6" presStyleCnt="7"/>
      <dgm:spPr/>
    </dgm:pt>
  </dgm:ptLst>
  <dgm:cxnLst>
    <dgm:cxn modelId="{FA92F207-7CCC-430B-B485-3CB7544FC9AE}" type="presOf" srcId="{8BA65573-47BF-4C2D-9253-73C53B638D73}" destId="{4C936009-11A7-4696-AECF-350979255F2D}" srcOrd="0" destOrd="0" presId="urn:microsoft.com/office/officeart/2005/8/layout/radial6"/>
    <dgm:cxn modelId="{4579F907-6604-408E-894E-C0F8F456AE7B}" type="presOf" srcId="{0F81F379-9A99-484C-AAEF-FB46F84C2DC9}" destId="{5AC0C244-BFF5-4D3E-82F1-E7DCEB81129A}" srcOrd="0" destOrd="0" presId="urn:microsoft.com/office/officeart/2005/8/layout/radial6"/>
    <dgm:cxn modelId="{2C05B30C-6243-4AAF-A11D-4707A2C0826A}" type="presOf" srcId="{2BE5ED00-8AFD-47C8-9FB1-B3DEF7462938}" destId="{39E2FA24-7242-4A23-993F-0DAB6F593041}" srcOrd="0" destOrd="0" presId="urn:microsoft.com/office/officeart/2005/8/layout/radial6"/>
    <dgm:cxn modelId="{EA6A391A-65BC-40B6-AB80-EAD75FFFB919}" type="presOf" srcId="{1346CB11-86C8-4C74-949C-F51613FF3523}" destId="{F663DEF2-6FA8-4339-A474-B67BFFFB3A43}" srcOrd="0" destOrd="0" presId="urn:microsoft.com/office/officeart/2005/8/layout/radial6"/>
    <dgm:cxn modelId="{7325731F-A429-4AB1-90A7-9D8CF8479362}" type="presOf" srcId="{A75CF926-E943-4DD4-8275-6EBCDA279187}" destId="{02187267-2956-49B1-8E6D-C21F7A289EFB}" srcOrd="0" destOrd="0" presId="urn:microsoft.com/office/officeart/2005/8/layout/radial6"/>
    <dgm:cxn modelId="{EC77C81F-BA81-4F12-844B-279AE37AE6EA}" srcId="{7CE80B11-2CB2-40C2-9C18-B7E0A1A7D945}" destId="{DEE90E26-9CCE-4366-8BA6-5B39A310EA41}" srcOrd="3" destOrd="0" parTransId="{D74F885F-985E-4D34-917D-2D122C75263E}" sibTransId="{9C039B56-E606-4368-89F0-4876CA6709CD}"/>
    <dgm:cxn modelId="{5566E72F-9AA5-4A65-A226-4517B89AABF0}" srcId="{A75CF926-E943-4DD4-8275-6EBCDA279187}" destId="{7CE80B11-2CB2-40C2-9C18-B7E0A1A7D945}" srcOrd="0" destOrd="0" parTransId="{9C8ECB01-6FBB-4838-B6F8-FCF28AB78DF1}" sibTransId="{ACA00A9B-6B26-47FD-963F-7DBF1B0174CE}"/>
    <dgm:cxn modelId="{0239D630-06E5-403D-85AD-5CFAE010CE9F}" type="presOf" srcId="{7CE80B11-2CB2-40C2-9C18-B7E0A1A7D945}" destId="{D8C354A9-FBD7-4350-B8C0-BBFF2D21A772}" srcOrd="0" destOrd="0" presId="urn:microsoft.com/office/officeart/2005/8/layout/radial6"/>
    <dgm:cxn modelId="{51F9FE3B-D927-4182-9DF1-E61291C216F9}" srcId="{7CE80B11-2CB2-40C2-9C18-B7E0A1A7D945}" destId="{1346CB11-86C8-4C74-949C-F51613FF3523}" srcOrd="1" destOrd="0" parTransId="{5FA09010-491D-4911-8EF6-5CBF21DBD1D7}" sibTransId="{0F81F379-9A99-484C-AAEF-FB46F84C2DC9}"/>
    <dgm:cxn modelId="{C644E861-980B-4EDF-9B92-6830ADC1E497}" srcId="{7CE80B11-2CB2-40C2-9C18-B7E0A1A7D945}" destId="{E8EDB7A3-5BBF-4511-B152-AC0F5130E752}" srcOrd="0" destOrd="0" parTransId="{B67C812C-996A-45B3-B388-191216FFF107}" sibTransId="{C30AA152-2E72-4419-8811-F7ACA76A6CB6}"/>
    <dgm:cxn modelId="{C564D275-1954-4C3C-B8C7-819DF86EDF76}" type="presOf" srcId="{DEE90E26-9CCE-4366-8BA6-5B39A310EA41}" destId="{494AF3F7-DDC3-4278-8F88-E548E64B2886}" srcOrd="0" destOrd="0" presId="urn:microsoft.com/office/officeart/2005/8/layout/radial6"/>
    <dgm:cxn modelId="{1679447C-F9C9-4793-BBDF-4D5C100CB791}" type="presOf" srcId="{C5017F57-6F94-49A6-8BB7-47CB6A682636}" destId="{0F54E562-AF3E-4C4C-A8F5-0BB203C0D42D}" srcOrd="0" destOrd="0" presId="urn:microsoft.com/office/officeart/2005/8/layout/radial6"/>
    <dgm:cxn modelId="{29C0467D-062A-41FE-8425-BBA19747B647}" type="presOf" srcId="{CEEEDCE0-4EBF-4B01-AE56-2C7101C154B8}" destId="{D9264819-E5F8-44BC-BD40-0C3F8F61D004}" srcOrd="0" destOrd="0" presId="urn:microsoft.com/office/officeart/2005/8/layout/radial6"/>
    <dgm:cxn modelId="{45AF8A87-46B5-4C9F-9F97-29520A19B5CE}" type="presOf" srcId="{481EF4C8-2110-43C2-B290-C51C887DB61D}" destId="{709465EC-9323-4A50-8BD6-6CEDD95C94FC}" srcOrd="0" destOrd="0" presId="urn:microsoft.com/office/officeart/2005/8/layout/radial6"/>
    <dgm:cxn modelId="{8CE3EB89-9524-46E7-9528-1E0A8CD014E1}" type="presOf" srcId="{D902E5BF-D468-4E11-AF65-5ADDA0144C0C}" destId="{CB8B8CE9-F115-4195-9FB7-6933A4C8AF36}" srcOrd="0" destOrd="0" presId="urn:microsoft.com/office/officeart/2005/8/layout/radial6"/>
    <dgm:cxn modelId="{F6A5CD8E-1B20-462A-9243-10873996A80D}" srcId="{7CE80B11-2CB2-40C2-9C18-B7E0A1A7D945}" destId="{8BA65573-47BF-4C2D-9253-73C53B638D73}" srcOrd="5" destOrd="0" parTransId="{4C4DF650-0ACB-465D-9624-98B74787D9DD}" sibTransId="{2BE5ED00-8AFD-47C8-9FB1-B3DEF7462938}"/>
    <dgm:cxn modelId="{AF3258AE-FE2D-4BA1-AE5B-8D97D1AB65E7}" type="presOf" srcId="{9C6ACBF2-E9EF-4C66-8E4F-AD392AA195A9}" destId="{F1D7B8E1-F7F0-4014-8C1C-FD3C3A41A856}" srcOrd="0" destOrd="0" presId="urn:microsoft.com/office/officeart/2005/8/layout/radial6"/>
    <dgm:cxn modelId="{FCFA70C0-A46C-43EE-BD66-AFB85EBD9325}" type="presOf" srcId="{9C039B56-E606-4368-89F0-4876CA6709CD}" destId="{61B10420-56DD-480F-8710-FB76C310566B}" srcOrd="0" destOrd="0" presId="urn:microsoft.com/office/officeart/2005/8/layout/radial6"/>
    <dgm:cxn modelId="{269151C1-71C3-4D6B-BDB5-9C0E9615C188}" type="presOf" srcId="{358C65F5-6E7B-4A36-BABE-F898595C323D}" destId="{9DFBBEBD-7E52-4D77-BAFF-784CFE1B19DB}" srcOrd="0" destOrd="0" presId="urn:microsoft.com/office/officeart/2005/8/layout/radial6"/>
    <dgm:cxn modelId="{517EDBC1-5D9D-4D92-A88D-BEB26640FDE5}" type="presOf" srcId="{C30AA152-2E72-4419-8811-F7ACA76A6CB6}" destId="{E14FECD4-3045-4C69-9F74-90E765013730}" srcOrd="0" destOrd="0" presId="urn:microsoft.com/office/officeart/2005/8/layout/radial6"/>
    <dgm:cxn modelId="{18C20FDA-4D7D-4365-93E4-E260005C0F1E}" srcId="{7CE80B11-2CB2-40C2-9C18-B7E0A1A7D945}" destId="{481EF4C8-2110-43C2-B290-C51C887DB61D}" srcOrd="4" destOrd="0" parTransId="{564A7AD1-C764-483A-A6C5-3E3DE1814ABC}" sibTransId="{D902E5BF-D468-4E11-AF65-5ADDA0144C0C}"/>
    <dgm:cxn modelId="{A1FEE2E3-8D90-4F7B-8F23-31177661451E}" srcId="{7CE80B11-2CB2-40C2-9C18-B7E0A1A7D945}" destId="{358C65F5-6E7B-4A36-BABE-F898595C323D}" srcOrd="6" destOrd="0" parTransId="{8ECAC3FB-A88F-41FE-9560-E7D9ABA094C9}" sibTransId="{CEEEDCE0-4EBF-4B01-AE56-2C7101C154B8}"/>
    <dgm:cxn modelId="{D8C80AEA-C798-4BDD-8CD7-D20349EF6008}" srcId="{7CE80B11-2CB2-40C2-9C18-B7E0A1A7D945}" destId="{9C6ACBF2-E9EF-4C66-8E4F-AD392AA195A9}" srcOrd="2" destOrd="0" parTransId="{231316C6-17C0-4351-8C0A-8E170439A4E7}" sibTransId="{C5017F57-6F94-49A6-8BB7-47CB6A682636}"/>
    <dgm:cxn modelId="{105B35FD-C1E6-4F85-B37E-3A4C73D967A1}" type="presOf" srcId="{E8EDB7A3-5BBF-4511-B152-AC0F5130E752}" destId="{4CB91056-44A0-4FE7-9C38-4FED43FA99A4}" srcOrd="0" destOrd="0" presId="urn:microsoft.com/office/officeart/2005/8/layout/radial6"/>
    <dgm:cxn modelId="{245B1EFE-CA19-491D-9ACF-29BC75BF4179}" type="presParOf" srcId="{02187267-2956-49B1-8E6D-C21F7A289EFB}" destId="{D8C354A9-FBD7-4350-B8C0-BBFF2D21A772}" srcOrd="0" destOrd="0" presId="urn:microsoft.com/office/officeart/2005/8/layout/radial6"/>
    <dgm:cxn modelId="{CF8E92ED-D7F4-4C15-85EB-148728DA24C3}" type="presParOf" srcId="{02187267-2956-49B1-8E6D-C21F7A289EFB}" destId="{4CB91056-44A0-4FE7-9C38-4FED43FA99A4}" srcOrd="1" destOrd="0" presId="urn:microsoft.com/office/officeart/2005/8/layout/radial6"/>
    <dgm:cxn modelId="{4AB0F9D6-DD53-451B-B345-42EA5525C1A7}" type="presParOf" srcId="{02187267-2956-49B1-8E6D-C21F7A289EFB}" destId="{7D5BF38B-8E81-421B-B81D-0BC5F255E9E1}" srcOrd="2" destOrd="0" presId="urn:microsoft.com/office/officeart/2005/8/layout/radial6"/>
    <dgm:cxn modelId="{055DF3F0-7B9B-44D8-AB87-C12FB46E7945}" type="presParOf" srcId="{02187267-2956-49B1-8E6D-C21F7A289EFB}" destId="{E14FECD4-3045-4C69-9F74-90E765013730}" srcOrd="3" destOrd="0" presId="urn:microsoft.com/office/officeart/2005/8/layout/radial6"/>
    <dgm:cxn modelId="{0F4A5326-896F-429E-8910-AA7854D06C47}" type="presParOf" srcId="{02187267-2956-49B1-8E6D-C21F7A289EFB}" destId="{F663DEF2-6FA8-4339-A474-B67BFFFB3A43}" srcOrd="4" destOrd="0" presId="urn:microsoft.com/office/officeart/2005/8/layout/radial6"/>
    <dgm:cxn modelId="{5BE77A74-76C2-4A27-B753-79BEA59A35E4}" type="presParOf" srcId="{02187267-2956-49B1-8E6D-C21F7A289EFB}" destId="{737E6FC0-3C21-4C4D-9EEA-FD4AA343C5FA}" srcOrd="5" destOrd="0" presId="urn:microsoft.com/office/officeart/2005/8/layout/radial6"/>
    <dgm:cxn modelId="{C79F155C-EBA6-45EB-B53F-1477301E06CA}" type="presParOf" srcId="{02187267-2956-49B1-8E6D-C21F7A289EFB}" destId="{5AC0C244-BFF5-4D3E-82F1-E7DCEB81129A}" srcOrd="6" destOrd="0" presId="urn:microsoft.com/office/officeart/2005/8/layout/radial6"/>
    <dgm:cxn modelId="{BD23320D-FECC-4BB1-B1A8-173F9D8D3E95}" type="presParOf" srcId="{02187267-2956-49B1-8E6D-C21F7A289EFB}" destId="{F1D7B8E1-F7F0-4014-8C1C-FD3C3A41A856}" srcOrd="7" destOrd="0" presId="urn:microsoft.com/office/officeart/2005/8/layout/radial6"/>
    <dgm:cxn modelId="{07A45F31-48A7-48D4-B2FF-D42F7A12958D}" type="presParOf" srcId="{02187267-2956-49B1-8E6D-C21F7A289EFB}" destId="{CF811915-4640-400B-B6AB-C680197B3725}" srcOrd="8" destOrd="0" presId="urn:microsoft.com/office/officeart/2005/8/layout/radial6"/>
    <dgm:cxn modelId="{AC13A163-7160-4B7E-BC40-5EBF549CD1F1}" type="presParOf" srcId="{02187267-2956-49B1-8E6D-C21F7A289EFB}" destId="{0F54E562-AF3E-4C4C-A8F5-0BB203C0D42D}" srcOrd="9" destOrd="0" presId="urn:microsoft.com/office/officeart/2005/8/layout/radial6"/>
    <dgm:cxn modelId="{39CC1A05-D20B-4CF2-81D7-AA28427E46CE}" type="presParOf" srcId="{02187267-2956-49B1-8E6D-C21F7A289EFB}" destId="{494AF3F7-DDC3-4278-8F88-E548E64B2886}" srcOrd="10" destOrd="0" presId="urn:microsoft.com/office/officeart/2005/8/layout/radial6"/>
    <dgm:cxn modelId="{21AF3658-057A-448E-95E1-465AFC10E9CD}" type="presParOf" srcId="{02187267-2956-49B1-8E6D-C21F7A289EFB}" destId="{0DFAB2BC-7D8F-4FC8-A278-21819583ECF5}" srcOrd="11" destOrd="0" presId="urn:microsoft.com/office/officeart/2005/8/layout/radial6"/>
    <dgm:cxn modelId="{06A8A3E1-BF19-454B-98EB-EF27A8C3B888}" type="presParOf" srcId="{02187267-2956-49B1-8E6D-C21F7A289EFB}" destId="{61B10420-56DD-480F-8710-FB76C310566B}" srcOrd="12" destOrd="0" presId="urn:microsoft.com/office/officeart/2005/8/layout/radial6"/>
    <dgm:cxn modelId="{01218D97-68F7-43F6-9276-0A7FAE5DFBA2}" type="presParOf" srcId="{02187267-2956-49B1-8E6D-C21F7A289EFB}" destId="{709465EC-9323-4A50-8BD6-6CEDD95C94FC}" srcOrd="13" destOrd="0" presId="urn:microsoft.com/office/officeart/2005/8/layout/radial6"/>
    <dgm:cxn modelId="{FC543AF8-3757-413E-ACA7-978367A2CDAF}" type="presParOf" srcId="{02187267-2956-49B1-8E6D-C21F7A289EFB}" destId="{5A381C48-569B-4E66-948D-2BC133B64BB5}" srcOrd="14" destOrd="0" presId="urn:microsoft.com/office/officeart/2005/8/layout/radial6"/>
    <dgm:cxn modelId="{59EDC4B2-FF8C-4B9E-B4CC-197A46C33AB2}" type="presParOf" srcId="{02187267-2956-49B1-8E6D-C21F7A289EFB}" destId="{CB8B8CE9-F115-4195-9FB7-6933A4C8AF36}" srcOrd="15" destOrd="0" presId="urn:microsoft.com/office/officeart/2005/8/layout/radial6"/>
    <dgm:cxn modelId="{70DD9824-E921-49F8-9B27-51B34746F573}" type="presParOf" srcId="{02187267-2956-49B1-8E6D-C21F7A289EFB}" destId="{4C936009-11A7-4696-AECF-350979255F2D}" srcOrd="16" destOrd="0" presId="urn:microsoft.com/office/officeart/2005/8/layout/radial6"/>
    <dgm:cxn modelId="{99127796-76D7-43DF-8241-AD0AF4D4D7D3}" type="presParOf" srcId="{02187267-2956-49B1-8E6D-C21F7A289EFB}" destId="{8C79ABF9-EE49-4839-A08F-AD57C019B2E6}" srcOrd="17" destOrd="0" presId="urn:microsoft.com/office/officeart/2005/8/layout/radial6"/>
    <dgm:cxn modelId="{941BC49E-8E78-4B5C-8E5B-097B740B994B}" type="presParOf" srcId="{02187267-2956-49B1-8E6D-C21F7A289EFB}" destId="{39E2FA24-7242-4A23-993F-0DAB6F593041}" srcOrd="18" destOrd="0" presId="urn:microsoft.com/office/officeart/2005/8/layout/radial6"/>
    <dgm:cxn modelId="{DE02FF99-8EF8-47A4-871A-DD5EB1B32A31}" type="presParOf" srcId="{02187267-2956-49B1-8E6D-C21F7A289EFB}" destId="{9DFBBEBD-7E52-4D77-BAFF-784CFE1B19DB}" srcOrd="19" destOrd="0" presId="urn:microsoft.com/office/officeart/2005/8/layout/radial6"/>
    <dgm:cxn modelId="{AC94A1BB-A47D-4BC8-A36B-C38B2FD2345D}" type="presParOf" srcId="{02187267-2956-49B1-8E6D-C21F7A289EFB}" destId="{9EFE03B3-2216-4904-A04D-2BC781473F3D}" srcOrd="20" destOrd="0" presId="urn:microsoft.com/office/officeart/2005/8/layout/radial6"/>
    <dgm:cxn modelId="{F1034C3D-F3F8-4734-8436-C54914765C2E}" type="presParOf" srcId="{02187267-2956-49B1-8E6D-C21F7A289EFB}" destId="{D9264819-E5F8-44BC-BD40-0C3F8F61D004}"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819-E5F8-44BC-BD40-0C3F8F61D004}">
      <dsp:nvSpPr>
        <dsp:cNvPr id="0" name=""/>
        <dsp:cNvSpPr/>
      </dsp:nvSpPr>
      <dsp:spPr>
        <a:xfrm>
          <a:off x="1134460" y="232739"/>
          <a:ext cx="1857959" cy="1857959"/>
        </a:xfrm>
        <a:prstGeom prst="blockArc">
          <a:avLst>
            <a:gd name="adj1" fmla="val 13114286"/>
            <a:gd name="adj2" fmla="val 16200000"/>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FA24-7242-4A23-993F-0DAB6F593041}">
      <dsp:nvSpPr>
        <dsp:cNvPr id="0" name=""/>
        <dsp:cNvSpPr/>
      </dsp:nvSpPr>
      <dsp:spPr>
        <a:xfrm>
          <a:off x="1134460" y="232739"/>
          <a:ext cx="1857959" cy="1857959"/>
        </a:xfrm>
        <a:prstGeom prst="blockArc">
          <a:avLst>
            <a:gd name="adj1" fmla="val 10028571"/>
            <a:gd name="adj2" fmla="val 13114286"/>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B8CE9-F115-4195-9FB7-6933A4C8AF36}">
      <dsp:nvSpPr>
        <dsp:cNvPr id="0" name=""/>
        <dsp:cNvSpPr/>
      </dsp:nvSpPr>
      <dsp:spPr>
        <a:xfrm>
          <a:off x="1134460" y="232739"/>
          <a:ext cx="1857959" cy="1857959"/>
        </a:xfrm>
        <a:prstGeom prst="blockArc">
          <a:avLst>
            <a:gd name="adj1" fmla="val 6942857"/>
            <a:gd name="adj2" fmla="val 10028571"/>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10420-56DD-480F-8710-FB76C310566B}">
      <dsp:nvSpPr>
        <dsp:cNvPr id="0" name=""/>
        <dsp:cNvSpPr/>
      </dsp:nvSpPr>
      <dsp:spPr>
        <a:xfrm>
          <a:off x="1134460" y="232739"/>
          <a:ext cx="1857959" cy="1857959"/>
        </a:xfrm>
        <a:prstGeom prst="blockArc">
          <a:avLst>
            <a:gd name="adj1" fmla="val 3857143"/>
            <a:gd name="adj2" fmla="val 6942857"/>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4E562-AF3E-4C4C-A8F5-0BB203C0D42D}">
      <dsp:nvSpPr>
        <dsp:cNvPr id="0" name=""/>
        <dsp:cNvSpPr/>
      </dsp:nvSpPr>
      <dsp:spPr>
        <a:xfrm>
          <a:off x="1134460" y="232739"/>
          <a:ext cx="1857959" cy="1857959"/>
        </a:xfrm>
        <a:prstGeom prst="blockArc">
          <a:avLst>
            <a:gd name="adj1" fmla="val 771429"/>
            <a:gd name="adj2" fmla="val 3857143"/>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0C244-BFF5-4D3E-82F1-E7DCEB81129A}">
      <dsp:nvSpPr>
        <dsp:cNvPr id="0" name=""/>
        <dsp:cNvSpPr/>
      </dsp:nvSpPr>
      <dsp:spPr>
        <a:xfrm>
          <a:off x="1134460" y="232739"/>
          <a:ext cx="1857959" cy="1857959"/>
        </a:xfrm>
        <a:prstGeom prst="blockArc">
          <a:avLst>
            <a:gd name="adj1" fmla="val 19285714"/>
            <a:gd name="adj2" fmla="val 771429"/>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FECD4-3045-4C69-9F74-90E765013730}">
      <dsp:nvSpPr>
        <dsp:cNvPr id="0" name=""/>
        <dsp:cNvSpPr/>
      </dsp:nvSpPr>
      <dsp:spPr>
        <a:xfrm>
          <a:off x="1134460" y="232739"/>
          <a:ext cx="1857959" cy="1857959"/>
        </a:xfrm>
        <a:prstGeom prst="blockArc">
          <a:avLst>
            <a:gd name="adj1" fmla="val 16200000"/>
            <a:gd name="adj2" fmla="val 19285714"/>
            <a:gd name="adj3" fmla="val 38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C354A9-FBD7-4350-B8C0-BBFF2D21A772}">
      <dsp:nvSpPr>
        <dsp:cNvPr id="0" name=""/>
        <dsp:cNvSpPr/>
      </dsp:nvSpPr>
      <dsp:spPr>
        <a:xfrm>
          <a:off x="1705763" y="804042"/>
          <a:ext cx="715352" cy="715352"/>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Montserrat" panose="00000500000000000000" pitchFamily="2" charset="0"/>
            </a:rPr>
            <a:t>UNI</a:t>
          </a:r>
        </a:p>
      </dsp:txBody>
      <dsp:txXfrm>
        <a:off x="1810524" y="908803"/>
        <a:ext cx="505830" cy="505830"/>
      </dsp:txXfrm>
    </dsp:sp>
    <dsp:sp modelId="{4CB91056-44A0-4FE7-9C38-4FED43FA99A4}">
      <dsp:nvSpPr>
        <dsp:cNvPr id="0" name=""/>
        <dsp:cNvSpPr/>
      </dsp:nvSpPr>
      <dsp:spPr>
        <a:xfrm>
          <a:off x="1813066" y="393"/>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A</a:t>
          </a:r>
        </a:p>
      </dsp:txBody>
      <dsp:txXfrm>
        <a:off x="1886399" y="73726"/>
        <a:ext cx="354080" cy="354080"/>
      </dsp:txXfrm>
    </dsp:sp>
    <dsp:sp modelId="{F663DEF2-6FA8-4339-A474-B67BFFFB3A43}">
      <dsp:nvSpPr>
        <dsp:cNvPr id="0" name=""/>
        <dsp:cNvSpPr/>
      </dsp:nvSpPr>
      <dsp:spPr>
        <a:xfrm>
          <a:off x="2525278" y="343376"/>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B</a:t>
          </a:r>
        </a:p>
      </dsp:txBody>
      <dsp:txXfrm>
        <a:off x="2598611" y="416709"/>
        <a:ext cx="354080" cy="354080"/>
      </dsp:txXfrm>
    </dsp:sp>
    <dsp:sp modelId="{F1D7B8E1-F7F0-4014-8C1C-FD3C3A41A856}">
      <dsp:nvSpPr>
        <dsp:cNvPr id="0" name=""/>
        <dsp:cNvSpPr/>
      </dsp:nvSpPr>
      <dsp:spPr>
        <a:xfrm>
          <a:off x="2701179" y="1114051"/>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C</a:t>
          </a:r>
        </a:p>
      </dsp:txBody>
      <dsp:txXfrm>
        <a:off x="2774512" y="1187384"/>
        <a:ext cx="354080" cy="354080"/>
      </dsp:txXfrm>
    </dsp:sp>
    <dsp:sp modelId="{494AF3F7-DDC3-4278-8F88-E548E64B2886}">
      <dsp:nvSpPr>
        <dsp:cNvPr id="0" name=""/>
        <dsp:cNvSpPr/>
      </dsp:nvSpPr>
      <dsp:spPr>
        <a:xfrm>
          <a:off x="2208314" y="1732085"/>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D</a:t>
          </a:r>
        </a:p>
      </dsp:txBody>
      <dsp:txXfrm>
        <a:off x="2281647" y="1805418"/>
        <a:ext cx="354080" cy="354080"/>
      </dsp:txXfrm>
    </dsp:sp>
    <dsp:sp modelId="{709465EC-9323-4A50-8BD6-6CEDD95C94FC}">
      <dsp:nvSpPr>
        <dsp:cNvPr id="0" name=""/>
        <dsp:cNvSpPr/>
      </dsp:nvSpPr>
      <dsp:spPr>
        <a:xfrm>
          <a:off x="1417818" y="1732085"/>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E</a:t>
          </a:r>
        </a:p>
      </dsp:txBody>
      <dsp:txXfrm>
        <a:off x="1491151" y="1805418"/>
        <a:ext cx="354080" cy="354080"/>
      </dsp:txXfrm>
    </dsp:sp>
    <dsp:sp modelId="{4C936009-11A7-4696-AECF-350979255F2D}">
      <dsp:nvSpPr>
        <dsp:cNvPr id="0" name=""/>
        <dsp:cNvSpPr/>
      </dsp:nvSpPr>
      <dsp:spPr>
        <a:xfrm>
          <a:off x="924953" y="1114051"/>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F</a:t>
          </a:r>
        </a:p>
      </dsp:txBody>
      <dsp:txXfrm>
        <a:off x="998286" y="1187384"/>
        <a:ext cx="354080" cy="354080"/>
      </dsp:txXfrm>
    </dsp:sp>
    <dsp:sp modelId="{9DFBBEBD-7E52-4D77-BAFF-784CFE1B19DB}">
      <dsp:nvSpPr>
        <dsp:cNvPr id="0" name=""/>
        <dsp:cNvSpPr/>
      </dsp:nvSpPr>
      <dsp:spPr>
        <a:xfrm>
          <a:off x="1100854" y="343376"/>
          <a:ext cx="500746" cy="500746"/>
        </a:xfrm>
        <a:prstGeom prst="ellipse">
          <a:avLst/>
        </a:prstGeom>
        <a:solidFill>
          <a:srgbClr val="1C53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b="1" kern="1200" dirty="0">
              <a:latin typeface="Montserrat" panose="00000500000000000000" pitchFamily="2" charset="0"/>
            </a:rPr>
            <a:t>G</a:t>
          </a:r>
        </a:p>
      </dsp:txBody>
      <dsp:txXfrm>
        <a:off x="1174187" y="416709"/>
        <a:ext cx="354080" cy="35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819-E5F8-44BC-BD40-0C3F8F61D004}">
      <dsp:nvSpPr>
        <dsp:cNvPr id="0" name=""/>
        <dsp:cNvSpPr/>
      </dsp:nvSpPr>
      <dsp:spPr>
        <a:xfrm>
          <a:off x="1494949" y="317127"/>
          <a:ext cx="2524893" cy="2524893"/>
        </a:xfrm>
        <a:prstGeom prst="blockArc">
          <a:avLst>
            <a:gd name="adj1" fmla="val 13114286"/>
            <a:gd name="adj2" fmla="val 16200000"/>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FA24-7242-4A23-993F-0DAB6F593041}">
      <dsp:nvSpPr>
        <dsp:cNvPr id="0" name=""/>
        <dsp:cNvSpPr/>
      </dsp:nvSpPr>
      <dsp:spPr>
        <a:xfrm>
          <a:off x="1494949" y="317127"/>
          <a:ext cx="2524893" cy="2524893"/>
        </a:xfrm>
        <a:prstGeom prst="blockArc">
          <a:avLst>
            <a:gd name="adj1" fmla="val 10028571"/>
            <a:gd name="adj2" fmla="val 13114286"/>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B8CE9-F115-4195-9FB7-6933A4C8AF36}">
      <dsp:nvSpPr>
        <dsp:cNvPr id="0" name=""/>
        <dsp:cNvSpPr/>
      </dsp:nvSpPr>
      <dsp:spPr>
        <a:xfrm>
          <a:off x="1494949" y="317127"/>
          <a:ext cx="2524893" cy="2524893"/>
        </a:xfrm>
        <a:prstGeom prst="blockArc">
          <a:avLst>
            <a:gd name="adj1" fmla="val 6942857"/>
            <a:gd name="adj2" fmla="val 10028571"/>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10420-56DD-480F-8710-FB76C310566B}">
      <dsp:nvSpPr>
        <dsp:cNvPr id="0" name=""/>
        <dsp:cNvSpPr/>
      </dsp:nvSpPr>
      <dsp:spPr>
        <a:xfrm>
          <a:off x="1494949" y="317127"/>
          <a:ext cx="2524893" cy="2524893"/>
        </a:xfrm>
        <a:prstGeom prst="blockArc">
          <a:avLst>
            <a:gd name="adj1" fmla="val 3857143"/>
            <a:gd name="adj2" fmla="val 6942857"/>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4E562-AF3E-4C4C-A8F5-0BB203C0D42D}">
      <dsp:nvSpPr>
        <dsp:cNvPr id="0" name=""/>
        <dsp:cNvSpPr/>
      </dsp:nvSpPr>
      <dsp:spPr>
        <a:xfrm>
          <a:off x="1494949" y="317127"/>
          <a:ext cx="2524893" cy="2524893"/>
        </a:xfrm>
        <a:prstGeom prst="blockArc">
          <a:avLst>
            <a:gd name="adj1" fmla="val 771429"/>
            <a:gd name="adj2" fmla="val 3857143"/>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0C244-BFF5-4D3E-82F1-E7DCEB81129A}">
      <dsp:nvSpPr>
        <dsp:cNvPr id="0" name=""/>
        <dsp:cNvSpPr/>
      </dsp:nvSpPr>
      <dsp:spPr>
        <a:xfrm>
          <a:off x="1494949" y="317127"/>
          <a:ext cx="2524893" cy="2524893"/>
        </a:xfrm>
        <a:prstGeom prst="blockArc">
          <a:avLst>
            <a:gd name="adj1" fmla="val 19285714"/>
            <a:gd name="adj2" fmla="val 771429"/>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FECD4-3045-4C69-9F74-90E765013730}">
      <dsp:nvSpPr>
        <dsp:cNvPr id="0" name=""/>
        <dsp:cNvSpPr/>
      </dsp:nvSpPr>
      <dsp:spPr>
        <a:xfrm>
          <a:off x="1494949" y="317127"/>
          <a:ext cx="2524893" cy="2524893"/>
        </a:xfrm>
        <a:prstGeom prst="blockArc">
          <a:avLst>
            <a:gd name="adj1" fmla="val 16200000"/>
            <a:gd name="adj2" fmla="val 19285714"/>
            <a:gd name="adj3" fmla="val 389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C354A9-FBD7-4350-B8C0-BBFF2D21A772}">
      <dsp:nvSpPr>
        <dsp:cNvPr id="0" name=""/>
        <dsp:cNvSpPr/>
      </dsp:nvSpPr>
      <dsp:spPr>
        <a:xfrm>
          <a:off x="2270004" y="1092183"/>
          <a:ext cx="974782" cy="97478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a:latin typeface="Montserrat" panose="00000500000000000000" pitchFamily="2" charset="0"/>
            </a:rPr>
            <a:t>UNI</a:t>
          </a:r>
        </a:p>
      </dsp:txBody>
      <dsp:txXfrm>
        <a:off x="2412758" y="1234937"/>
        <a:ext cx="689274" cy="689274"/>
      </dsp:txXfrm>
    </dsp:sp>
    <dsp:sp modelId="{4CB91056-44A0-4FE7-9C38-4FED43FA99A4}">
      <dsp:nvSpPr>
        <dsp:cNvPr id="0" name=""/>
        <dsp:cNvSpPr/>
      </dsp:nvSpPr>
      <dsp:spPr>
        <a:xfrm>
          <a:off x="2416222" y="518"/>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A</a:t>
          </a:r>
        </a:p>
      </dsp:txBody>
      <dsp:txXfrm>
        <a:off x="2516149" y="100445"/>
        <a:ext cx="482493" cy="482493"/>
      </dsp:txXfrm>
    </dsp:sp>
    <dsp:sp modelId="{F663DEF2-6FA8-4339-A474-B67BFFFB3A43}">
      <dsp:nvSpPr>
        <dsp:cNvPr id="0" name=""/>
        <dsp:cNvSpPr/>
      </dsp:nvSpPr>
      <dsp:spPr>
        <a:xfrm>
          <a:off x="3384037" y="4665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B</a:t>
          </a:r>
        </a:p>
      </dsp:txBody>
      <dsp:txXfrm>
        <a:off x="3483964" y="566520"/>
        <a:ext cx="482493" cy="482493"/>
      </dsp:txXfrm>
    </dsp:sp>
    <dsp:sp modelId="{F1D7B8E1-F7F0-4014-8C1C-FD3C3A41A856}">
      <dsp:nvSpPr>
        <dsp:cNvPr id="0" name=""/>
        <dsp:cNvSpPr/>
      </dsp:nvSpPr>
      <dsp:spPr>
        <a:xfrm>
          <a:off x="3623067" y="1513855"/>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C</a:t>
          </a:r>
        </a:p>
      </dsp:txBody>
      <dsp:txXfrm>
        <a:off x="3722994" y="1613782"/>
        <a:ext cx="482493" cy="482493"/>
      </dsp:txXfrm>
    </dsp:sp>
    <dsp:sp modelId="{494AF3F7-DDC3-4278-8F88-E548E64B2886}">
      <dsp:nvSpPr>
        <dsp:cNvPr id="0" name=""/>
        <dsp:cNvSpPr/>
      </dsp:nvSpPr>
      <dsp:spPr>
        <a:xfrm>
          <a:off x="2953318" y="23536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D</a:t>
          </a:r>
        </a:p>
      </dsp:txBody>
      <dsp:txXfrm>
        <a:off x="3053245" y="2453620"/>
        <a:ext cx="482493" cy="482493"/>
      </dsp:txXfrm>
    </dsp:sp>
    <dsp:sp modelId="{709465EC-9323-4A50-8BD6-6CEDD95C94FC}">
      <dsp:nvSpPr>
        <dsp:cNvPr id="0" name=""/>
        <dsp:cNvSpPr/>
      </dsp:nvSpPr>
      <dsp:spPr>
        <a:xfrm>
          <a:off x="1879125" y="23536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E</a:t>
          </a:r>
        </a:p>
      </dsp:txBody>
      <dsp:txXfrm>
        <a:off x="1979052" y="2453620"/>
        <a:ext cx="482493" cy="482493"/>
      </dsp:txXfrm>
    </dsp:sp>
    <dsp:sp modelId="{4C936009-11A7-4696-AECF-350979255F2D}">
      <dsp:nvSpPr>
        <dsp:cNvPr id="0" name=""/>
        <dsp:cNvSpPr/>
      </dsp:nvSpPr>
      <dsp:spPr>
        <a:xfrm>
          <a:off x="1209376" y="1513855"/>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F</a:t>
          </a:r>
        </a:p>
      </dsp:txBody>
      <dsp:txXfrm>
        <a:off x="1309303" y="1613782"/>
        <a:ext cx="482493" cy="482493"/>
      </dsp:txXfrm>
    </dsp:sp>
    <dsp:sp modelId="{9DFBBEBD-7E52-4D77-BAFF-784CFE1B19DB}">
      <dsp:nvSpPr>
        <dsp:cNvPr id="0" name=""/>
        <dsp:cNvSpPr/>
      </dsp:nvSpPr>
      <dsp:spPr>
        <a:xfrm>
          <a:off x="1448406" y="466593"/>
          <a:ext cx="682347" cy="682347"/>
        </a:xfrm>
        <a:prstGeom prst="ellipse">
          <a:avLst/>
        </a:prstGeom>
        <a:solidFill>
          <a:srgbClr val="29547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b="1" kern="1200" dirty="0">
              <a:latin typeface="Montserrat" panose="00000500000000000000" pitchFamily="2" charset="0"/>
            </a:rPr>
            <a:t>G</a:t>
          </a:r>
        </a:p>
      </dsp:txBody>
      <dsp:txXfrm>
        <a:off x="1548333" y="566520"/>
        <a:ext cx="482493" cy="4824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7F368-452C-4BA8-8696-95CF4669D196}" type="datetimeFigureOut">
              <a:rPr lang="it-IT" smtClean="0"/>
              <a:t>19/09/2023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4BDF8-803E-4CE5-8B7A-E02ABCB7A91B}" type="slidenum">
              <a:rPr lang="it-IT" smtClean="0"/>
              <a:t>‹N›</a:t>
            </a:fld>
            <a:endParaRPr lang="it-IT"/>
          </a:p>
        </p:txBody>
      </p:sp>
    </p:spTree>
    <p:extLst>
      <p:ext uri="{BB962C8B-B14F-4D97-AF65-F5344CB8AC3E}">
        <p14:creationId xmlns:p14="http://schemas.microsoft.com/office/powerpoint/2010/main" val="87612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F47737-EF8F-4812-AE00-68D9F3A07BC4}" type="slidenum">
              <a:rPr lang="it-IT" smtClean="0"/>
              <a:t>7</a:t>
            </a:fld>
            <a:endParaRPr lang="it-IT"/>
          </a:p>
        </p:txBody>
      </p:sp>
    </p:spTree>
    <p:extLst>
      <p:ext uri="{BB962C8B-B14F-4D97-AF65-F5344CB8AC3E}">
        <p14:creationId xmlns:p14="http://schemas.microsoft.com/office/powerpoint/2010/main" val="132540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48377-C04A-4583-BD9E-138B3A02FDF2}" type="slidenum">
              <a:rPr lang="it-IT" smtClean="0"/>
              <a:t>11</a:t>
            </a:fld>
            <a:endParaRPr lang="it-IT"/>
          </a:p>
        </p:txBody>
      </p:sp>
    </p:spTree>
    <p:extLst>
      <p:ext uri="{BB962C8B-B14F-4D97-AF65-F5344CB8AC3E}">
        <p14:creationId xmlns:p14="http://schemas.microsoft.com/office/powerpoint/2010/main" val="111465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0078B-2074-F202-5CE6-6C3CAE73F57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E56B7A-64FF-E809-893B-188B444AD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EBDA60-EB26-C597-6517-3C85B383B227}"/>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5" name="Segnaposto piè di pagina 4">
            <a:extLst>
              <a:ext uri="{FF2B5EF4-FFF2-40B4-BE49-F238E27FC236}">
                <a16:creationId xmlns:a16="http://schemas.microsoft.com/office/drawing/2014/main" id="{A4524A5B-15FE-BFA4-270B-8D54988D79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B6EE3A-B13D-0F35-F6EE-4465FE23EBE4}"/>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82650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1107AB-81B2-90A2-6B90-F7ACE91AEE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396B55-47B6-5E06-438C-C87991E69BE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65D6C5-5A22-E93B-70D7-2CB7B895E1EA}"/>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5" name="Segnaposto piè di pagina 4">
            <a:extLst>
              <a:ext uri="{FF2B5EF4-FFF2-40B4-BE49-F238E27FC236}">
                <a16:creationId xmlns:a16="http://schemas.microsoft.com/office/drawing/2014/main" id="{1FABA19E-4178-496B-E39C-4C4CE82D93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01FC5A-A7D3-7872-6325-F98999B00EBA}"/>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309396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8419AF9-C583-4A82-E6C8-67A614A0CD2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496FD9-3EF9-25E9-E61F-DAEE6316649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3A63F7-3475-7905-0E35-EC80D452FBA7}"/>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5" name="Segnaposto piè di pagina 4">
            <a:extLst>
              <a:ext uri="{FF2B5EF4-FFF2-40B4-BE49-F238E27FC236}">
                <a16:creationId xmlns:a16="http://schemas.microsoft.com/office/drawing/2014/main" id="{BBE9C4D3-033B-2A1D-1D0D-A92F905937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E858A2-2402-CCB4-2520-6CC8287B5358}"/>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346596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7" name="Rectangle 6"/>
          <p:cNvSpPr/>
          <p:nvPr userDrawn="1"/>
        </p:nvSpPr>
        <p:spPr>
          <a:xfrm>
            <a:off x="0" y="875899"/>
            <a:ext cx="12192000" cy="506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egnaposto contenuto 2">
            <a:extLst>
              <a:ext uri="{FF2B5EF4-FFF2-40B4-BE49-F238E27FC236}">
                <a16:creationId xmlns:a16="http://schemas.microsoft.com/office/drawing/2014/main" id="{6CD6BDF6-A17C-4FBA-BF86-86CA9DD68FAE}"/>
              </a:ext>
            </a:extLst>
          </p:cNvPr>
          <p:cNvSpPr>
            <a:spLocks noGrp="1"/>
          </p:cNvSpPr>
          <p:nvPr>
            <p:ph idx="1"/>
          </p:nvPr>
        </p:nvSpPr>
        <p:spPr>
          <a:xfrm>
            <a:off x="808522" y="1142231"/>
            <a:ext cx="10674417" cy="459442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72012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39541" y="2766219"/>
            <a:ext cx="10712918" cy="1325563"/>
          </a:xfrm>
        </p:spPr>
        <p:txBody>
          <a:bodyPr>
            <a:noAutofit/>
          </a:bodyPr>
          <a:lstStyle>
            <a:lvl1pPr algn="ctr">
              <a:defRPr lang="en-GB" sz="6600" b="1" kern="1200" dirty="0">
                <a:solidFill>
                  <a:schemeClr val="bg1"/>
                </a:solidFill>
                <a:effectLst>
                  <a:outerShdw blurRad="454652" dist="50800" dir="5400000" algn="ctr" rotWithShape="0">
                    <a:srgbClr val="000000">
                      <a:alpha val="56931"/>
                    </a:srgbClr>
                  </a:outerShdw>
                </a:effectLst>
                <a:latin typeface="Arial Black" panose="020B0604020202020204" pitchFamily="34" charset="0"/>
                <a:ea typeface="+mn-ea"/>
                <a:cs typeface="Arial Black"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23974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E5DE7-202D-68B7-AE50-2621A06BEB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CD6BDF6-A17C-4FBA-BF86-86CA9DD68FA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901D5A-B5AB-FE45-741E-349CA76132FD}"/>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5" name="Segnaposto piè di pagina 4">
            <a:extLst>
              <a:ext uri="{FF2B5EF4-FFF2-40B4-BE49-F238E27FC236}">
                <a16:creationId xmlns:a16="http://schemas.microsoft.com/office/drawing/2014/main" id="{92AD7391-013A-2138-0E43-A8736A9373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2BF536-8FB4-218B-FC1A-F7A3D0672798}"/>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8132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E851B-B116-B0B1-0EF7-1BDBD03388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4A28DEE-6F07-DD94-9FBC-48D2D641D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15E42B9-8C22-97D6-7E94-E7AED37A10D0}"/>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5" name="Segnaposto piè di pagina 4">
            <a:extLst>
              <a:ext uri="{FF2B5EF4-FFF2-40B4-BE49-F238E27FC236}">
                <a16:creationId xmlns:a16="http://schemas.microsoft.com/office/drawing/2014/main" id="{B04AB7EC-2D80-3FB6-8228-092F548BA8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80C2D3-B566-B85C-8F2D-3DB4AB8CAA75}"/>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292502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6BC9E-1C66-36B6-0943-755C560839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249A8F-FF47-12EC-93F2-50E8D7FF24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EC60040-380A-A19C-68E4-9687ADE6C60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FD14FA9-5013-7389-F166-537433122348}"/>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6" name="Segnaposto piè di pagina 5">
            <a:extLst>
              <a:ext uri="{FF2B5EF4-FFF2-40B4-BE49-F238E27FC236}">
                <a16:creationId xmlns:a16="http://schemas.microsoft.com/office/drawing/2014/main" id="{C65A117F-96DD-DF7E-4D9C-0F60D31301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7A86A0-6A85-6DFE-DE71-C614BF485C3D}"/>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11413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1AEAC-4596-553A-D9FA-EA6D2428DE4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0991FF-6B62-9DC2-D9F7-3F848CA26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1DBD5E9-3DF5-AE02-C4C0-08D480EEB8A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143358A-9A4B-E2FE-09D3-548CF45AA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00CF1AF-65DA-3809-12AD-16F10899DD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DD95F68-517B-E881-7FB4-C9327BDE4B5D}"/>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8" name="Segnaposto piè di pagina 7">
            <a:extLst>
              <a:ext uri="{FF2B5EF4-FFF2-40B4-BE49-F238E27FC236}">
                <a16:creationId xmlns:a16="http://schemas.microsoft.com/office/drawing/2014/main" id="{9C5DFFCB-47D4-DC93-F63F-505E3C10B1A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24DB49C-4528-015F-BA5F-386DB0DA04E0}"/>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26617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FFE17-CA0A-6440-0F51-FA3BD5250ED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2B77923-6DA9-5DB9-2C25-7A309245736B}"/>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4" name="Segnaposto piè di pagina 3">
            <a:extLst>
              <a:ext uri="{FF2B5EF4-FFF2-40B4-BE49-F238E27FC236}">
                <a16:creationId xmlns:a16="http://schemas.microsoft.com/office/drawing/2014/main" id="{9E7B8224-797B-919E-3C06-4DEF19CA2CC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E4ECF65-0437-2749-5547-2BF5079A5121}"/>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184014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850A4D-D650-3626-B2EF-8AFBB72D17DB}"/>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3" name="Segnaposto piè di pagina 2">
            <a:extLst>
              <a:ext uri="{FF2B5EF4-FFF2-40B4-BE49-F238E27FC236}">
                <a16:creationId xmlns:a16="http://schemas.microsoft.com/office/drawing/2014/main" id="{877968C3-DA28-A9E7-120E-021B4D2A611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9101973-67A7-2BE9-AC1B-2E193D2BBCDE}"/>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21871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93394-79E8-9E5D-152E-C4552C1B9F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E91E67-FE6D-6C18-BBD3-0A4CB5149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F5A7EE2-A792-FCA1-D358-CA0178535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3CACAA-AFE5-3856-0483-12C605E173D1}"/>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6" name="Segnaposto piè di pagina 5">
            <a:extLst>
              <a:ext uri="{FF2B5EF4-FFF2-40B4-BE49-F238E27FC236}">
                <a16:creationId xmlns:a16="http://schemas.microsoft.com/office/drawing/2014/main" id="{CD6F9100-AAEF-B40C-1C93-60FE16DE301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656394-A6AA-F051-36FC-AA21DD4C4A5A}"/>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9585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06EBF-9596-C626-B215-2C5B9D33C81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C3074F-7671-AB00-2D20-617C562D3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9AEB98E-C439-CFFC-AC5B-9CF1A23D9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266F6-2D0E-57F7-7955-7A01DC346E38}"/>
              </a:ext>
            </a:extLst>
          </p:cNvPr>
          <p:cNvSpPr>
            <a:spLocks noGrp="1"/>
          </p:cNvSpPr>
          <p:nvPr>
            <p:ph type="dt" sz="half" idx="10"/>
          </p:nvPr>
        </p:nvSpPr>
        <p:spPr/>
        <p:txBody>
          <a:bodyPr/>
          <a:lstStyle/>
          <a:p>
            <a:fld id="{DB3F8F6A-06AA-3741-9EC0-7855E0F53743}" type="datetimeFigureOut">
              <a:rPr lang="it-IT" smtClean="0"/>
              <a:t>19/09/2023</a:t>
            </a:fld>
            <a:endParaRPr lang="it-IT"/>
          </a:p>
        </p:txBody>
      </p:sp>
      <p:sp>
        <p:nvSpPr>
          <p:cNvPr id="6" name="Segnaposto piè di pagina 5">
            <a:extLst>
              <a:ext uri="{FF2B5EF4-FFF2-40B4-BE49-F238E27FC236}">
                <a16:creationId xmlns:a16="http://schemas.microsoft.com/office/drawing/2014/main" id="{70CAEA2D-D9F4-17AE-72A7-D66C0D6D70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12624C-3C3B-DD5E-2E84-D507141964DB}"/>
              </a:ext>
            </a:extLst>
          </p:cNvPr>
          <p:cNvSpPr>
            <a:spLocks noGrp="1"/>
          </p:cNvSpPr>
          <p:nvPr>
            <p:ph type="sldNum" sz="quarter" idx="12"/>
          </p:nvPr>
        </p:nvSpPr>
        <p:spPr/>
        <p:txBody>
          <a:bodyPr/>
          <a:lstStyle/>
          <a:p>
            <a:fld id="{43A3B518-BB14-4F4A-880F-FE38FD7C016F}" type="slidenum">
              <a:rPr lang="it-IT" smtClean="0"/>
              <a:t>‹N›</a:t>
            </a:fld>
            <a:endParaRPr lang="it-IT"/>
          </a:p>
        </p:txBody>
      </p:sp>
    </p:spTree>
    <p:extLst>
      <p:ext uri="{BB962C8B-B14F-4D97-AF65-F5344CB8AC3E}">
        <p14:creationId xmlns:p14="http://schemas.microsoft.com/office/powerpoint/2010/main" val="5517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B559B0B-4729-74F5-2A89-BD19833F5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43AF1A-9F28-6F2F-D37C-B756410322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8496BC-3234-D112-10E7-1C25E47CD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F8F6A-06AA-3741-9EC0-7855E0F53743}" type="datetimeFigureOut">
              <a:rPr lang="it-IT" smtClean="0"/>
              <a:t>19/09/2023</a:t>
            </a:fld>
            <a:endParaRPr lang="it-IT"/>
          </a:p>
        </p:txBody>
      </p:sp>
      <p:sp>
        <p:nvSpPr>
          <p:cNvPr id="5" name="Segnaposto piè di pagina 4">
            <a:extLst>
              <a:ext uri="{FF2B5EF4-FFF2-40B4-BE49-F238E27FC236}">
                <a16:creationId xmlns:a16="http://schemas.microsoft.com/office/drawing/2014/main" id="{EC7C01B5-4237-B296-9DB8-B617F20A3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F3EF421-C927-25C8-3FBD-BD43726C7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3B518-BB14-4F4A-880F-FE38FD7C016F}" type="slidenum">
              <a:rPr lang="it-IT" smtClean="0"/>
              <a:t>‹N›</a:t>
            </a:fld>
            <a:endParaRPr lang="it-IT"/>
          </a:p>
        </p:txBody>
      </p:sp>
    </p:spTree>
    <p:extLst>
      <p:ext uri="{BB962C8B-B14F-4D97-AF65-F5344CB8AC3E}">
        <p14:creationId xmlns:p14="http://schemas.microsoft.com/office/powerpoint/2010/main" val="238010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uni.com/images/stories/uni/pdf/altri_documenti/rendiconto_sostenibilita_2021.pdf" TargetMode="External"/><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jpg"/><Relationship Id="rId7" Type="http://schemas.openxmlformats.org/officeDocument/2006/relationships/diagramData" Target="../diagrams/data2.xml"/><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11" Type="http://schemas.microsoft.com/office/2007/relationships/diagramDrawing" Target="../diagrams/drawing2.xml"/><Relationship Id="rId5" Type="http://schemas.openxmlformats.org/officeDocument/2006/relationships/image" Target="../media/image15.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Lodi, 6 settembre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175780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D08D40E-1424-F8E8-AC07-DEB792DD4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p:cNvSpPr/>
          <p:nvPr/>
        </p:nvSpPr>
        <p:spPr>
          <a:xfrm>
            <a:off x="4230255" y="1823285"/>
            <a:ext cx="7841671" cy="4247317"/>
          </a:xfrm>
          <a:prstGeom prst="rect">
            <a:avLst/>
          </a:prstGeom>
        </p:spPr>
        <p:txBody>
          <a:bodyPr wrap="square">
            <a:spAutoFit/>
          </a:bodyPr>
          <a:lstStyle/>
          <a:p>
            <a:r>
              <a:rPr lang="it-IT" sz="2000" b="1" dirty="0">
                <a:solidFill>
                  <a:schemeClr val="tx1">
                    <a:lumMod val="85000"/>
                    <a:lumOff val="15000"/>
                  </a:schemeClr>
                </a:solidFill>
                <a:latin typeface="Montserrat" panose="00000500000000000000" pitchFamily="2" charset="0"/>
              </a:rPr>
              <a:t>SEI AREE TEMATICHE (con «peso» differente)</a:t>
            </a:r>
            <a:endParaRPr lang="it-IT" sz="2000" dirty="0">
              <a:solidFill>
                <a:schemeClr val="tx1">
                  <a:lumMod val="85000"/>
                  <a:lumOff val="15000"/>
                </a:schemeClr>
              </a:solidFill>
              <a:latin typeface="Montserrat" panose="00000500000000000000" pitchFamily="2" charset="0"/>
            </a:endParaRPr>
          </a:p>
          <a:p>
            <a:endParaRPr lang="it-IT" sz="2000" dirty="0">
              <a:solidFill>
                <a:schemeClr val="tx1">
                  <a:lumMod val="85000"/>
                  <a:lumOff val="15000"/>
                </a:schemeClr>
              </a:solidFill>
              <a:latin typeface="Montserrat" panose="00000500000000000000" pitchFamily="2" charset="0"/>
            </a:endParaRPr>
          </a:p>
          <a:p>
            <a:pPr>
              <a:lnSpc>
                <a:spcPct val="150000"/>
              </a:lnSpc>
            </a:pPr>
            <a:r>
              <a:rPr lang="it-IT" sz="2000" dirty="0">
                <a:solidFill>
                  <a:schemeClr val="tx1">
                    <a:lumMod val="85000"/>
                    <a:lumOff val="15000"/>
                  </a:schemeClr>
                </a:solidFill>
                <a:latin typeface="Montserrat" panose="00000500000000000000" pitchFamily="2" charset="0"/>
              </a:rPr>
              <a:t>1. Cultura e strategia (15%);</a:t>
            </a:r>
          </a:p>
          <a:p>
            <a:pPr>
              <a:lnSpc>
                <a:spcPct val="150000"/>
              </a:lnSpc>
            </a:pPr>
            <a:r>
              <a:rPr lang="it-IT" sz="2000" dirty="0">
                <a:solidFill>
                  <a:schemeClr val="tx1">
                    <a:lumMod val="85000"/>
                    <a:lumOff val="15000"/>
                  </a:schemeClr>
                </a:solidFill>
                <a:latin typeface="Montserrat" panose="00000500000000000000" pitchFamily="2" charset="0"/>
              </a:rPr>
              <a:t>2. </a:t>
            </a:r>
            <a:r>
              <a:rPr lang="it-IT" sz="2000" dirty="0" err="1">
                <a:solidFill>
                  <a:schemeClr val="tx1">
                    <a:lumMod val="85000"/>
                    <a:lumOff val="15000"/>
                  </a:schemeClr>
                </a:solidFill>
                <a:latin typeface="Montserrat" panose="00000500000000000000" pitchFamily="2" charset="0"/>
              </a:rPr>
              <a:t>Governance</a:t>
            </a:r>
            <a:r>
              <a:rPr lang="it-IT" sz="2000" dirty="0">
                <a:solidFill>
                  <a:schemeClr val="tx1">
                    <a:lumMod val="85000"/>
                    <a:lumOff val="15000"/>
                  </a:schemeClr>
                </a:solidFill>
                <a:latin typeface="Montserrat" panose="00000500000000000000" pitchFamily="2" charset="0"/>
              </a:rPr>
              <a:t> (15%);</a:t>
            </a:r>
          </a:p>
          <a:p>
            <a:pPr>
              <a:lnSpc>
                <a:spcPct val="150000"/>
              </a:lnSpc>
            </a:pPr>
            <a:r>
              <a:rPr lang="it-IT" sz="2000" dirty="0">
                <a:solidFill>
                  <a:schemeClr val="tx1">
                    <a:lumMod val="85000"/>
                    <a:lumOff val="15000"/>
                  </a:schemeClr>
                </a:solidFill>
                <a:latin typeface="Montserrat" panose="00000500000000000000" pitchFamily="2" charset="0"/>
              </a:rPr>
              <a:t>3. Processi HR (10%);</a:t>
            </a:r>
          </a:p>
          <a:p>
            <a:pPr>
              <a:lnSpc>
                <a:spcPct val="150000"/>
              </a:lnSpc>
            </a:pPr>
            <a:r>
              <a:rPr lang="it-IT" sz="2000" dirty="0">
                <a:solidFill>
                  <a:schemeClr val="tx1">
                    <a:lumMod val="85000"/>
                    <a:lumOff val="15000"/>
                  </a:schemeClr>
                </a:solidFill>
                <a:latin typeface="Montserrat" panose="00000500000000000000" pitchFamily="2" charset="0"/>
              </a:rPr>
              <a:t>4. Opportunità di crescita ed inclusione delle donne in azienda (20%);</a:t>
            </a:r>
          </a:p>
          <a:p>
            <a:pPr>
              <a:lnSpc>
                <a:spcPct val="150000"/>
              </a:lnSpc>
            </a:pPr>
            <a:r>
              <a:rPr lang="it-IT" sz="2000" dirty="0">
                <a:solidFill>
                  <a:schemeClr val="tx1">
                    <a:lumMod val="85000"/>
                    <a:lumOff val="15000"/>
                  </a:schemeClr>
                </a:solidFill>
                <a:latin typeface="Montserrat" panose="00000500000000000000" pitchFamily="2" charset="0"/>
              </a:rPr>
              <a:t>5. Equità remunerativa per genere (20%);</a:t>
            </a:r>
          </a:p>
          <a:p>
            <a:pPr>
              <a:lnSpc>
                <a:spcPct val="150000"/>
              </a:lnSpc>
            </a:pPr>
            <a:r>
              <a:rPr lang="it-IT" sz="2000" dirty="0">
                <a:solidFill>
                  <a:schemeClr val="tx1">
                    <a:lumMod val="85000"/>
                    <a:lumOff val="15000"/>
                  </a:schemeClr>
                </a:solidFill>
                <a:latin typeface="Montserrat" panose="00000500000000000000" pitchFamily="2" charset="0"/>
              </a:rPr>
              <a:t>6. Tutela della genitorialità e conciliazione vita-lavoro (20%).</a:t>
            </a:r>
          </a:p>
          <a:p>
            <a:endParaRPr lang="it-IT" sz="2000" dirty="0">
              <a:solidFill>
                <a:schemeClr val="tx1">
                  <a:lumMod val="85000"/>
                  <a:lumOff val="15000"/>
                </a:schemeClr>
              </a:solidFill>
              <a:latin typeface="Montserrat" panose="00000500000000000000" pitchFamily="2" charset="0"/>
            </a:endParaRPr>
          </a:p>
        </p:txBody>
      </p:sp>
      <p:sp>
        <p:nvSpPr>
          <p:cNvPr id="7" name="Rettangolo 6"/>
          <p:cNvSpPr/>
          <p:nvPr/>
        </p:nvSpPr>
        <p:spPr>
          <a:xfrm>
            <a:off x="4230255" y="1006766"/>
            <a:ext cx="6784230" cy="523220"/>
          </a:xfrm>
          <a:prstGeom prst="rect">
            <a:avLst/>
          </a:prstGeom>
        </p:spPr>
        <p:txBody>
          <a:bodyPr wrap="none">
            <a:spAutoFit/>
          </a:bodyPr>
          <a:lstStyle/>
          <a:p>
            <a:pPr lvl="0"/>
            <a:r>
              <a:rPr lang="it-IT" sz="2800" b="1" dirty="0">
                <a:solidFill>
                  <a:srgbClr val="002060"/>
                </a:solidFill>
                <a:latin typeface="Montserrat" panose="00000500000000000000" pitchFamily="2" charset="0"/>
              </a:rPr>
              <a:t>AREE TEMATICHE </a:t>
            </a:r>
            <a:r>
              <a:rPr lang="it-IT" sz="2800" dirty="0">
                <a:solidFill>
                  <a:srgbClr val="002060"/>
                </a:solidFill>
                <a:latin typeface="Montserrat" panose="00000500000000000000" pitchFamily="2" charset="0"/>
              </a:rPr>
              <a:t>E INDICATORI (1) </a:t>
            </a:r>
          </a:p>
        </p:txBody>
      </p:sp>
      <p:pic>
        <p:nvPicPr>
          <p:cNvPr id="8" name="Immagine 7"/>
          <p:cNvPicPr>
            <a:picLocks noChangeAspect="1"/>
          </p:cNvPicPr>
          <p:nvPr/>
        </p:nvPicPr>
        <p:blipFill>
          <a:blip r:embed="rId3"/>
          <a:stretch>
            <a:fillRect/>
          </a:stretch>
        </p:blipFill>
        <p:spPr>
          <a:xfrm>
            <a:off x="322223" y="1006766"/>
            <a:ext cx="3395012" cy="4773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585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F68DB70-1799-3E07-7838-B7A67A789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p:cNvSpPr/>
          <p:nvPr/>
        </p:nvSpPr>
        <p:spPr>
          <a:xfrm>
            <a:off x="4261478" y="1792964"/>
            <a:ext cx="7426035" cy="3923510"/>
          </a:xfrm>
          <a:prstGeom prst="rect">
            <a:avLst/>
          </a:prstGeom>
        </p:spPr>
        <p:txBody>
          <a:bodyPr wrap="square">
            <a:spAutoFit/>
          </a:bodyPr>
          <a:lstStyle/>
          <a:p>
            <a:r>
              <a:rPr lang="it-IT" b="1" dirty="0">
                <a:solidFill>
                  <a:schemeClr val="tx1">
                    <a:lumMod val="85000"/>
                    <a:lumOff val="15000"/>
                  </a:schemeClr>
                </a:solidFill>
                <a:latin typeface="Montserrat" panose="00000500000000000000" pitchFamily="2" charset="0"/>
              </a:rPr>
              <a:t>33 INDICATORI qualitativi e quantitativi</a:t>
            </a:r>
          </a:p>
          <a:p>
            <a:r>
              <a:rPr lang="it-IT" dirty="0">
                <a:solidFill>
                  <a:schemeClr val="tx1">
                    <a:lumMod val="85000"/>
                    <a:lumOff val="15000"/>
                  </a:schemeClr>
                </a:solidFill>
                <a:latin typeface="Montserrat" panose="00000500000000000000" pitchFamily="2" charset="0"/>
              </a:rPr>
              <a:t>(con «punteggio» differente) </a:t>
            </a:r>
          </a:p>
          <a:p>
            <a:pPr>
              <a:lnSpc>
                <a:spcPct val="150000"/>
              </a:lnSpc>
            </a:pPr>
            <a:endParaRPr lang="it-IT" dirty="0">
              <a:solidFill>
                <a:schemeClr val="tx1">
                  <a:lumMod val="85000"/>
                  <a:lumOff val="15000"/>
                </a:schemeClr>
              </a:solidFill>
              <a:latin typeface="Montserrat" panose="00000500000000000000" pitchFamily="2" charset="0"/>
            </a:endParaRPr>
          </a:p>
          <a:p>
            <a:pPr>
              <a:lnSpc>
                <a:spcPct val="150000"/>
              </a:lnSpc>
            </a:pPr>
            <a:r>
              <a:rPr lang="it-IT" dirty="0">
                <a:solidFill>
                  <a:schemeClr val="tx1">
                    <a:lumMod val="85000"/>
                    <a:lumOff val="15000"/>
                  </a:schemeClr>
                </a:solidFill>
                <a:latin typeface="Montserrat" panose="00000500000000000000" pitchFamily="2" charset="0"/>
              </a:rPr>
              <a:t>1. Cultura e strategia (7);</a:t>
            </a:r>
          </a:p>
          <a:p>
            <a:pPr>
              <a:lnSpc>
                <a:spcPct val="150000"/>
              </a:lnSpc>
            </a:pPr>
            <a:r>
              <a:rPr lang="it-IT" dirty="0">
                <a:solidFill>
                  <a:schemeClr val="tx1">
                    <a:lumMod val="85000"/>
                    <a:lumOff val="15000"/>
                  </a:schemeClr>
                </a:solidFill>
                <a:latin typeface="Montserrat" panose="00000500000000000000" pitchFamily="2" charset="0"/>
              </a:rPr>
              <a:t>2. </a:t>
            </a:r>
            <a:r>
              <a:rPr lang="it-IT" dirty="0" err="1">
                <a:solidFill>
                  <a:schemeClr val="tx1">
                    <a:lumMod val="85000"/>
                    <a:lumOff val="15000"/>
                  </a:schemeClr>
                </a:solidFill>
                <a:latin typeface="Montserrat" panose="00000500000000000000" pitchFamily="2" charset="0"/>
              </a:rPr>
              <a:t>Governance</a:t>
            </a:r>
            <a:r>
              <a:rPr lang="it-IT" dirty="0">
                <a:solidFill>
                  <a:schemeClr val="tx1">
                    <a:lumMod val="85000"/>
                    <a:lumOff val="15000"/>
                  </a:schemeClr>
                </a:solidFill>
                <a:latin typeface="Montserrat" panose="00000500000000000000" pitchFamily="2" charset="0"/>
              </a:rPr>
              <a:t> (5);</a:t>
            </a:r>
          </a:p>
          <a:p>
            <a:pPr>
              <a:lnSpc>
                <a:spcPct val="150000"/>
              </a:lnSpc>
            </a:pPr>
            <a:r>
              <a:rPr lang="it-IT" dirty="0">
                <a:solidFill>
                  <a:schemeClr val="tx1">
                    <a:lumMod val="85000"/>
                    <a:lumOff val="15000"/>
                  </a:schemeClr>
                </a:solidFill>
                <a:latin typeface="Montserrat" panose="00000500000000000000" pitchFamily="2" charset="0"/>
              </a:rPr>
              <a:t>3. Processi HR (6);</a:t>
            </a:r>
          </a:p>
          <a:p>
            <a:pPr>
              <a:lnSpc>
                <a:spcPct val="150000"/>
              </a:lnSpc>
            </a:pPr>
            <a:r>
              <a:rPr lang="it-IT" dirty="0">
                <a:solidFill>
                  <a:schemeClr val="tx1">
                    <a:lumMod val="85000"/>
                    <a:lumOff val="15000"/>
                  </a:schemeClr>
                </a:solidFill>
                <a:latin typeface="Montserrat" panose="00000500000000000000" pitchFamily="2" charset="0"/>
              </a:rPr>
              <a:t>4. Opportunità di crescita ed inclusione delle donne in azienda (7);</a:t>
            </a:r>
          </a:p>
          <a:p>
            <a:pPr>
              <a:lnSpc>
                <a:spcPct val="150000"/>
              </a:lnSpc>
            </a:pPr>
            <a:r>
              <a:rPr lang="it-IT" dirty="0">
                <a:solidFill>
                  <a:schemeClr val="tx1">
                    <a:lumMod val="85000"/>
                    <a:lumOff val="15000"/>
                  </a:schemeClr>
                </a:solidFill>
                <a:latin typeface="Montserrat" panose="00000500000000000000" pitchFamily="2" charset="0"/>
              </a:rPr>
              <a:t>5. Equità remunerativa per genere (3);</a:t>
            </a:r>
          </a:p>
          <a:p>
            <a:pPr>
              <a:lnSpc>
                <a:spcPct val="150000"/>
              </a:lnSpc>
            </a:pPr>
            <a:r>
              <a:rPr lang="it-IT" dirty="0">
                <a:solidFill>
                  <a:schemeClr val="tx1">
                    <a:lumMod val="85000"/>
                    <a:lumOff val="15000"/>
                  </a:schemeClr>
                </a:solidFill>
                <a:latin typeface="Montserrat" panose="00000500000000000000" pitchFamily="2" charset="0"/>
              </a:rPr>
              <a:t>6. Tutela della genitorialità e conciliazione vita-lavoro (5).</a:t>
            </a:r>
          </a:p>
        </p:txBody>
      </p:sp>
      <p:sp>
        <p:nvSpPr>
          <p:cNvPr id="7" name="Rettangolo 6"/>
          <p:cNvSpPr/>
          <p:nvPr/>
        </p:nvSpPr>
        <p:spPr>
          <a:xfrm>
            <a:off x="4234226" y="983307"/>
            <a:ext cx="6756978" cy="523220"/>
          </a:xfrm>
          <a:prstGeom prst="rect">
            <a:avLst/>
          </a:prstGeom>
        </p:spPr>
        <p:txBody>
          <a:bodyPr wrap="none">
            <a:spAutoFit/>
          </a:bodyPr>
          <a:lstStyle/>
          <a:p>
            <a:pPr lvl="0"/>
            <a:r>
              <a:rPr lang="it-IT" sz="2800" dirty="0">
                <a:solidFill>
                  <a:srgbClr val="002060"/>
                </a:solidFill>
                <a:latin typeface="Montserrat" panose="00000500000000000000" pitchFamily="2" charset="0"/>
              </a:rPr>
              <a:t>AREE TEMATICHE E </a:t>
            </a:r>
            <a:r>
              <a:rPr lang="it-IT" sz="2800" b="1" dirty="0">
                <a:solidFill>
                  <a:srgbClr val="002060"/>
                </a:solidFill>
                <a:latin typeface="Montserrat" panose="00000500000000000000" pitchFamily="2" charset="0"/>
              </a:rPr>
              <a:t>INDICATORI</a:t>
            </a:r>
            <a:r>
              <a:rPr lang="it-IT" sz="2800" dirty="0">
                <a:solidFill>
                  <a:srgbClr val="002060"/>
                </a:solidFill>
                <a:latin typeface="Montserrat" panose="00000500000000000000" pitchFamily="2" charset="0"/>
              </a:rPr>
              <a:t> (2) </a:t>
            </a:r>
          </a:p>
        </p:txBody>
      </p:sp>
      <p:pic>
        <p:nvPicPr>
          <p:cNvPr id="8" name="Immagine 7"/>
          <p:cNvPicPr>
            <a:picLocks noChangeAspect="1"/>
          </p:cNvPicPr>
          <p:nvPr/>
        </p:nvPicPr>
        <p:blipFill>
          <a:blip r:embed="rId4"/>
          <a:stretch>
            <a:fillRect/>
          </a:stretch>
        </p:blipFill>
        <p:spPr>
          <a:xfrm>
            <a:off x="253515" y="944821"/>
            <a:ext cx="3503476" cy="4926121"/>
          </a:xfrm>
          <a:prstGeom prst="rect">
            <a:avLst/>
          </a:prstGeom>
          <a:ln>
            <a:noFill/>
          </a:ln>
          <a:effectLst>
            <a:outerShdw blurRad="292100" dist="139700" dir="2700000" algn="tl" rotWithShape="0">
              <a:srgbClr val="333333">
                <a:alpha val="65000"/>
              </a:srgbClr>
            </a:outerShdw>
          </a:effectLst>
        </p:spPr>
      </p:pic>
      <p:sp>
        <p:nvSpPr>
          <p:cNvPr id="4" name="Fumetto 3 3"/>
          <p:cNvSpPr/>
          <p:nvPr/>
        </p:nvSpPr>
        <p:spPr>
          <a:xfrm>
            <a:off x="8788884" y="1934497"/>
            <a:ext cx="2898629" cy="1938860"/>
          </a:xfrm>
          <a:prstGeom prst="wedgeEllipseCallout">
            <a:avLst>
              <a:gd name="adj1" fmla="val -73555"/>
              <a:gd name="adj2" fmla="val -377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Montserrat" panose="00000500000000000000" pitchFamily="2" charset="0"/>
              </a:rPr>
              <a:t>Per accedere  alla certificazione deve essere raggiunto un punteggio minimo del 60% </a:t>
            </a:r>
          </a:p>
        </p:txBody>
      </p:sp>
    </p:spTree>
    <p:extLst>
      <p:ext uri="{BB962C8B-B14F-4D97-AF65-F5344CB8AC3E}">
        <p14:creationId xmlns:p14="http://schemas.microsoft.com/office/powerpoint/2010/main" val="299365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06F87E5-536D-FBC4-B5AE-72D751D22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 y="0"/>
            <a:ext cx="12192000" cy="6858000"/>
          </a:xfrm>
          <a:prstGeom prst="rect">
            <a:avLst/>
          </a:prstGeom>
        </p:spPr>
      </p:pic>
      <p:sp>
        <p:nvSpPr>
          <p:cNvPr id="2" name="Rettangolo 1"/>
          <p:cNvSpPr/>
          <p:nvPr/>
        </p:nvSpPr>
        <p:spPr>
          <a:xfrm>
            <a:off x="4230256" y="2100174"/>
            <a:ext cx="7426035" cy="707886"/>
          </a:xfrm>
          <a:prstGeom prst="rect">
            <a:avLst/>
          </a:prstGeom>
        </p:spPr>
        <p:txBody>
          <a:bodyPr wrap="square">
            <a:spAutoFit/>
          </a:bodyPr>
          <a:lstStyle/>
          <a:p>
            <a:r>
              <a:rPr lang="it-IT" sz="2000" dirty="0">
                <a:solidFill>
                  <a:schemeClr val="tx1">
                    <a:lumMod val="85000"/>
                    <a:lumOff val="15000"/>
                  </a:schemeClr>
                </a:solidFill>
                <a:latin typeface="Montserrat" panose="00000500000000000000" pitchFamily="2" charset="0"/>
              </a:rPr>
              <a:t>Gli </a:t>
            </a:r>
            <a:r>
              <a:rPr lang="it-IT" sz="2000" b="1" dirty="0">
                <a:solidFill>
                  <a:schemeClr val="tx1">
                    <a:lumMod val="85000"/>
                    <a:lumOff val="15000"/>
                  </a:schemeClr>
                </a:solidFill>
                <a:latin typeface="Montserrat" panose="00000500000000000000" pitchFamily="2" charset="0"/>
              </a:rPr>
              <a:t>indicatori sono applicat</a:t>
            </a:r>
            <a:r>
              <a:rPr lang="it-IT" sz="2000" dirty="0">
                <a:solidFill>
                  <a:schemeClr val="tx1">
                    <a:lumMod val="85000"/>
                    <a:lumOff val="15000"/>
                  </a:schemeClr>
                </a:solidFill>
                <a:latin typeface="Montserrat" panose="00000500000000000000" pitchFamily="2" charset="0"/>
              </a:rPr>
              <a:t>i in modo differente in </a:t>
            </a:r>
            <a:r>
              <a:rPr lang="it-IT" sz="2000" b="1" dirty="0">
                <a:solidFill>
                  <a:schemeClr val="tx1">
                    <a:lumMod val="85000"/>
                    <a:lumOff val="15000"/>
                  </a:schemeClr>
                </a:solidFill>
                <a:latin typeface="Montserrat" panose="00000500000000000000" pitchFamily="2" charset="0"/>
              </a:rPr>
              <a:t>base alle dimensioni delle organizzazioni</a:t>
            </a:r>
            <a:r>
              <a:rPr lang="it-IT" sz="2000" dirty="0">
                <a:solidFill>
                  <a:schemeClr val="tx1">
                    <a:lumMod val="85000"/>
                    <a:lumOff val="15000"/>
                  </a:schemeClr>
                </a:solidFill>
                <a:latin typeface="Montserrat" panose="00000500000000000000" pitchFamily="2" charset="0"/>
              </a:rPr>
              <a:t>.</a:t>
            </a:r>
          </a:p>
        </p:txBody>
      </p:sp>
      <p:sp>
        <p:nvSpPr>
          <p:cNvPr id="7" name="Rettangolo 6"/>
          <p:cNvSpPr/>
          <p:nvPr/>
        </p:nvSpPr>
        <p:spPr>
          <a:xfrm>
            <a:off x="4374525" y="983582"/>
            <a:ext cx="6756978" cy="523220"/>
          </a:xfrm>
          <a:prstGeom prst="rect">
            <a:avLst/>
          </a:prstGeom>
        </p:spPr>
        <p:txBody>
          <a:bodyPr wrap="none">
            <a:spAutoFit/>
          </a:bodyPr>
          <a:lstStyle/>
          <a:p>
            <a:pPr lvl="0"/>
            <a:r>
              <a:rPr lang="it-IT" sz="2800" dirty="0">
                <a:solidFill>
                  <a:srgbClr val="002060"/>
                </a:solidFill>
                <a:latin typeface="Montserrat" panose="00000500000000000000" pitchFamily="2" charset="0"/>
              </a:rPr>
              <a:t>AREE TEMATICHE E </a:t>
            </a:r>
            <a:r>
              <a:rPr lang="it-IT" sz="2800" b="1" dirty="0">
                <a:solidFill>
                  <a:srgbClr val="002060"/>
                </a:solidFill>
                <a:latin typeface="Montserrat" panose="00000500000000000000" pitchFamily="2" charset="0"/>
              </a:rPr>
              <a:t>INDICATORI</a:t>
            </a:r>
            <a:r>
              <a:rPr lang="it-IT" sz="2800" dirty="0">
                <a:solidFill>
                  <a:srgbClr val="002060"/>
                </a:solidFill>
                <a:latin typeface="Montserrat" panose="00000500000000000000" pitchFamily="2" charset="0"/>
              </a:rPr>
              <a:t> (3) </a:t>
            </a:r>
          </a:p>
        </p:txBody>
      </p:sp>
      <p:pic>
        <p:nvPicPr>
          <p:cNvPr id="8" name="Immagine 7"/>
          <p:cNvPicPr>
            <a:picLocks noChangeAspect="1"/>
          </p:cNvPicPr>
          <p:nvPr/>
        </p:nvPicPr>
        <p:blipFill>
          <a:blip r:embed="rId3"/>
          <a:stretch>
            <a:fillRect/>
          </a:stretch>
        </p:blipFill>
        <p:spPr>
          <a:xfrm>
            <a:off x="384228" y="1071419"/>
            <a:ext cx="3391483" cy="4768652"/>
          </a:xfrm>
          <a:prstGeom prst="rect">
            <a:avLst/>
          </a:prstGeom>
          <a:ln>
            <a:noFill/>
          </a:ln>
          <a:effectLst>
            <a:outerShdw blurRad="292100" dist="139700" dir="2700000" algn="tl" rotWithShape="0">
              <a:srgbClr val="333333">
                <a:alpha val="65000"/>
              </a:srgbClr>
            </a:outerShdw>
          </a:effectLst>
        </p:spPr>
      </p:pic>
      <p:graphicFrame>
        <p:nvGraphicFramePr>
          <p:cNvPr id="3" name="Tabella 2"/>
          <p:cNvGraphicFramePr>
            <a:graphicFrameLocks noGrp="1"/>
          </p:cNvGraphicFramePr>
          <p:nvPr/>
        </p:nvGraphicFramePr>
        <p:xfrm>
          <a:off x="4255733" y="3002227"/>
          <a:ext cx="6049241" cy="2409108"/>
        </p:xfrm>
        <a:graphic>
          <a:graphicData uri="http://schemas.openxmlformats.org/drawingml/2006/table">
            <a:tbl>
              <a:tblPr firstRow="1" firstCol="1" bandRow="1">
                <a:tableStyleId>{5C22544A-7EE6-4342-B048-85BDC9FD1C3A}</a:tableStyleId>
              </a:tblPr>
              <a:tblGrid>
                <a:gridCol w="2158837">
                  <a:extLst>
                    <a:ext uri="{9D8B030D-6E8A-4147-A177-3AD203B41FA5}">
                      <a16:colId xmlns:a16="http://schemas.microsoft.com/office/drawing/2014/main" val="2142302423"/>
                    </a:ext>
                  </a:extLst>
                </a:gridCol>
                <a:gridCol w="2158837">
                  <a:extLst>
                    <a:ext uri="{9D8B030D-6E8A-4147-A177-3AD203B41FA5}">
                      <a16:colId xmlns:a16="http://schemas.microsoft.com/office/drawing/2014/main" val="4167797620"/>
                    </a:ext>
                  </a:extLst>
                </a:gridCol>
                <a:gridCol w="1731567">
                  <a:extLst>
                    <a:ext uri="{9D8B030D-6E8A-4147-A177-3AD203B41FA5}">
                      <a16:colId xmlns:a16="http://schemas.microsoft.com/office/drawing/2014/main" val="252600016"/>
                    </a:ext>
                  </a:extLst>
                </a:gridCol>
              </a:tblGrid>
              <a:tr h="803036">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FASCIA</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CLUSTER</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NUMERO ADDETTI/E</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3077477449"/>
                  </a:ext>
                </a:extLst>
              </a:tr>
              <a:tr h="401518">
                <a:tc>
                  <a:txBody>
                    <a:bodyPr/>
                    <a:lstStyle/>
                    <a:p>
                      <a:pPr marL="90170" algn="just">
                        <a:lnSpc>
                          <a:spcPct val="115000"/>
                        </a:lnSpc>
                        <a:spcAft>
                          <a:spcPts val="0"/>
                        </a:spcAft>
                        <a:tabLst>
                          <a:tab pos="450215" algn="l"/>
                        </a:tabLst>
                      </a:pPr>
                      <a:r>
                        <a:rPr lang="it-IT" sz="1800">
                          <a:effectLst/>
                          <a:latin typeface="Montserrat" panose="00000500000000000000" pitchFamily="2" charset="0"/>
                        </a:rPr>
                        <a:t>1</a:t>
                      </a:r>
                      <a:endParaRPr lang="it-IT" sz="180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MICRO</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1-9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1876530373"/>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2</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PICCOLA</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10-49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3315456584"/>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3</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MEDIA</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50-249</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2001076455"/>
                  </a:ext>
                </a:extLst>
              </a:tr>
              <a:tr h="401518">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4</a:t>
                      </a:r>
                      <a:endParaRPr lang="it-IT" sz="1800" dirty="0">
                        <a:effectLst/>
                        <a:latin typeface="Montserrat" panose="00000500000000000000" pitchFamily="2" charset="0"/>
                        <a:ea typeface="Calibri" panose="020F0502020204030204" pitchFamily="34" charset="0"/>
                      </a:endParaRPr>
                    </a:p>
                  </a:txBody>
                  <a:tcPr marL="0" marR="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GRANDE</a:t>
                      </a:r>
                      <a:endParaRPr lang="it-IT" sz="1800" dirty="0">
                        <a:effectLst/>
                        <a:latin typeface="Montserrat" panose="00000500000000000000" pitchFamily="2" charset="0"/>
                        <a:ea typeface="Calibri" panose="020F0502020204030204" pitchFamily="34" charset="0"/>
                      </a:endParaRPr>
                    </a:p>
                  </a:txBody>
                  <a:tcPr marL="68580" marR="68580" marT="0" marB="0"/>
                </a:tc>
                <a:tc>
                  <a:txBody>
                    <a:bodyPr/>
                    <a:lstStyle/>
                    <a:p>
                      <a:pPr marL="90170" algn="just">
                        <a:lnSpc>
                          <a:spcPct val="115000"/>
                        </a:lnSpc>
                        <a:spcAft>
                          <a:spcPts val="0"/>
                        </a:spcAft>
                        <a:tabLst>
                          <a:tab pos="450215" algn="l"/>
                        </a:tabLst>
                      </a:pPr>
                      <a:r>
                        <a:rPr lang="it-IT" sz="1800" dirty="0">
                          <a:effectLst/>
                          <a:latin typeface="Montserrat" panose="00000500000000000000" pitchFamily="2" charset="0"/>
                        </a:rPr>
                        <a:t>250 e oltre</a:t>
                      </a:r>
                      <a:endParaRPr lang="it-IT" sz="1800" dirty="0">
                        <a:effectLst/>
                        <a:latin typeface="Montserrat" panose="00000500000000000000" pitchFamily="2" charset="0"/>
                        <a:ea typeface="Calibri" panose="020F0502020204030204" pitchFamily="34" charset="0"/>
                      </a:endParaRPr>
                    </a:p>
                  </a:txBody>
                  <a:tcPr marL="68580" marR="68580" marT="0" marB="0"/>
                </a:tc>
                <a:extLst>
                  <a:ext uri="{0D108BD9-81ED-4DB2-BD59-A6C34878D82A}">
                    <a16:rowId xmlns:a16="http://schemas.microsoft.com/office/drawing/2014/main" val="166073667"/>
                  </a:ext>
                </a:extLst>
              </a:tr>
            </a:tbl>
          </a:graphicData>
        </a:graphic>
      </p:graphicFrame>
      <p:sp>
        <p:nvSpPr>
          <p:cNvPr id="9" name="Fumetto 3 8"/>
          <p:cNvSpPr/>
          <p:nvPr/>
        </p:nvSpPr>
        <p:spPr>
          <a:xfrm>
            <a:off x="9991099" y="2122872"/>
            <a:ext cx="2157253" cy="1941124"/>
          </a:xfrm>
          <a:prstGeom prst="wedgeEllipseCallout">
            <a:avLst>
              <a:gd name="adj1" fmla="val -54095"/>
              <a:gd name="adj2" fmla="val 4734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8 indicatori </a:t>
            </a:r>
            <a:r>
              <a:rPr kumimoji="0" lang="it-IT" sz="17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obbligatori per Micro imprese</a:t>
            </a:r>
          </a:p>
        </p:txBody>
      </p:sp>
      <p:sp>
        <p:nvSpPr>
          <p:cNvPr id="10" name="Fumetto 3 9"/>
          <p:cNvSpPr/>
          <p:nvPr/>
        </p:nvSpPr>
        <p:spPr>
          <a:xfrm>
            <a:off x="9960516" y="4155399"/>
            <a:ext cx="2157253" cy="1941124"/>
          </a:xfrm>
          <a:prstGeom prst="wedgeEllipseCallout">
            <a:avLst>
              <a:gd name="adj1" fmla="val -57948"/>
              <a:gd name="adj2" fmla="val -373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13 indicatori </a:t>
            </a:r>
            <a:r>
              <a:rPr kumimoji="0" lang="it-IT" sz="17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obbligatori per Piccole imprese</a:t>
            </a:r>
          </a:p>
        </p:txBody>
      </p:sp>
    </p:spTree>
    <p:extLst>
      <p:ext uri="{BB962C8B-B14F-4D97-AF65-F5344CB8AC3E}">
        <p14:creationId xmlns:p14="http://schemas.microsoft.com/office/powerpoint/2010/main" val="91734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0303EE-57A9-9842-6EFA-561DB2442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sellaDiTesto 2"/>
          <p:cNvSpPr/>
          <p:nvPr/>
        </p:nvSpPr>
        <p:spPr>
          <a:xfrm>
            <a:off x="462712" y="938421"/>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pc="-1" dirty="0">
                <a:solidFill>
                  <a:srgbClr val="002060"/>
                </a:solidFill>
                <a:latin typeface="Montserrat"/>
              </a:rPr>
              <a:t>QUALCHE ESEMPIO: </a:t>
            </a:r>
            <a:r>
              <a:rPr lang="it-IT" strike="noStrike" spc="-1" dirty="0">
                <a:solidFill>
                  <a:srgbClr val="002060"/>
                </a:solidFill>
                <a:latin typeface="Montserrat"/>
              </a:rPr>
              <a:t>AREA </a:t>
            </a:r>
            <a:r>
              <a:rPr lang="it-IT" b="1" strike="noStrike" spc="-1" dirty="0">
                <a:solidFill>
                  <a:srgbClr val="002060"/>
                </a:solidFill>
                <a:latin typeface="Montserrat"/>
              </a:rPr>
              <a:t>Cultura e strategia</a:t>
            </a:r>
          </a:p>
        </p:txBody>
      </p:sp>
      <p:graphicFrame>
        <p:nvGraphicFramePr>
          <p:cNvPr id="6" name="Tabella 5"/>
          <p:cNvGraphicFramePr>
            <a:graphicFrameLocks noGrp="1"/>
          </p:cNvGraphicFramePr>
          <p:nvPr/>
        </p:nvGraphicFramePr>
        <p:xfrm>
          <a:off x="462712" y="1481992"/>
          <a:ext cx="10621926" cy="4437588"/>
        </p:xfrm>
        <a:graphic>
          <a:graphicData uri="http://schemas.openxmlformats.org/drawingml/2006/table">
            <a:tbl>
              <a:tblPr>
                <a:tableStyleId>{5C22544A-7EE6-4342-B048-85BDC9FD1C3A}</a:tableStyleId>
              </a:tblPr>
              <a:tblGrid>
                <a:gridCol w="921796">
                  <a:extLst>
                    <a:ext uri="{9D8B030D-6E8A-4147-A177-3AD203B41FA5}">
                      <a16:colId xmlns:a16="http://schemas.microsoft.com/office/drawing/2014/main" val="785150903"/>
                    </a:ext>
                  </a:extLst>
                </a:gridCol>
                <a:gridCol w="665740">
                  <a:extLst>
                    <a:ext uri="{9D8B030D-6E8A-4147-A177-3AD203B41FA5}">
                      <a16:colId xmlns:a16="http://schemas.microsoft.com/office/drawing/2014/main" val="4102980783"/>
                    </a:ext>
                  </a:extLst>
                </a:gridCol>
                <a:gridCol w="5654873">
                  <a:extLst>
                    <a:ext uri="{9D8B030D-6E8A-4147-A177-3AD203B41FA5}">
                      <a16:colId xmlns:a16="http://schemas.microsoft.com/office/drawing/2014/main" val="729230734"/>
                    </a:ext>
                  </a:extLst>
                </a:gridCol>
                <a:gridCol w="1100566">
                  <a:extLst>
                    <a:ext uri="{9D8B030D-6E8A-4147-A177-3AD203B41FA5}">
                      <a16:colId xmlns:a16="http://schemas.microsoft.com/office/drawing/2014/main" val="330326708"/>
                    </a:ext>
                  </a:extLst>
                </a:gridCol>
                <a:gridCol w="987761">
                  <a:extLst>
                    <a:ext uri="{9D8B030D-6E8A-4147-A177-3AD203B41FA5}">
                      <a16:colId xmlns:a16="http://schemas.microsoft.com/office/drawing/2014/main" val="2590739120"/>
                    </a:ext>
                  </a:extLst>
                </a:gridCol>
                <a:gridCol w="687198">
                  <a:extLst>
                    <a:ext uri="{9D8B030D-6E8A-4147-A177-3AD203B41FA5}">
                      <a16:colId xmlns:a16="http://schemas.microsoft.com/office/drawing/2014/main" val="4215287636"/>
                    </a:ext>
                  </a:extLst>
                </a:gridCol>
                <a:gridCol w="603992">
                  <a:extLst>
                    <a:ext uri="{9D8B030D-6E8A-4147-A177-3AD203B41FA5}">
                      <a16:colId xmlns:a16="http://schemas.microsoft.com/office/drawing/2014/main" val="2575257861"/>
                    </a:ext>
                  </a:extLst>
                </a:gridCol>
              </a:tblGrid>
              <a:tr h="349289">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1321190207"/>
                  </a:ext>
                </a:extLst>
              </a:tr>
              <a:tr h="720924">
                <a:tc rowSpan="7">
                  <a:txBody>
                    <a:bodyPr/>
                    <a:lstStyle/>
                    <a:p>
                      <a:pPr algn="ctr" fontAlgn="ctr"/>
                      <a:r>
                        <a:rPr lang="it-IT" sz="1200" b="1" u="none" strike="noStrike" dirty="0">
                          <a:effectLst/>
                          <a:latin typeface="Montserrat" panose="00000500000000000000" pitchFamily="2" charset="0"/>
                        </a:rPr>
                        <a:t>Cultura e strategia</a:t>
                      </a:r>
                      <a:endParaRPr lang="it-IT" sz="1200" b="1"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rowSpan="7">
                  <a:txBody>
                    <a:bodyPr/>
                    <a:lstStyle/>
                    <a:p>
                      <a:pPr algn="ctr" fontAlgn="ctr"/>
                      <a:r>
                        <a:rPr lang="it-IT" sz="1600" u="none" strike="noStrike" dirty="0">
                          <a:effectLst/>
                          <a:latin typeface="Montserrat" panose="00000500000000000000" pitchFamily="2" charset="0"/>
                        </a:rPr>
                        <a:t>15</a:t>
                      </a:r>
                      <a:endParaRPr lang="it-IT" sz="14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l" fontAlgn="ctr"/>
                      <a:r>
                        <a:rPr lang="it-IT" sz="1000" u="none" strike="noStrike" dirty="0">
                          <a:effectLst/>
                          <a:latin typeface="Montserrat" panose="00000500000000000000" pitchFamily="2" charset="0"/>
                        </a:rPr>
                        <a:t>1. Formalizzazione e implementazione di un piano strategico come definito al punto 6.3 che possa favorire e sostenere lo sviluppo di un ambiente di lavoro inclusivo e preveda valori aziendali coerenti con una cultura inclusiva</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accent1">
                        <a:lumMod val="20000"/>
                        <a:lumOff val="80000"/>
                      </a:schemeClr>
                    </a:solidFill>
                  </a:tcPr>
                </a:tc>
                <a:extLst>
                  <a:ext uri="{0D108BD9-81ED-4DB2-BD59-A6C34878D82A}">
                    <a16:rowId xmlns:a16="http://schemas.microsoft.com/office/drawing/2014/main" val="1807879795"/>
                  </a:ext>
                </a:extLst>
              </a:tr>
              <a:tr h="491718">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2. Presenza di procedure interne che consentano alle risorse di esprimere anche in modalità anonima le proprie opinioni e dare suggerimenti per il cambiamento nell'organizzazione e favorire il dialogo e il confronto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199883296"/>
                  </a:ext>
                </a:extLst>
              </a:tr>
              <a:tr h="661807">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3. Presenza di attività di comunicazione interna e di sensibilizzazione che promuovano utilizzo di  comportamenti e di linguaggio  in grado di garantire un ambiente di lavoro inclusivo e rispettoso delle diversità di genere</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690720770"/>
                  </a:ext>
                </a:extLst>
              </a:tr>
              <a:tr h="485537">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4. Presenza  di politiche che garantiscano che i generi siano equamente rappresentati tra i relatori del panel di tavole rotonde, eventi, convegni o altro evento anche di carattere scientifico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3873481782"/>
                  </a:ext>
                </a:extLst>
              </a:tr>
              <a:tr h="425782">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5. Realizzazione nell'ultimo biennio di interventi informativi a tutti i livelli, compresi i vertici, sulla differenza di genere e sul suo valore, gli stereotipi e gli </a:t>
                      </a:r>
                      <a:r>
                        <a:rPr lang="it-IT" sz="1000" u="none" strike="noStrike" dirty="0" err="1">
                          <a:effectLst/>
                          <a:latin typeface="Montserrat" panose="00000500000000000000" pitchFamily="2" charset="0"/>
                        </a:rPr>
                        <a:t>unconscious</a:t>
                      </a:r>
                      <a:r>
                        <a:rPr lang="it-IT" sz="1000" u="none" strike="noStrike" dirty="0">
                          <a:effectLst/>
                          <a:latin typeface="Montserrat" panose="00000500000000000000" pitchFamily="2" charset="0"/>
                        </a:rPr>
                        <a:t> </a:t>
                      </a:r>
                      <a:r>
                        <a:rPr lang="it-IT" sz="1000" u="none" strike="noStrike" dirty="0" err="1">
                          <a:effectLst/>
                          <a:latin typeface="Montserrat" panose="00000500000000000000" pitchFamily="2" charset="0"/>
                        </a:rPr>
                        <a:t>bias</a:t>
                      </a:r>
                      <a:endParaRPr lang="it-IT" sz="1000" u="none" strike="noStrike" dirty="0">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22262906"/>
                  </a:ext>
                </a:extLst>
              </a:tr>
              <a:tr h="469140">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6. Realizzazione di interventi finalizzati all'analisi della percezione delle/dei dipendenti sulle pari opportunità  nell'ultimo anno</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1241462810"/>
                  </a:ext>
                </a:extLst>
              </a:tr>
              <a:tr h="833391">
                <a:tc vMerge="1">
                  <a:txBody>
                    <a:bodyPr/>
                    <a:lstStyle/>
                    <a:p>
                      <a:endParaRPr lang="it-IT"/>
                    </a:p>
                  </a:txBody>
                  <a:tcPr/>
                </a:tc>
                <a:tc vMerge="1">
                  <a:txBody>
                    <a:bodyPr/>
                    <a:lstStyle/>
                    <a:p>
                      <a:endParaRPr lang="it-IT"/>
                    </a:p>
                  </a:txBody>
                  <a:tcPr/>
                </a:tc>
                <a:tc>
                  <a:txBody>
                    <a:bodyPr/>
                    <a:lstStyle/>
                    <a:p>
                      <a:pPr algn="l" fontAlgn="ctr"/>
                      <a:r>
                        <a:rPr lang="it-IT" sz="1000" u="none" strike="noStrike" dirty="0">
                          <a:effectLst/>
                          <a:latin typeface="Montserrat" panose="00000500000000000000" pitchFamily="2" charset="0"/>
                        </a:rPr>
                        <a:t>7. Realizzazione di interventi finalizzati a promuovere le pari opportunità fuori dal proprio contesto organizzativo nell'ultimo biennio, che includano, tra altre, attività di comunicazione e coinvolgimento dei diversi </a:t>
                      </a:r>
                      <a:r>
                        <a:rPr lang="it-IT" sz="1000" u="none" strike="noStrike" dirty="0" err="1">
                          <a:effectLst/>
                          <a:latin typeface="Montserrat" panose="00000500000000000000" pitchFamily="2" charset="0"/>
                        </a:rPr>
                        <a:t>stakeholders</a:t>
                      </a:r>
                      <a:r>
                        <a:rPr lang="it-IT" sz="1000" u="none" strike="noStrike" dirty="0">
                          <a:effectLst/>
                          <a:latin typeface="Montserrat" panose="00000500000000000000" pitchFamily="2" charset="0"/>
                        </a:rPr>
                        <a:t>  sui temi dell'inclusione e della parità di genere, dell'integrazione</a:t>
                      </a:r>
                      <a:endParaRPr lang="it-IT" sz="10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10</a:t>
                      </a:r>
                      <a:endParaRPr lang="it-IT" sz="900" b="0" i="0" u="none" strike="noStrike" dirty="0">
                        <a:solidFill>
                          <a:srgbClr val="000000"/>
                        </a:solidFill>
                        <a:effectLst/>
                        <a:latin typeface="Montserrat" panose="00000500000000000000" pitchFamily="2" charset="0"/>
                      </a:endParaRPr>
                    </a:p>
                  </a:txBody>
                  <a:tcPr marL="4940" marR="4940" marT="4940" marB="0" anchor="ctr">
                    <a:solidFill>
                      <a:schemeClr val="bg2">
                        <a:lumMod val="90000"/>
                      </a:schemeClr>
                    </a:solidFill>
                  </a:tcPr>
                </a:tc>
                <a:extLst>
                  <a:ext uri="{0D108BD9-81ED-4DB2-BD59-A6C34878D82A}">
                    <a16:rowId xmlns:a16="http://schemas.microsoft.com/office/drawing/2014/main" val="3804545831"/>
                  </a:ext>
                </a:extLst>
              </a:tr>
            </a:tbl>
          </a:graphicData>
        </a:graphic>
      </p:graphicFrame>
      <p:sp>
        <p:nvSpPr>
          <p:cNvPr id="3" name="Freccia a pentagono 2">
            <a:extLst>
              <a:ext uri="{FF2B5EF4-FFF2-40B4-BE49-F238E27FC236}">
                <a16:creationId xmlns:a16="http://schemas.microsoft.com/office/drawing/2014/main" id="{64353B2A-4957-ECE8-AB3A-79E9608E2AB3}"/>
              </a:ext>
            </a:extLst>
          </p:cNvPr>
          <p:cNvSpPr/>
          <p:nvPr/>
        </p:nvSpPr>
        <p:spPr>
          <a:xfrm flipH="1">
            <a:off x="11084638" y="1873063"/>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347493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763BB07-646A-A55A-542A-5368CF63D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Tabella 5"/>
          <p:cNvGraphicFramePr>
            <a:graphicFrameLocks noGrp="1"/>
          </p:cNvGraphicFramePr>
          <p:nvPr/>
        </p:nvGraphicFramePr>
        <p:xfrm>
          <a:off x="462712" y="1569067"/>
          <a:ext cx="10647248" cy="4363845"/>
        </p:xfrm>
        <a:graphic>
          <a:graphicData uri="http://schemas.openxmlformats.org/drawingml/2006/table">
            <a:tbl>
              <a:tblPr>
                <a:tableStyleId>{5C22544A-7EE6-4342-B048-85BDC9FD1C3A}</a:tableStyleId>
              </a:tblPr>
              <a:tblGrid>
                <a:gridCol w="946549">
                  <a:extLst>
                    <a:ext uri="{9D8B030D-6E8A-4147-A177-3AD203B41FA5}">
                      <a16:colId xmlns:a16="http://schemas.microsoft.com/office/drawing/2014/main" val="2074218862"/>
                    </a:ext>
                  </a:extLst>
                </a:gridCol>
                <a:gridCol w="613105">
                  <a:extLst>
                    <a:ext uri="{9D8B030D-6E8A-4147-A177-3AD203B41FA5}">
                      <a16:colId xmlns:a16="http://schemas.microsoft.com/office/drawing/2014/main" val="51285273"/>
                    </a:ext>
                  </a:extLst>
                </a:gridCol>
                <a:gridCol w="4474127">
                  <a:extLst>
                    <a:ext uri="{9D8B030D-6E8A-4147-A177-3AD203B41FA5}">
                      <a16:colId xmlns:a16="http://schemas.microsoft.com/office/drawing/2014/main" val="1955860654"/>
                    </a:ext>
                  </a:extLst>
                </a:gridCol>
                <a:gridCol w="1318437">
                  <a:extLst>
                    <a:ext uri="{9D8B030D-6E8A-4147-A177-3AD203B41FA5}">
                      <a16:colId xmlns:a16="http://schemas.microsoft.com/office/drawing/2014/main" val="1234832691"/>
                    </a:ext>
                  </a:extLst>
                </a:gridCol>
                <a:gridCol w="1488558">
                  <a:extLst>
                    <a:ext uri="{9D8B030D-6E8A-4147-A177-3AD203B41FA5}">
                      <a16:colId xmlns:a16="http://schemas.microsoft.com/office/drawing/2014/main" val="3227580002"/>
                    </a:ext>
                  </a:extLst>
                </a:gridCol>
                <a:gridCol w="818707">
                  <a:extLst>
                    <a:ext uri="{9D8B030D-6E8A-4147-A177-3AD203B41FA5}">
                      <a16:colId xmlns:a16="http://schemas.microsoft.com/office/drawing/2014/main" val="2644395240"/>
                    </a:ext>
                  </a:extLst>
                </a:gridCol>
                <a:gridCol w="987765">
                  <a:extLst>
                    <a:ext uri="{9D8B030D-6E8A-4147-A177-3AD203B41FA5}">
                      <a16:colId xmlns:a16="http://schemas.microsoft.com/office/drawing/2014/main" val="1095040288"/>
                    </a:ext>
                  </a:extLst>
                </a:gridCol>
              </a:tblGrid>
              <a:tr h="393760">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483532399"/>
                  </a:ext>
                </a:extLst>
              </a:tr>
              <a:tr h="568096">
                <a:tc rowSpan="5">
                  <a:txBody>
                    <a:bodyPr/>
                    <a:lstStyle/>
                    <a:p>
                      <a:pPr algn="ctr" fontAlgn="ctr"/>
                      <a:r>
                        <a:rPr lang="it-IT" sz="1100" b="1" u="none" strike="noStrike" dirty="0" err="1">
                          <a:effectLst/>
                          <a:latin typeface="Montserrat" panose="00000500000000000000" pitchFamily="2" charset="0"/>
                        </a:rPr>
                        <a:t>Governance</a:t>
                      </a:r>
                      <a:endParaRPr lang="it-IT" sz="1100" b="1"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rowSpan="5">
                  <a:txBody>
                    <a:bodyPr/>
                    <a:lstStyle/>
                    <a:p>
                      <a:pPr algn="ctr" fontAlgn="ctr"/>
                      <a:r>
                        <a:rPr lang="it-IT" sz="1600" u="none" strike="noStrike" dirty="0">
                          <a:effectLst/>
                          <a:latin typeface="Montserrat" panose="00000500000000000000" pitchFamily="2" charset="0"/>
                        </a:rPr>
                        <a:t>15</a:t>
                      </a:r>
                      <a:endParaRPr lang="it-IT" sz="12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l" fontAlgn="ctr"/>
                      <a:r>
                        <a:rPr lang="it-IT" sz="1050" u="none" strike="noStrike" dirty="0">
                          <a:effectLst/>
                          <a:latin typeface="Montserrat" panose="00000500000000000000" pitchFamily="2" charset="0"/>
                        </a:rPr>
                        <a:t>1. Definizione nella governance dell'organizzazione di un presidio (comitato, unità o funzione, ruolo organizzativo, …) volto alla gestione e monitoraggio delle tematiche legate all'inclusione e alla parità di genere e all'integrazione</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rgbClr val="DAE3F3"/>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tc>
                  <a:txBody>
                    <a:bodyPr/>
                    <a:lstStyle/>
                    <a:p>
                      <a:pPr algn="ctr" fontAlgn="ctr"/>
                      <a:r>
                        <a:rPr lang="it-IT" sz="900" u="none" strike="noStrike" dirty="0">
                          <a:effectLst/>
                          <a:latin typeface="Montserrat" panose="00000500000000000000" pitchFamily="2" charset="0"/>
                        </a:rPr>
                        <a:t>25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accent1">
                        <a:lumMod val="20000"/>
                        <a:lumOff val="80000"/>
                      </a:schemeClr>
                    </a:solidFill>
                  </a:tcPr>
                </a:tc>
                <a:extLst>
                  <a:ext uri="{0D108BD9-81ED-4DB2-BD59-A6C34878D82A}">
                    <a16:rowId xmlns:a16="http://schemas.microsoft.com/office/drawing/2014/main" val="563801337"/>
                  </a:ext>
                </a:extLst>
              </a:tr>
              <a:tr h="559135">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2. Presenza di processi per identificare, approfondire e gestire  qualsiasi forma di non inclusività</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1652156436"/>
                  </a:ext>
                </a:extLst>
              </a:tr>
              <a:tr h="483329">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3. Presenza di un budget dell'organizzazione  per lo sviluppo di attività a supporto dell'inclusione e della parità di genere e dell'integrazione</a:t>
                      </a:r>
                    </a:p>
                    <a:p>
                      <a:pPr algn="l" fontAlgn="ctr"/>
                      <a:endParaRPr lang="it-IT" sz="1050" b="0" i="0" u="none" strike="noStrike" dirty="0">
                        <a:solidFill>
                          <a:srgbClr val="000000"/>
                        </a:solidFill>
                        <a:effectLst/>
                        <a:latin typeface="Montserrat" panose="00000500000000000000" pitchFamily="2" charset="0"/>
                      </a:endParaRPr>
                    </a:p>
                  </a:txBody>
                  <a:tcPr marL="0" marR="0" marT="0" marB="0" anchor="ctr">
                    <a:solidFill>
                      <a:srgbClr val="D0CECE"/>
                    </a:solidFill>
                  </a:tcPr>
                </a:tc>
                <a:tc>
                  <a:txBody>
                    <a:bodyPr/>
                    <a:lstStyle/>
                    <a:p>
                      <a:pPr algn="ctr" fontAlgn="ctr"/>
                      <a:r>
                        <a:rPr lang="it-IT" sz="900" u="none" strike="noStrike">
                          <a:effectLst/>
                          <a:latin typeface="Montserrat" panose="00000500000000000000" pitchFamily="2" charset="0"/>
                        </a:rPr>
                        <a:t>QUALITATIVO</a:t>
                      </a:r>
                      <a:endParaRPr lang="it-IT" sz="900" b="0" i="0" u="none" strike="noStrike">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SI/NO </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1838690057"/>
                  </a:ext>
                </a:extLst>
              </a:tr>
              <a:tr h="895246">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4. Definizione di obiettivi legati alla parità di genere e loro attribuzione ai vertici e al management per i quali saranno valutati</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QUALITATIVO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a:effectLst/>
                          <a:latin typeface="Montserrat" panose="00000500000000000000" pitchFamily="2" charset="0"/>
                        </a:rPr>
                        <a:t>SI/NO </a:t>
                      </a:r>
                      <a:endParaRPr lang="it-IT" sz="900" b="0" i="0" u="none" strike="noStrike">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15</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3795391508"/>
                  </a:ext>
                </a:extLst>
              </a:tr>
              <a:tr h="1235544">
                <a:tc vMerge="1">
                  <a:txBody>
                    <a:bodyPr/>
                    <a:lstStyle/>
                    <a:p>
                      <a:endParaRPr lang="it-IT"/>
                    </a:p>
                  </a:txBody>
                  <a:tcPr/>
                </a:tc>
                <a:tc vMerge="1">
                  <a:txBody>
                    <a:bodyPr/>
                    <a:lstStyle/>
                    <a:p>
                      <a:endParaRPr lang="it-IT"/>
                    </a:p>
                  </a:txBody>
                  <a:tcPr/>
                </a:tc>
                <a:tc>
                  <a:txBody>
                    <a:bodyPr/>
                    <a:lstStyle/>
                    <a:p>
                      <a:pPr algn="l" fontAlgn="ctr"/>
                      <a:r>
                        <a:rPr lang="it-IT" sz="1050" u="none" strike="noStrike" dirty="0">
                          <a:effectLst/>
                          <a:latin typeface="Montserrat" panose="00000500000000000000" pitchFamily="2" charset="0"/>
                        </a:rPr>
                        <a:t>5. Presenza di esponenti del sesso meno rappresentato nell'organo amministrativo e di controllo della organizzazione</a:t>
                      </a:r>
                      <a:endParaRPr lang="it-IT" sz="1050" b="0" i="0" u="none" strike="noStrike" dirty="0">
                        <a:solidFill>
                          <a:srgbClr val="000000"/>
                        </a:solidFill>
                        <a:effectLst/>
                        <a:latin typeface="Montserrat" panose="00000500000000000000" pitchFamily="2" charset="0"/>
                      </a:endParaRPr>
                    </a:p>
                  </a:txBody>
                  <a:tcPr marL="0" marR="0" marT="0"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QUANTITATIVO</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Numero assoluto  delle quote di genere rispetto a requisiti normativi di riferimento o pari comunque ad 1/3 della composizione complessiva del consiglio di amministrazione</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normativa vigente o regolamentazione interna</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tc>
                  <a:txBody>
                    <a:bodyPr/>
                    <a:lstStyle/>
                    <a:p>
                      <a:pPr algn="ctr" fontAlgn="ctr"/>
                      <a:r>
                        <a:rPr lang="it-IT" sz="900" u="none" strike="noStrike" dirty="0">
                          <a:effectLst/>
                          <a:latin typeface="Montserrat" panose="00000500000000000000" pitchFamily="2" charset="0"/>
                        </a:rPr>
                        <a:t>20</a:t>
                      </a:r>
                      <a:endParaRPr lang="it-IT" sz="900" b="0" i="0" u="none" strike="noStrike" dirty="0">
                        <a:solidFill>
                          <a:srgbClr val="000000"/>
                        </a:solidFill>
                        <a:effectLst/>
                        <a:latin typeface="Montserrat" panose="00000500000000000000" pitchFamily="2" charset="0"/>
                      </a:endParaRPr>
                    </a:p>
                  </a:txBody>
                  <a:tcPr marL="7213" marR="7213" marT="7213" marB="0" anchor="ctr">
                    <a:solidFill>
                      <a:schemeClr val="bg2">
                        <a:lumMod val="90000"/>
                      </a:schemeClr>
                    </a:solidFill>
                  </a:tcPr>
                </a:tc>
                <a:extLst>
                  <a:ext uri="{0D108BD9-81ED-4DB2-BD59-A6C34878D82A}">
                    <a16:rowId xmlns:a16="http://schemas.microsoft.com/office/drawing/2014/main" val="2580126796"/>
                  </a:ext>
                </a:extLst>
              </a:tr>
            </a:tbl>
          </a:graphicData>
        </a:graphic>
      </p:graphicFrame>
      <p:sp>
        <p:nvSpPr>
          <p:cNvPr id="7" name="CasellaDiTesto 2"/>
          <p:cNvSpPr/>
          <p:nvPr/>
        </p:nvSpPr>
        <p:spPr>
          <a:xfrm>
            <a:off x="462712" y="937408"/>
            <a:ext cx="8592999"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Governance</a:t>
            </a:r>
          </a:p>
        </p:txBody>
      </p:sp>
      <p:sp>
        <p:nvSpPr>
          <p:cNvPr id="5" name="Freccia a pentagono 4">
            <a:extLst>
              <a:ext uri="{FF2B5EF4-FFF2-40B4-BE49-F238E27FC236}">
                <a16:creationId xmlns:a16="http://schemas.microsoft.com/office/drawing/2014/main" id="{790B3DE2-C7AF-F990-DA83-9AA660EDD20F}"/>
              </a:ext>
            </a:extLst>
          </p:cNvPr>
          <p:cNvSpPr/>
          <p:nvPr/>
        </p:nvSpPr>
        <p:spPr>
          <a:xfrm flipH="1">
            <a:off x="11161421" y="193707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230169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DE1B3B-EC02-48D6-0CE2-BEFFBE316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3631" y="1551794"/>
          <a:ext cx="10463449" cy="4200420"/>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4518990">
                  <a:extLst>
                    <a:ext uri="{9D8B030D-6E8A-4147-A177-3AD203B41FA5}">
                      <a16:colId xmlns:a16="http://schemas.microsoft.com/office/drawing/2014/main" val="1845863427"/>
                    </a:ext>
                  </a:extLst>
                </a:gridCol>
                <a:gridCol w="1005840">
                  <a:extLst>
                    <a:ext uri="{9D8B030D-6E8A-4147-A177-3AD203B41FA5}">
                      <a16:colId xmlns:a16="http://schemas.microsoft.com/office/drawing/2014/main" val="2867679724"/>
                    </a:ext>
                  </a:extLst>
                </a:gridCol>
                <a:gridCol w="1216152">
                  <a:extLst>
                    <a:ext uri="{9D8B030D-6E8A-4147-A177-3AD203B41FA5}">
                      <a16:colId xmlns:a16="http://schemas.microsoft.com/office/drawing/2014/main" val="3514010199"/>
                    </a:ext>
                  </a:extLst>
                </a:gridCol>
                <a:gridCol w="758952">
                  <a:extLst>
                    <a:ext uri="{9D8B030D-6E8A-4147-A177-3AD203B41FA5}">
                      <a16:colId xmlns:a16="http://schemas.microsoft.com/office/drawing/2014/main" val="1939720529"/>
                    </a:ext>
                  </a:extLst>
                </a:gridCol>
                <a:gridCol w="1042416">
                  <a:extLst>
                    <a:ext uri="{9D8B030D-6E8A-4147-A177-3AD203B41FA5}">
                      <a16:colId xmlns:a16="http://schemas.microsoft.com/office/drawing/2014/main" val="247857479"/>
                    </a:ext>
                  </a:extLst>
                </a:gridCol>
              </a:tblGrid>
              <a:tr h="368556">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380955">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Processi HR</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 Definizione di processi di gestione e sviluppo delle risorse umane a favore dell'inclusione, della parità di genere e dell’integrazione, quali selezione, condizioni generali di contratto, on-</a:t>
                      </a:r>
                      <a:r>
                        <a:rPr lang="it-IT" sz="1050" dirty="0" err="1">
                          <a:effectLst/>
                          <a:latin typeface="Montserrat" panose="00000500000000000000" pitchFamily="2" charset="0"/>
                          <a:ea typeface="Calibri" panose="020F0502020204030204" pitchFamily="34" charset="0"/>
                          <a:cs typeface="Times New Roman" panose="02020603050405020304" pitchFamily="18" charset="0"/>
                        </a:rPr>
                        <a:t>boarding</a:t>
                      </a:r>
                      <a:r>
                        <a:rPr lang="it-IT" sz="1050" dirty="0">
                          <a:effectLst/>
                          <a:latin typeface="Montserrat" panose="00000500000000000000" pitchFamily="2" charset="0"/>
                          <a:ea typeface="Calibri" panose="020F0502020204030204" pitchFamily="34" charset="0"/>
                          <a:cs typeface="Times New Roman" panose="02020603050405020304" pitchFamily="18" charset="0"/>
                        </a:rPr>
                        <a:t> neutrali, valutazioni prestazioni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856410379"/>
                  </a:ext>
                </a:extLst>
              </a:tr>
              <a:tr h="928076">
                <a:tc vMerge="1">
                  <a:txBody>
                    <a:bodyPr/>
                    <a:lstStyle/>
                    <a:p>
                      <a:endParaRPr lang="it-IT"/>
                    </a:p>
                  </a:txBody>
                  <a:tcPr/>
                </a:tc>
                <a:tc vMerge="1">
                  <a:txBody>
                    <a:bodyPr/>
                    <a:lstStyle/>
                    <a:p>
                      <a:endParaRPr lang="it-IT"/>
                    </a:p>
                  </a:txBody>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2. Presenza di meccanismi di analisi del Turnover in base al genere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522833">
                <a:tc vMerge="1">
                  <a:txBody>
                    <a:bodyPr/>
                    <a:lstStyle/>
                    <a:p>
                      <a:endParaRPr lang="it-IT"/>
                    </a:p>
                  </a:txBody>
                  <a:tcPr/>
                </a:tc>
                <a:tc vMerge="1">
                  <a:txBody>
                    <a:bodyPr/>
                    <a:lstStyle/>
                    <a:p>
                      <a:endParaRPr lang="it-IT"/>
                    </a:p>
                  </a:txBody>
                  <a:tcPr/>
                </a:tc>
                <a:tc>
                  <a:txBody>
                    <a:bodyPr/>
                    <a:lstStyle/>
                    <a:p>
                      <a:pPr algn="l">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3. Presenza di politiche in grado di garantire la partecipazione equa e paritaria a percorsi di formazione e di valorizzazione, con la presenza di entrambi i sessi, inclusi corsi sulla leadership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QUALITATIVO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SÌ/NO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Interna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it-IT" sz="1050" dirty="0">
                          <a:effectLst/>
                          <a:latin typeface="Montserrat" panose="00000500000000000000" pitchFamily="2" charset="0"/>
                          <a:ea typeface="Calibri" panose="020F0502020204030204" pitchFamily="34" charset="0"/>
                          <a:cs typeface="Times New Roman" panose="02020603050405020304" pitchFamily="18" charset="0"/>
                        </a:rPr>
                        <a:t>15 </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2" y="954443"/>
            <a:ext cx="9426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trike="noStrike" spc="-1" dirty="0">
                <a:solidFill>
                  <a:srgbClr val="002060"/>
                </a:solidFill>
                <a:latin typeface="Montserrat"/>
              </a:rPr>
              <a:t>Processi HR</a:t>
            </a:r>
          </a:p>
        </p:txBody>
      </p:sp>
      <p:sp>
        <p:nvSpPr>
          <p:cNvPr id="8" name="Freccia a pentagono 7">
            <a:extLst>
              <a:ext uri="{FF2B5EF4-FFF2-40B4-BE49-F238E27FC236}">
                <a16:creationId xmlns:a16="http://schemas.microsoft.com/office/drawing/2014/main" id="{66E52AEC-8CD4-C58D-1C81-BE2DA54AA68B}"/>
              </a:ext>
            </a:extLst>
          </p:cNvPr>
          <p:cNvSpPr/>
          <p:nvPr/>
        </p:nvSpPr>
        <p:spPr>
          <a:xfrm flipH="1">
            <a:off x="11044250" y="2293687"/>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91833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EC2DEF4-08D1-D740-77BF-04B6E9A18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2711" y="1466735"/>
          <a:ext cx="10934471" cy="4351762"/>
        </p:xfrm>
        <a:graphic>
          <a:graphicData uri="http://schemas.openxmlformats.org/drawingml/2006/table">
            <a:tbl>
              <a:tblPr/>
              <a:tblGrid>
                <a:gridCol w="1365679">
                  <a:extLst>
                    <a:ext uri="{9D8B030D-6E8A-4147-A177-3AD203B41FA5}">
                      <a16:colId xmlns:a16="http://schemas.microsoft.com/office/drawing/2014/main" val="1074861168"/>
                    </a:ext>
                  </a:extLst>
                </a:gridCol>
                <a:gridCol w="555420">
                  <a:extLst>
                    <a:ext uri="{9D8B030D-6E8A-4147-A177-3AD203B41FA5}">
                      <a16:colId xmlns:a16="http://schemas.microsoft.com/office/drawing/2014/main" val="2362317987"/>
                    </a:ext>
                  </a:extLst>
                </a:gridCol>
                <a:gridCol w="3800303">
                  <a:extLst>
                    <a:ext uri="{9D8B030D-6E8A-4147-A177-3AD203B41FA5}">
                      <a16:colId xmlns:a16="http://schemas.microsoft.com/office/drawing/2014/main" val="1845863427"/>
                    </a:ext>
                  </a:extLst>
                </a:gridCol>
                <a:gridCol w="1116419">
                  <a:extLst>
                    <a:ext uri="{9D8B030D-6E8A-4147-A177-3AD203B41FA5}">
                      <a16:colId xmlns:a16="http://schemas.microsoft.com/office/drawing/2014/main" val="2867679724"/>
                    </a:ext>
                  </a:extLst>
                </a:gridCol>
                <a:gridCol w="2586827">
                  <a:extLst>
                    <a:ext uri="{9D8B030D-6E8A-4147-A177-3AD203B41FA5}">
                      <a16:colId xmlns:a16="http://schemas.microsoft.com/office/drawing/2014/main" val="3514010199"/>
                    </a:ext>
                  </a:extLst>
                </a:gridCol>
                <a:gridCol w="808074">
                  <a:extLst>
                    <a:ext uri="{9D8B030D-6E8A-4147-A177-3AD203B41FA5}">
                      <a16:colId xmlns:a16="http://schemas.microsoft.com/office/drawing/2014/main" val="1939720529"/>
                    </a:ext>
                  </a:extLst>
                </a:gridCol>
                <a:gridCol w="701749">
                  <a:extLst>
                    <a:ext uri="{9D8B030D-6E8A-4147-A177-3AD203B41FA5}">
                      <a16:colId xmlns:a16="http://schemas.microsoft.com/office/drawing/2014/main" val="247857479"/>
                    </a:ext>
                  </a:extLst>
                </a:gridCol>
              </a:tblGrid>
              <a:tr h="303147">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334408941"/>
                  </a:ext>
                </a:extLst>
              </a:tr>
              <a:tr h="1135871">
                <a:tc rowSpan="3">
                  <a:txBody>
                    <a:bodyPr/>
                    <a:lstStyle/>
                    <a:p>
                      <a:pPr algn="ctr">
                        <a:lnSpc>
                          <a:spcPct val="107000"/>
                        </a:lnSpc>
                        <a:spcAft>
                          <a:spcPts val="800"/>
                        </a:spcAft>
                      </a:pPr>
                      <a:r>
                        <a:rPr lang="it-IT" sz="1200" b="1" dirty="0">
                          <a:effectLst/>
                          <a:latin typeface="Montserrat" panose="00000500000000000000" pitchFamily="2" charset="0"/>
                          <a:ea typeface="Calibri" panose="020F0502020204030204" pitchFamily="34" charset="0"/>
                          <a:cs typeface="Times New Roman" panose="02020603050405020304" pitchFamily="18" charset="0"/>
                        </a:rPr>
                        <a:t>Opportunità di crescita ed inclusione delle donne in azienda</a:t>
                      </a: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rowSpan="3">
                  <a:txBody>
                    <a:bodyPr/>
                    <a:lstStyle/>
                    <a:p>
                      <a:pPr algn="ctr">
                        <a:lnSpc>
                          <a:spcPct val="107000"/>
                        </a:lnSpc>
                        <a:spcAft>
                          <a:spcPts val="800"/>
                        </a:spcAft>
                      </a:pPr>
                      <a:r>
                        <a:rPr lang="it-IT" sz="1800" dirty="0">
                          <a:effectLst/>
                          <a:latin typeface="Montserrat" panose="00000500000000000000" pitchFamily="2" charset="0"/>
                          <a:ea typeface="Calibri" panose="020F0502020204030204" pitchFamily="34" charset="0"/>
                          <a:cs typeface="Times New Roman" panose="02020603050405020304" pitchFamily="18" charset="0"/>
                        </a:rPr>
                        <a:t>20</a:t>
                      </a:r>
                      <a:endParaRPr lang="it-IT"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rtl="0" fontAlgn="t"/>
                      <a:r>
                        <a:rPr lang="it-IT" sz="1050" u="none" strike="noStrike" dirty="0">
                          <a:effectLst/>
                          <a:latin typeface="Montserrat" panose="00000500000000000000" pitchFamily="2" charset="0"/>
                        </a:rPr>
                        <a:t>1. INDICATORE APPLICABILE SOLO ALLE ORGANIZZAZIONI DI FASCIA 1 E 2  Percentuale di donne nell'organizzazione rispetto alla totalità dell'organico NOTA Considerare nel calcolo le varie altre forme di collaborazione. </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900" u="none" strike="noStrike" dirty="0">
                          <a:effectLst/>
                          <a:latin typeface="Montserrat" panose="00000500000000000000" pitchFamily="2" charset="0"/>
                        </a:rPr>
                        <a:t>Il KPI si considera raggiunto quando si registra una differenza almeno pari a +10 punti % (</a:t>
                      </a:r>
                      <a:r>
                        <a:rPr lang="it-IT" sz="900" u="none" strike="noStrike" dirty="0" err="1">
                          <a:effectLst/>
                          <a:latin typeface="Montserrat" panose="00000500000000000000" pitchFamily="2" charset="0"/>
                        </a:rPr>
                        <a:t>pp</a:t>
                      </a:r>
                      <a:r>
                        <a:rPr lang="it-IT" sz="900" u="none" strike="noStrike" dirty="0">
                          <a:effectLst/>
                          <a:latin typeface="Montserrat" panose="00000500000000000000" pitchFamily="2" charset="0"/>
                        </a:rPr>
                        <a:t>) rispetto al valore del biennio precedente fino al raggiungimento della parità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Interna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6410379"/>
                  </a:ext>
                </a:extLst>
              </a:tr>
              <a:tr h="1660175">
                <a:tc vMerge="1">
                  <a:txBody>
                    <a:bodyPr/>
                    <a:lstStyle/>
                    <a:p>
                      <a:endParaRPr lang="it-IT"/>
                    </a:p>
                  </a:txBody>
                  <a:tcPr/>
                </a:tc>
                <a:tc vMerge="1">
                  <a:txBody>
                    <a:bodyPr/>
                    <a:lstStyle/>
                    <a:p>
                      <a:endParaRPr lang="it-IT"/>
                    </a:p>
                  </a:txBody>
                  <a:tcPr/>
                </a:tc>
                <a:tc>
                  <a:txBody>
                    <a:bodyPr/>
                    <a:lstStyle/>
                    <a:p>
                      <a:pPr algn="l" rtl="0" fontAlgn="t"/>
                      <a:r>
                        <a:rPr lang="it-IT" sz="1050" u="none" strike="noStrike" dirty="0">
                          <a:effectLst/>
                          <a:latin typeface="Montserrat" panose="00000500000000000000" pitchFamily="2" charset="0"/>
                        </a:rPr>
                        <a:t>2. INDICATORE APPLICABILE SOLO PER ORGANIZZAZIONI DI FASCIA 3 E 4 Percentuale di donne nell'organizzazione rispetto alla totalità dell'organico rispetto al benchmark dell’industria di riferimento. NOTA Considerare nel calcolo le varie altre forme di collaborazione.  </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QUANTITATIVO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t"/>
                      <a:r>
                        <a:rPr lang="it-IT" sz="900" u="none" strike="noStrike" dirty="0">
                          <a:effectLst/>
                          <a:latin typeface="Montserrat" panose="00000500000000000000" pitchFamily="2" charset="0"/>
                        </a:rPr>
                        <a:t>Il KPI si considera raggiunto quando si registra una differenza almeno pari a +10 punti % (pp) rispetto al valore medio </a:t>
                      </a:r>
                      <a:r>
                        <a:rPr lang="it-IT" sz="900" u="none" strike="noStrike" dirty="0" err="1">
                          <a:effectLst/>
                          <a:latin typeface="Montserrat" panose="00000500000000000000" pitchFamily="2" charset="0"/>
                        </a:rPr>
                        <a:t>dell’industry</a:t>
                      </a:r>
                      <a:r>
                        <a:rPr lang="it-IT" sz="900" u="none" strike="noStrike" dirty="0">
                          <a:effectLst/>
                          <a:latin typeface="Montserrat" panose="00000500000000000000" pitchFamily="2" charset="0"/>
                        </a:rPr>
                        <a:t> di appartenenza e comunque in crescita anno su anno fino al raggiungimento della parità. NOTA La fonte dati da utilizzare per quantificare % è quella rispetto al codice ATECO, in particolare fare riferimento al codice ATECO più disaggregato. </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Istat, Rilevazione sulle Forze di lavoro.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88589932"/>
                  </a:ext>
                </a:extLst>
              </a:tr>
              <a:tr h="1252569">
                <a:tc vMerge="1">
                  <a:txBody>
                    <a:bodyPr/>
                    <a:lstStyle/>
                    <a:p>
                      <a:endParaRPr lang="it-IT"/>
                    </a:p>
                  </a:txBody>
                  <a:tcPr/>
                </a:tc>
                <a:tc vMerge="1">
                  <a:txBody>
                    <a:bodyPr/>
                    <a:lstStyle/>
                    <a:p>
                      <a:endParaRPr lang="it-IT"/>
                    </a:p>
                  </a:txBody>
                  <a:tcPr/>
                </a:tc>
                <a:tc>
                  <a:txBody>
                    <a:bodyPr/>
                    <a:lstStyle/>
                    <a:p>
                      <a:pPr algn="l" rtl="0" fontAlgn="t"/>
                      <a:r>
                        <a:rPr lang="it-IT" sz="1050" u="none" strike="noStrike" dirty="0">
                          <a:effectLst/>
                          <a:latin typeface="Montserrat" panose="00000500000000000000" pitchFamily="2" charset="0"/>
                        </a:rPr>
                        <a:t>3. INDICATORE APPLICABILE SOLO ALLE ORGANIZZAZIONI DI FASCIA 2   Percentuale di donne nell'organizzazione con qualifica di dirigente ( in caso di impresa familiare considerare anche le donne con ruoli dirigenziali espressione della proprietà)</a:t>
                      </a:r>
                      <a:endParaRPr lang="it-IT" sz="1050" b="0" i="0" u="none" strike="noStrike" dirty="0">
                        <a:solidFill>
                          <a:srgbClr val="000000"/>
                        </a:solidFill>
                        <a:effectLst/>
                        <a:latin typeface="Montserrat" panose="00000500000000000000" pitchFamily="2" charset="0"/>
                      </a:endParaRPr>
                    </a:p>
                  </a:txBody>
                  <a:tcPr marL="16398" marR="16398" marT="49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a:effectLst/>
                          <a:latin typeface="Montserrat" panose="00000500000000000000" pitchFamily="2" charset="0"/>
                        </a:rPr>
                        <a:t>QUANTITATIVO </a:t>
                      </a:r>
                      <a:endParaRPr lang="it-IT" sz="800" b="0" i="0" u="none" strike="noStrike">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900" u="none" strike="noStrike" dirty="0">
                          <a:effectLst/>
                          <a:latin typeface="Montserrat" panose="00000500000000000000" pitchFamily="2" charset="0"/>
                        </a:rPr>
                        <a:t>Il KPI si considera raggiunto quando si registra una differenza almeno pari a +10 punti % (pp) rispetto al valore del biennio precedente fino al raggiungimento della parità</a:t>
                      </a:r>
                      <a:endParaRPr lang="it-IT" sz="9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Interna </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rtl="0" fontAlgn="ctr"/>
                      <a:r>
                        <a:rPr lang="it-IT" sz="800" u="none" strike="noStrike" dirty="0">
                          <a:effectLst/>
                          <a:latin typeface="Montserrat" panose="00000500000000000000" pitchFamily="2" charset="0"/>
                        </a:rPr>
                        <a:t>25</a:t>
                      </a:r>
                      <a:endParaRPr lang="it-IT" sz="800" b="0" i="0" u="none" strike="noStrike" dirty="0">
                        <a:solidFill>
                          <a:srgbClr val="000000"/>
                        </a:solidFill>
                        <a:effectLst/>
                        <a:latin typeface="Montserrat" panose="00000500000000000000" pitchFamily="2" charset="0"/>
                      </a:endParaRPr>
                    </a:p>
                  </a:txBody>
                  <a:tcPr marL="4601" marR="4601" marT="460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633458067"/>
                  </a:ext>
                </a:extLst>
              </a:tr>
            </a:tbl>
          </a:graphicData>
        </a:graphic>
      </p:graphicFrame>
      <p:sp>
        <p:nvSpPr>
          <p:cNvPr id="7" name="CasellaDiTesto 2"/>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b="1" spc="-1" dirty="0">
                <a:solidFill>
                  <a:srgbClr val="002060"/>
                </a:solidFill>
                <a:latin typeface="Montserrat"/>
              </a:rPr>
              <a:t>Opportunità di crescita ed inclusione delle donne in azienda </a:t>
            </a:r>
            <a:endParaRPr lang="it-IT" b="1" strike="noStrike" spc="-1" dirty="0">
              <a:solidFill>
                <a:srgbClr val="002060"/>
              </a:solidFill>
              <a:latin typeface="Montserrat"/>
            </a:endParaRPr>
          </a:p>
        </p:txBody>
      </p:sp>
      <p:sp>
        <p:nvSpPr>
          <p:cNvPr id="8" name="Freccia a pentagono 7">
            <a:extLst>
              <a:ext uri="{FF2B5EF4-FFF2-40B4-BE49-F238E27FC236}">
                <a16:creationId xmlns:a16="http://schemas.microsoft.com/office/drawing/2014/main" id="{008694A8-63BE-9B84-8AE7-43E2C27E43A3}"/>
              </a:ext>
            </a:extLst>
          </p:cNvPr>
          <p:cNvSpPr/>
          <p:nvPr/>
        </p:nvSpPr>
        <p:spPr>
          <a:xfrm flipH="1">
            <a:off x="11161421" y="202851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62352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BB71B64-3958-2099-E730-861E03EDD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ella 3"/>
          <p:cNvGraphicFramePr>
            <a:graphicFrameLocks noGrp="1"/>
          </p:cNvGraphicFramePr>
          <p:nvPr/>
        </p:nvGraphicFramePr>
        <p:xfrm>
          <a:off x="462711" y="1322321"/>
          <a:ext cx="10839273" cy="4392558"/>
        </p:xfrm>
        <a:graphic>
          <a:graphicData uri="http://schemas.openxmlformats.org/drawingml/2006/table">
            <a:tbl>
              <a:tblPr>
                <a:tableStyleId>{5C22544A-7EE6-4342-B048-85BDC9FD1C3A}</a:tableStyleId>
              </a:tblPr>
              <a:tblGrid>
                <a:gridCol w="1281617">
                  <a:extLst>
                    <a:ext uri="{9D8B030D-6E8A-4147-A177-3AD203B41FA5}">
                      <a16:colId xmlns:a16="http://schemas.microsoft.com/office/drawing/2014/main" val="2135110790"/>
                    </a:ext>
                  </a:extLst>
                </a:gridCol>
                <a:gridCol w="955167">
                  <a:extLst>
                    <a:ext uri="{9D8B030D-6E8A-4147-A177-3AD203B41FA5}">
                      <a16:colId xmlns:a16="http://schemas.microsoft.com/office/drawing/2014/main" val="2096653964"/>
                    </a:ext>
                  </a:extLst>
                </a:gridCol>
                <a:gridCol w="3326401">
                  <a:extLst>
                    <a:ext uri="{9D8B030D-6E8A-4147-A177-3AD203B41FA5}">
                      <a16:colId xmlns:a16="http://schemas.microsoft.com/office/drawing/2014/main" val="2695453313"/>
                    </a:ext>
                  </a:extLst>
                </a:gridCol>
                <a:gridCol w="1050441">
                  <a:extLst>
                    <a:ext uri="{9D8B030D-6E8A-4147-A177-3AD203B41FA5}">
                      <a16:colId xmlns:a16="http://schemas.microsoft.com/office/drawing/2014/main" val="2435536387"/>
                    </a:ext>
                  </a:extLst>
                </a:gridCol>
                <a:gridCol w="2844903">
                  <a:extLst>
                    <a:ext uri="{9D8B030D-6E8A-4147-A177-3AD203B41FA5}">
                      <a16:colId xmlns:a16="http://schemas.microsoft.com/office/drawing/2014/main" val="1968403253"/>
                    </a:ext>
                  </a:extLst>
                </a:gridCol>
                <a:gridCol w="704088">
                  <a:extLst>
                    <a:ext uri="{9D8B030D-6E8A-4147-A177-3AD203B41FA5}">
                      <a16:colId xmlns:a16="http://schemas.microsoft.com/office/drawing/2014/main" val="2014705919"/>
                    </a:ext>
                  </a:extLst>
                </a:gridCol>
                <a:gridCol w="676656">
                  <a:extLst>
                    <a:ext uri="{9D8B030D-6E8A-4147-A177-3AD203B41FA5}">
                      <a16:colId xmlns:a16="http://schemas.microsoft.com/office/drawing/2014/main" val="1610473053"/>
                    </a:ext>
                  </a:extLst>
                </a:gridCol>
              </a:tblGrid>
              <a:tr h="408475">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chemeClr val="accent6"/>
                    </a:solidFill>
                  </a:tcPr>
                </a:tc>
                <a:extLst>
                  <a:ext uri="{0D108BD9-81ED-4DB2-BD59-A6C34878D82A}">
                    <a16:rowId xmlns:a16="http://schemas.microsoft.com/office/drawing/2014/main" val="423486320"/>
                  </a:ext>
                </a:extLst>
              </a:tr>
              <a:tr h="1163322">
                <a:tc rowSpan="3">
                  <a:txBody>
                    <a:bodyPr/>
                    <a:lstStyle/>
                    <a:p>
                      <a:pPr marL="0" algn="ctr" defTabSz="914400" rtl="0" eaLnBrk="1" fontAlgn="ctr" latinLnBrk="0" hangingPunct="1"/>
                      <a:r>
                        <a:rPr lang="it-IT" sz="1200" b="1" u="none" strike="noStrike" kern="1200" dirty="0">
                          <a:solidFill>
                            <a:schemeClr val="dk1"/>
                          </a:solidFill>
                          <a:effectLst/>
                          <a:latin typeface="Montserrat" panose="00000500000000000000" pitchFamily="2" charset="0"/>
                          <a:ea typeface="+mn-ea"/>
                          <a:cs typeface="+mn-cs"/>
                        </a:rPr>
                        <a:t>Equità remunerativa per genere</a:t>
                      </a:r>
                    </a:p>
                  </a:txBody>
                  <a:tcPr marL="7213" marR="7213" marT="7213" marB="0" anchor="ctr">
                    <a:solidFill>
                      <a:schemeClr val="bg2">
                        <a:lumMod val="90000"/>
                      </a:schemeClr>
                    </a:solidFill>
                  </a:tcPr>
                </a:tc>
                <a:tc rowSpan="3">
                  <a:txBody>
                    <a:bodyPr/>
                    <a:lstStyle/>
                    <a:p>
                      <a:pPr marL="0" algn="ctr" defTabSz="914400" rtl="0" eaLnBrk="1" fontAlgn="ctr" latinLnBrk="0" hangingPunct="1"/>
                      <a:r>
                        <a:rPr lang="it-IT" sz="1600" u="none" strike="noStrike" kern="1200" dirty="0">
                          <a:solidFill>
                            <a:schemeClr val="dk1"/>
                          </a:solidFill>
                          <a:effectLst/>
                          <a:latin typeface="Montserrat" panose="00000500000000000000" pitchFamily="2" charset="0"/>
                          <a:ea typeface="+mn-ea"/>
                          <a:cs typeface="+mn-cs"/>
                        </a:rPr>
                        <a:t>20</a:t>
                      </a:r>
                      <a:endParaRPr lang="it-IT" sz="1400" u="none" strike="noStrike" kern="1200" dirty="0">
                        <a:solidFill>
                          <a:schemeClr val="dk1"/>
                        </a:solidFill>
                        <a:effectLst/>
                        <a:latin typeface="Montserrat" panose="00000500000000000000" pitchFamily="2" charset="0"/>
                        <a:ea typeface="+mn-ea"/>
                        <a:cs typeface="+mn-cs"/>
                      </a:endParaRPr>
                    </a:p>
                  </a:txBody>
                  <a:tcPr marL="7213" marR="7213" marT="7213" marB="0" anchor="ctr">
                    <a:solidFill>
                      <a:schemeClr val="bg2">
                        <a:lumMod val="90000"/>
                      </a:schemeClr>
                    </a:solidFill>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1. Percentuale di differenza retributiva per medesimo livello </a:t>
                      </a:r>
                      <a:r>
                        <a:rPr lang="it-IT" sz="1050" u="none" strike="noStrike" kern="1200" dirty="0" err="1">
                          <a:solidFill>
                            <a:schemeClr val="dk1"/>
                          </a:solidFill>
                          <a:effectLst/>
                          <a:latin typeface="Montserrat" panose="00000500000000000000" pitchFamily="2" charset="0"/>
                          <a:ea typeface="+mn-ea"/>
                          <a:cs typeface="+mn-cs"/>
                        </a:rPr>
                        <a:t>inquadramentale</a:t>
                      </a:r>
                      <a:r>
                        <a:rPr lang="it-IT" sz="1050" u="none" strike="noStrike" kern="1200" dirty="0">
                          <a:solidFill>
                            <a:schemeClr val="dk1"/>
                          </a:solidFill>
                          <a:effectLst/>
                          <a:latin typeface="Montserrat" panose="00000500000000000000" pitchFamily="2" charset="0"/>
                          <a:ea typeface="+mn-ea"/>
                          <a:cs typeface="+mn-cs"/>
                        </a:rPr>
                        <a:t> per genere a parità di competenze</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QUANTITATIVO</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Il KPI viene considerato raggiunto quando il delta tra retribuzione media maschile e femminile a parità di mansione/ ruolo è inferiore al 10% e come per ogni indicatore decrescente negli anni successivi</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accent1">
                        <a:lumMod val="20000"/>
                        <a:lumOff val="8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40</a:t>
                      </a:r>
                    </a:p>
                  </a:txBody>
                  <a:tcPr marL="7213" marR="7213" marT="7213" marB="0" anchor="ctr">
                    <a:solidFill>
                      <a:schemeClr val="accent1">
                        <a:lumMod val="20000"/>
                        <a:lumOff val="80000"/>
                      </a:schemeClr>
                    </a:solidFill>
                  </a:tcPr>
                </a:tc>
                <a:extLst>
                  <a:ext uri="{0D108BD9-81ED-4DB2-BD59-A6C34878D82A}">
                    <a16:rowId xmlns:a16="http://schemas.microsoft.com/office/drawing/2014/main" val="4170439610"/>
                  </a:ext>
                </a:extLst>
              </a:tr>
              <a:tr h="1452017">
                <a:tc vMerge="1">
                  <a:txBody>
                    <a:bodyPr/>
                    <a:lstStyle/>
                    <a:p>
                      <a:endParaRPr lang="it-IT"/>
                    </a:p>
                  </a:txBody>
                  <a:tcPr/>
                </a:tc>
                <a:tc vMerge="1">
                  <a:txBody>
                    <a:bodyPr/>
                    <a:lstStyle/>
                    <a:p>
                      <a:endParaRPr lang="it-IT"/>
                    </a:p>
                  </a:txBody>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2. Percentuale di promozioni di donne su base annua </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QUANTITATIVO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Il KPI si considera raggiunto quando la % di donne promosse rispetto al totale di donne in organico è pari alla % di uomini promossi rispetto il totale di uomini in organico, prendendo in considerazione i diversi livelli funzionali e non in valore assoluto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30</a:t>
                      </a:r>
                    </a:p>
                  </a:txBody>
                  <a:tcPr marL="7213" marR="7213" marT="7213" marB="0" anchor="ctr">
                    <a:solidFill>
                      <a:schemeClr val="bg2">
                        <a:lumMod val="90000"/>
                      </a:schemeClr>
                    </a:solidFill>
                  </a:tcPr>
                </a:tc>
                <a:extLst>
                  <a:ext uri="{0D108BD9-81ED-4DB2-BD59-A6C34878D82A}">
                    <a16:rowId xmlns:a16="http://schemas.microsoft.com/office/drawing/2014/main" val="3209400577"/>
                  </a:ext>
                </a:extLst>
              </a:tr>
              <a:tr h="1368744">
                <a:tc vMerge="1">
                  <a:txBody>
                    <a:bodyPr/>
                    <a:lstStyle/>
                    <a:p>
                      <a:endParaRPr lang="it-IT"/>
                    </a:p>
                  </a:txBody>
                  <a:tcPr/>
                </a:tc>
                <a:tc vMerge="1">
                  <a:txBody>
                    <a:bodyPr/>
                    <a:lstStyle/>
                    <a:p>
                      <a:endParaRPr lang="it-IT"/>
                    </a:p>
                  </a:txBody>
                  <a:tcPr/>
                </a:tc>
                <a:tc>
                  <a:txBody>
                    <a:bodyPr/>
                    <a:lstStyle/>
                    <a:p>
                      <a:pPr marL="0" algn="l" defTabSz="914400" rtl="0" eaLnBrk="1" fontAlgn="ctr" latinLnBrk="0" hangingPunct="1"/>
                      <a:r>
                        <a:rPr lang="it-IT" sz="1050" u="none" strike="noStrike" kern="1200" dirty="0">
                          <a:solidFill>
                            <a:schemeClr val="dk1"/>
                          </a:solidFill>
                          <a:effectLst/>
                          <a:latin typeface="Montserrat" panose="00000500000000000000" pitchFamily="2" charset="0"/>
                          <a:ea typeface="+mn-ea"/>
                          <a:cs typeface="+mn-cs"/>
                        </a:rPr>
                        <a:t>3. Percentuale di donne con remunerazione variabile per assicurare la corresponsione del salario variabile in maniera equa, rendendo note ai lavoratori/lavoratrici le procedure e i criteri seguiti nell'attuazione delle politiche retributive per quel che riguarda la parte variabile del salario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a:solidFill>
                            <a:schemeClr val="dk1"/>
                          </a:solidFill>
                          <a:effectLst/>
                          <a:latin typeface="Montserrat" panose="00000500000000000000" pitchFamily="2" charset="0"/>
                          <a:ea typeface="+mn-ea"/>
                          <a:cs typeface="+mn-cs"/>
                        </a:rPr>
                        <a:t>QUANTITATIVO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a:solidFill>
                            <a:schemeClr val="dk1"/>
                          </a:solidFill>
                          <a:effectLst/>
                          <a:latin typeface="Montserrat" panose="00000500000000000000" pitchFamily="2" charset="0"/>
                          <a:ea typeface="+mn-ea"/>
                          <a:cs typeface="+mn-cs"/>
                        </a:rPr>
                        <a:t>Il KPI si considera raggiunto quando la % di donne con variabile target rispetto al totale di donne in organico è pari alla % di uomini con variabile target rispetto il totale di uomini in organico.</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Interna</a:t>
                      </a:r>
                    </a:p>
                  </a:txBody>
                  <a:tcPr marL="7213" marR="7213" marT="7213" marB="0" anchor="ctr">
                    <a:solidFill>
                      <a:schemeClr val="bg2">
                        <a:lumMod val="90000"/>
                      </a:schemeClr>
                    </a:solidFill>
                  </a:tcPr>
                </a:tc>
                <a:tc>
                  <a:txBody>
                    <a:bodyPr/>
                    <a:lstStyle/>
                    <a:p>
                      <a:pPr marL="0" algn="ctr" defTabSz="914400" rtl="0" eaLnBrk="1" fontAlgn="ctr" latinLnBrk="0" hangingPunct="1"/>
                      <a:r>
                        <a:rPr lang="it-IT" sz="900" u="none" strike="noStrike" kern="1200" dirty="0">
                          <a:solidFill>
                            <a:schemeClr val="dk1"/>
                          </a:solidFill>
                          <a:effectLst/>
                          <a:latin typeface="Montserrat" panose="00000500000000000000" pitchFamily="2" charset="0"/>
                          <a:ea typeface="+mn-ea"/>
                          <a:cs typeface="+mn-cs"/>
                        </a:rPr>
                        <a:t>30</a:t>
                      </a:r>
                    </a:p>
                  </a:txBody>
                  <a:tcPr marL="7213" marR="7213" marT="7213" marB="0" anchor="ctr">
                    <a:solidFill>
                      <a:schemeClr val="bg2">
                        <a:lumMod val="90000"/>
                      </a:schemeClr>
                    </a:solidFill>
                  </a:tcPr>
                </a:tc>
                <a:extLst>
                  <a:ext uri="{0D108BD9-81ED-4DB2-BD59-A6C34878D82A}">
                    <a16:rowId xmlns:a16="http://schemas.microsoft.com/office/drawing/2014/main" val="3730707299"/>
                  </a:ext>
                </a:extLst>
              </a:tr>
            </a:tbl>
          </a:graphicData>
        </a:graphic>
      </p:graphicFrame>
      <p:sp>
        <p:nvSpPr>
          <p:cNvPr id="3" name="CasellaDiTesto 2">
            <a:extLst>
              <a:ext uri="{FF2B5EF4-FFF2-40B4-BE49-F238E27FC236}">
                <a16:creationId xmlns:a16="http://schemas.microsoft.com/office/drawing/2014/main" id="{77357256-7792-A04B-E10C-46660BA2EAAD}"/>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Equità remunerativa per genere</a:t>
            </a:r>
            <a:endParaRPr lang="it-IT" b="1" strike="noStrike" spc="-1" dirty="0">
              <a:solidFill>
                <a:srgbClr val="002060"/>
              </a:solidFill>
              <a:latin typeface="Montserrat"/>
            </a:endParaRPr>
          </a:p>
        </p:txBody>
      </p:sp>
      <p:sp>
        <p:nvSpPr>
          <p:cNvPr id="6" name="Freccia a pentagono 5">
            <a:extLst>
              <a:ext uri="{FF2B5EF4-FFF2-40B4-BE49-F238E27FC236}">
                <a16:creationId xmlns:a16="http://schemas.microsoft.com/office/drawing/2014/main" id="{4C935EE7-5FE0-3A42-AA1C-A42CC288075B}"/>
              </a:ext>
            </a:extLst>
          </p:cNvPr>
          <p:cNvSpPr/>
          <p:nvPr/>
        </p:nvSpPr>
        <p:spPr>
          <a:xfrm flipH="1">
            <a:off x="11161421" y="2028511"/>
            <a:ext cx="1030579" cy="641537"/>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375082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12DA798-6235-D6E8-85EA-18494839C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ella 2"/>
          <p:cNvGraphicFramePr>
            <a:graphicFrameLocks noGrp="1"/>
          </p:cNvGraphicFramePr>
          <p:nvPr/>
        </p:nvGraphicFramePr>
        <p:xfrm>
          <a:off x="495231" y="1322321"/>
          <a:ext cx="10697025" cy="4209798"/>
        </p:xfrm>
        <a:graphic>
          <a:graphicData uri="http://schemas.openxmlformats.org/drawingml/2006/table">
            <a:tbl>
              <a:tblPr>
                <a:tableStyleId>{5C22544A-7EE6-4342-B048-85BDC9FD1C3A}</a:tableStyleId>
              </a:tblPr>
              <a:tblGrid>
                <a:gridCol w="1406721">
                  <a:extLst>
                    <a:ext uri="{9D8B030D-6E8A-4147-A177-3AD203B41FA5}">
                      <a16:colId xmlns:a16="http://schemas.microsoft.com/office/drawing/2014/main" val="2213767008"/>
                    </a:ext>
                  </a:extLst>
                </a:gridCol>
                <a:gridCol w="768096">
                  <a:extLst>
                    <a:ext uri="{9D8B030D-6E8A-4147-A177-3AD203B41FA5}">
                      <a16:colId xmlns:a16="http://schemas.microsoft.com/office/drawing/2014/main" val="4246761459"/>
                    </a:ext>
                  </a:extLst>
                </a:gridCol>
                <a:gridCol w="4279392">
                  <a:extLst>
                    <a:ext uri="{9D8B030D-6E8A-4147-A177-3AD203B41FA5}">
                      <a16:colId xmlns:a16="http://schemas.microsoft.com/office/drawing/2014/main" val="449057930"/>
                    </a:ext>
                  </a:extLst>
                </a:gridCol>
                <a:gridCol w="1197864">
                  <a:extLst>
                    <a:ext uri="{9D8B030D-6E8A-4147-A177-3AD203B41FA5}">
                      <a16:colId xmlns:a16="http://schemas.microsoft.com/office/drawing/2014/main" val="148903723"/>
                    </a:ext>
                  </a:extLst>
                </a:gridCol>
                <a:gridCol w="1426464">
                  <a:extLst>
                    <a:ext uri="{9D8B030D-6E8A-4147-A177-3AD203B41FA5}">
                      <a16:colId xmlns:a16="http://schemas.microsoft.com/office/drawing/2014/main" val="1224280529"/>
                    </a:ext>
                  </a:extLst>
                </a:gridCol>
                <a:gridCol w="850392">
                  <a:extLst>
                    <a:ext uri="{9D8B030D-6E8A-4147-A177-3AD203B41FA5}">
                      <a16:colId xmlns:a16="http://schemas.microsoft.com/office/drawing/2014/main" val="3147196118"/>
                    </a:ext>
                  </a:extLst>
                </a:gridCol>
                <a:gridCol w="768096">
                  <a:extLst>
                    <a:ext uri="{9D8B030D-6E8A-4147-A177-3AD203B41FA5}">
                      <a16:colId xmlns:a16="http://schemas.microsoft.com/office/drawing/2014/main" val="3017667312"/>
                    </a:ext>
                  </a:extLst>
                </a:gridCol>
              </a:tblGrid>
              <a:tr h="412769">
                <a:tc>
                  <a:txBody>
                    <a:bodyPr/>
                    <a:lstStyle/>
                    <a:p>
                      <a:pPr algn="ctr" fontAlgn="ctr"/>
                      <a:r>
                        <a:rPr lang="it-IT" sz="900" b="1" u="none" strike="noStrike" dirty="0">
                          <a:effectLst/>
                          <a:latin typeface="Montserrat" panose="00000500000000000000" pitchFamily="2" charset="0"/>
                        </a:rPr>
                        <a:t>Famiglia</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Peso %</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Indicatori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TIPOLOGIA INDICATORE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MODALITA' DI MISURAZIONE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FONTE</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tc>
                  <a:txBody>
                    <a:bodyPr/>
                    <a:lstStyle/>
                    <a:p>
                      <a:pPr algn="ctr" fontAlgn="ctr"/>
                      <a:r>
                        <a:rPr lang="it-IT" sz="900" b="1" u="none" strike="noStrike" dirty="0">
                          <a:effectLst/>
                          <a:latin typeface="Montserrat" panose="00000500000000000000" pitchFamily="2" charset="0"/>
                        </a:rPr>
                        <a:t>PUNTI</a:t>
                      </a:r>
                      <a:endParaRPr lang="it-IT" sz="900" b="1" i="0" u="none" strike="noStrike" dirty="0">
                        <a:solidFill>
                          <a:srgbClr val="000000"/>
                        </a:solidFill>
                        <a:effectLst/>
                        <a:latin typeface="Montserrat" panose="00000500000000000000" pitchFamily="2" charset="0"/>
                      </a:endParaRPr>
                    </a:p>
                  </a:txBody>
                  <a:tcPr marL="4940" marR="4940" marT="4940" marB="0" anchor="ctr">
                    <a:solidFill>
                      <a:srgbClr val="70AD47"/>
                    </a:solidFill>
                  </a:tcPr>
                </a:tc>
                <a:extLst>
                  <a:ext uri="{0D108BD9-81ED-4DB2-BD59-A6C34878D82A}">
                    <a16:rowId xmlns:a16="http://schemas.microsoft.com/office/drawing/2014/main" val="3039157121"/>
                  </a:ext>
                </a:extLst>
              </a:tr>
              <a:tr h="912485">
                <a:tc rowSpan="3">
                  <a:txBody>
                    <a:bodyPr/>
                    <a:lstStyle/>
                    <a:p>
                      <a:pPr algn="ctr" rtl="0" fontAlgn="ctr"/>
                      <a:r>
                        <a:rPr lang="it-IT" sz="1200" b="1" u="none" strike="noStrike" dirty="0">
                          <a:effectLst/>
                          <a:latin typeface="Montserrat" panose="00000500000000000000" pitchFamily="2" charset="0"/>
                        </a:rPr>
                        <a:t>Tutela della genitorialità e conciliazione vita-lavoro</a:t>
                      </a:r>
                      <a:endParaRPr lang="it-IT" sz="1200" b="1"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rowSpan="3">
                  <a:txBody>
                    <a:bodyPr/>
                    <a:lstStyle/>
                    <a:p>
                      <a:pPr algn="ctr" rtl="0" fontAlgn="ctr"/>
                      <a:r>
                        <a:rPr lang="it-IT" sz="1600" u="none" strike="noStrike" dirty="0">
                          <a:effectLst/>
                          <a:latin typeface="Montserrat" panose="00000500000000000000" pitchFamily="2" charset="0"/>
                        </a:rPr>
                        <a:t>20</a:t>
                      </a:r>
                      <a:endParaRPr lang="it-IT" sz="16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50" u="none" strike="noStrike" dirty="0">
                          <a:effectLst/>
                          <a:latin typeface="Montserrat" panose="00000500000000000000" pitchFamily="2" charset="0"/>
                        </a:rPr>
                        <a:t>1. Presenza servizi dedicati al rientro post maternità/paternità (ad esempio: procedure/attività per il back to work, coaching, part-time su richiesta temporaneo e reversibile, smart working , piano welfare ad hoc, asilo nido aziendale)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dirty="0">
                          <a:effectLst/>
                          <a:latin typeface="Montserrat" panose="00000500000000000000" pitchFamily="2" charset="0"/>
                        </a:rPr>
                        <a:t>QUALITATIVO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SÌ/NO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Interna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tc>
                  <a:txBody>
                    <a:bodyPr/>
                    <a:lstStyle/>
                    <a:p>
                      <a:pPr algn="ctr" rtl="0" fontAlgn="ctr"/>
                      <a:r>
                        <a:rPr lang="it-IT" sz="1000" u="none" strike="noStrike">
                          <a:effectLst/>
                          <a:latin typeface="Montserrat" panose="00000500000000000000" pitchFamily="2" charset="0"/>
                        </a:rPr>
                        <a:t>20</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0CECE"/>
                    </a:solidFill>
                  </a:tcPr>
                </a:tc>
                <a:extLst>
                  <a:ext uri="{0D108BD9-81ED-4DB2-BD59-A6C34878D82A}">
                    <a16:rowId xmlns:a16="http://schemas.microsoft.com/office/drawing/2014/main" val="1818923173"/>
                  </a:ext>
                </a:extLst>
              </a:tr>
              <a:tr h="1669627">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2. Presenza di policy, oltre il CCNL di riferimento, dedicate alla tutela della maternità/ paternità e servizi per favorire la conciliazione dei tempi di vita personale e lavorativa (ad esempio: congedo di paternità oltre il CCNL, procedure/attività per il back to work, </a:t>
                      </a:r>
                      <a:r>
                        <a:rPr lang="it-IT" sz="1050" u="none" strike="noStrike" dirty="0" err="1">
                          <a:effectLst/>
                          <a:latin typeface="Montserrat" panose="00000500000000000000" pitchFamily="2" charset="0"/>
                        </a:rPr>
                        <a:t>coaching</a:t>
                      </a:r>
                      <a:r>
                        <a:rPr lang="it-IT" sz="1050" u="none" strike="noStrike" dirty="0">
                          <a:effectLst/>
                          <a:latin typeface="Montserrat" panose="00000500000000000000" pitchFamily="2" charset="0"/>
                        </a:rPr>
                        <a:t>, part-time reversibile, </a:t>
                      </a:r>
                      <a:r>
                        <a:rPr lang="it-IT" sz="1050" u="none" strike="noStrike" dirty="0" err="1">
                          <a:effectLst/>
                          <a:latin typeface="Montserrat" panose="00000500000000000000" pitchFamily="2" charset="0"/>
                        </a:rPr>
                        <a:t>smart</a:t>
                      </a:r>
                      <a:r>
                        <a:rPr lang="it-IT" sz="1050" u="none" strike="noStrike" dirty="0">
                          <a:effectLst/>
                          <a:latin typeface="Montserrat" panose="00000500000000000000" pitchFamily="2" charset="0"/>
                        </a:rPr>
                        <a:t> </a:t>
                      </a:r>
                      <a:r>
                        <a:rPr lang="it-IT" sz="1050" u="none" strike="noStrike" dirty="0" err="1">
                          <a:effectLst/>
                          <a:latin typeface="Montserrat" panose="00000500000000000000" pitchFamily="2" charset="0"/>
                        </a:rPr>
                        <a:t>working</a:t>
                      </a:r>
                      <a:r>
                        <a:rPr lang="it-IT" sz="1050" u="none" strike="noStrike" dirty="0">
                          <a:effectLst/>
                          <a:latin typeface="Montserrat" panose="00000500000000000000" pitchFamily="2" charset="0"/>
                        </a:rPr>
                        <a:t>, piano welfare ad hoc, asilo nido aziendale, programmi di engagement, su base volontaria, durante il congedo di maternità)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QUALITATIVO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SÌ/NO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Interna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35</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extLst>
                  <a:ext uri="{0D108BD9-81ED-4DB2-BD59-A6C34878D82A}">
                    <a16:rowId xmlns:a16="http://schemas.microsoft.com/office/drawing/2014/main" val="2964008626"/>
                  </a:ext>
                </a:extLst>
              </a:tr>
              <a:tr h="1214917">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vMerge="1">
                  <a:txBody>
                    <a:bodyPr/>
                    <a:lstStyle/>
                    <a:p>
                      <a:pPr algn="l" rtl="0" fontAlgn="ctr"/>
                      <a:endParaRPr lang="it-IT" sz="900" b="0" i="0" u="none" strike="noStrike">
                        <a:solidFill>
                          <a:srgbClr val="000000"/>
                        </a:solidFill>
                        <a:effectLst/>
                        <a:latin typeface="Montserrat" panose="00000500000000000000" pitchFamily="2" charset="0"/>
                      </a:endParaRPr>
                    </a:p>
                  </a:txBody>
                  <a:tcPr marL="4709" marR="4709" marT="4709" marB="0" anchor="ctr"/>
                </a:tc>
                <a:tc>
                  <a:txBody>
                    <a:bodyPr/>
                    <a:lstStyle/>
                    <a:p>
                      <a:pPr algn="ctr" rtl="0" fontAlgn="ctr"/>
                      <a:r>
                        <a:rPr lang="it-IT" sz="1050" u="none" strike="noStrike" dirty="0">
                          <a:effectLst/>
                          <a:latin typeface="Montserrat" panose="00000500000000000000" pitchFamily="2" charset="0"/>
                        </a:rPr>
                        <a:t>3. Presenza di policy per il mantenimento di benefits e iniziative che valorizzino l’esperienza della genitorialità come momento di acquisizione di nuove competenze a favore della persona e dell'organizzazione e che tutelino la relazione tra persona e azienda prima, durante e dopo la maternità/paternità </a:t>
                      </a:r>
                      <a:endParaRPr lang="it-IT" sz="105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QUALITATIVO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a:effectLst/>
                          <a:latin typeface="Montserrat" panose="00000500000000000000" pitchFamily="2" charset="0"/>
                        </a:rPr>
                        <a:t>SÌ/NO </a:t>
                      </a:r>
                      <a:endParaRPr lang="it-IT" sz="1000" b="0" i="0" u="none" strike="noStrike">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Interna </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tc>
                  <a:txBody>
                    <a:bodyPr/>
                    <a:lstStyle/>
                    <a:p>
                      <a:pPr algn="ctr" rtl="0" fontAlgn="ctr"/>
                      <a:r>
                        <a:rPr lang="it-IT" sz="1000" u="none" strike="noStrike" dirty="0">
                          <a:effectLst/>
                          <a:latin typeface="Montserrat" panose="00000500000000000000" pitchFamily="2" charset="0"/>
                        </a:rPr>
                        <a:t>25</a:t>
                      </a:r>
                      <a:endParaRPr lang="it-IT" sz="1000" b="0" i="0" u="none" strike="noStrike" dirty="0">
                        <a:solidFill>
                          <a:srgbClr val="000000"/>
                        </a:solidFill>
                        <a:effectLst/>
                        <a:latin typeface="Montserrat" panose="00000500000000000000" pitchFamily="2" charset="0"/>
                      </a:endParaRPr>
                    </a:p>
                  </a:txBody>
                  <a:tcPr marL="4709" marR="4709" marT="4709" marB="0" anchor="ctr">
                    <a:solidFill>
                      <a:srgbClr val="DAE3F3"/>
                    </a:solidFill>
                  </a:tcPr>
                </a:tc>
                <a:extLst>
                  <a:ext uri="{0D108BD9-81ED-4DB2-BD59-A6C34878D82A}">
                    <a16:rowId xmlns:a16="http://schemas.microsoft.com/office/drawing/2014/main" val="3982394751"/>
                  </a:ext>
                </a:extLst>
              </a:tr>
            </a:tbl>
          </a:graphicData>
        </a:graphic>
      </p:graphicFrame>
      <p:sp>
        <p:nvSpPr>
          <p:cNvPr id="6" name="CasellaDiTesto 2">
            <a:extLst>
              <a:ext uri="{FF2B5EF4-FFF2-40B4-BE49-F238E27FC236}">
                <a16:creationId xmlns:a16="http://schemas.microsoft.com/office/drawing/2014/main" id="{61890587-DA61-F63A-412F-408B2A6B727E}"/>
              </a:ext>
            </a:extLst>
          </p:cNvPr>
          <p:cNvSpPr/>
          <p:nvPr/>
        </p:nvSpPr>
        <p:spPr>
          <a:xfrm>
            <a:off x="462711" y="954443"/>
            <a:ext cx="116371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trike="noStrike" spc="-1" dirty="0">
                <a:solidFill>
                  <a:srgbClr val="002060"/>
                </a:solidFill>
                <a:latin typeface="Montserrat"/>
              </a:rPr>
              <a:t>QUALCHE ESEMPIO: AREA </a:t>
            </a:r>
            <a:r>
              <a:rPr lang="it-IT" sz="1800" b="1" spc="-1" dirty="0">
                <a:solidFill>
                  <a:srgbClr val="002060"/>
                </a:solidFill>
                <a:latin typeface="Montserrat"/>
              </a:rPr>
              <a:t>Tutela della genitorialità e conciliazione vita-lavoro</a:t>
            </a:r>
            <a:endParaRPr lang="it-IT" b="1" strike="noStrike" spc="-1" dirty="0">
              <a:solidFill>
                <a:srgbClr val="002060"/>
              </a:solidFill>
              <a:latin typeface="Montserrat"/>
            </a:endParaRPr>
          </a:p>
        </p:txBody>
      </p:sp>
      <p:sp>
        <p:nvSpPr>
          <p:cNvPr id="7" name="Freccia a pentagono 6">
            <a:extLst>
              <a:ext uri="{FF2B5EF4-FFF2-40B4-BE49-F238E27FC236}">
                <a16:creationId xmlns:a16="http://schemas.microsoft.com/office/drawing/2014/main" id="{7CE35445-B489-A8E0-27D4-5A59BED9E278}"/>
              </a:ext>
            </a:extLst>
          </p:cNvPr>
          <p:cNvSpPr/>
          <p:nvPr/>
        </p:nvSpPr>
        <p:spPr>
          <a:xfrm flipH="1">
            <a:off x="11130675" y="3143044"/>
            <a:ext cx="1030579" cy="568354"/>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
        <p:nvSpPr>
          <p:cNvPr id="4" name="Freccia a pentagono 3">
            <a:extLst>
              <a:ext uri="{FF2B5EF4-FFF2-40B4-BE49-F238E27FC236}">
                <a16:creationId xmlns:a16="http://schemas.microsoft.com/office/drawing/2014/main" id="{EB2A75EE-69B7-1FCB-6B0E-1175D2CAC9BB}"/>
              </a:ext>
            </a:extLst>
          </p:cNvPr>
          <p:cNvSpPr/>
          <p:nvPr/>
        </p:nvSpPr>
        <p:spPr>
          <a:xfrm flipH="1">
            <a:off x="11130675" y="4619799"/>
            <a:ext cx="1030579" cy="568354"/>
          </a:xfrm>
          <a:prstGeom prst="homePlate">
            <a:avLst>
              <a:gd name="adj" fmla="val 223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latin typeface="Montserrat" panose="00000500000000000000" pitchFamily="2" charset="0"/>
              </a:rPr>
              <a:t>Indicatore per organizzazioni di Fascia 1 e 2 </a:t>
            </a:r>
          </a:p>
        </p:txBody>
      </p:sp>
    </p:spTree>
    <p:extLst>
      <p:ext uri="{BB962C8B-B14F-4D97-AF65-F5344CB8AC3E}">
        <p14:creationId xmlns:p14="http://schemas.microsoft.com/office/powerpoint/2010/main" val="2763330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D05B00AE-4C88-7AB8-B0AD-B404A8A04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txBox="1">
            <a:spLocks/>
          </p:cNvSpPr>
          <p:nvPr/>
        </p:nvSpPr>
        <p:spPr>
          <a:xfrm>
            <a:off x="-337931" y="1119127"/>
            <a:ext cx="12192000"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it-IT" sz="3600" dirty="0">
                <a:solidFill>
                  <a:srgbClr val="002060"/>
                </a:solidFill>
                <a:latin typeface="Montserrat" panose="00000500000000000000" pitchFamily="2" charset="0"/>
              </a:rPr>
              <a:t>VALUTAZIONE </a:t>
            </a:r>
            <a:r>
              <a:rPr lang="it-IT" sz="3600" b="1" dirty="0">
                <a:solidFill>
                  <a:srgbClr val="002060"/>
                </a:solidFill>
                <a:latin typeface="Montserrat" panose="00000500000000000000" pitchFamily="2" charset="0"/>
              </a:rPr>
              <a:t>DI CONFORMITÀ</a:t>
            </a:r>
          </a:p>
        </p:txBody>
      </p:sp>
      <p:sp>
        <p:nvSpPr>
          <p:cNvPr id="3" name="Callout con freccia in giù 1"/>
          <p:cNvSpPr>
            <a:spLocks noChangeArrowheads="1"/>
          </p:cNvSpPr>
          <p:nvPr/>
        </p:nvSpPr>
        <p:spPr bwMode="auto">
          <a:xfrm>
            <a:off x="846014" y="2916511"/>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PRIMA parte</a:t>
            </a:r>
          </a:p>
        </p:txBody>
      </p:sp>
      <p:sp>
        <p:nvSpPr>
          <p:cNvPr id="4" name="Rettangolo 2"/>
          <p:cNvSpPr>
            <a:spLocks noChangeArrowheads="1"/>
          </p:cNvSpPr>
          <p:nvPr/>
        </p:nvSpPr>
        <p:spPr bwMode="auto">
          <a:xfrm>
            <a:off x="791584" y="4327454"/>
            <a:ext cx="2952750" cy="1231106"/>
          </a:xfrm>
          <a:prstGeom prst="rect">
            <a:avLst/>
          </a:prstGeom>
          <a:solidFill>
            <a:schemeClr val="accent4">
              <a:lumMod val="20000"/>
              <a:lumOff val="8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AUTODICHIARAZIONE</a:t>
            </a:r>
          </a:p>
          <a:p>
            <a:pPr algn="ctr" eaLnBrk="1" hangingPunct="1">
              <a:spcBef>
                <a:spcPct val="0"/>
              </a:spcBef>
              <a:buFontTx/>
              <a:buNone/>
            </a:pPr>
            <a:r>
              <a:rPr lang="it-IT" altLang="it-IT" sz="1400" dirty="0">
                <a:solidFill>
                  <a:srgbClr val="002060"/>
                </a:solidFill>
                <a:latin typeface="Montserrat" panose="00000500000000000000" pitchFamily="2" charset="0"/>
              </a:rPr>
              <a:t>di chi applica la norma</a:t>
            </a:r>
          </a:p>
          <a:p>
            <a:pPr algn="ctr" eaLnBrk="1" hangingPunct="1">
              <a:spcBef>
                <a:spcPct val="0"/>
              </a:spcBef>
              <a:buFontTx/>
              <a:buNone/>
            </a:pPr>
            <a:r>
              <a:rPr lang="it-IT" altLang="it-IT" sz="1400" dirty="0">
                <a:solidFill>
                  <a:srgbClr val="002060"/>
                </a:solidFill>
                <a:latin typeface="Montserrat" panose="00000500000000000000" pitchFamily="2" charset="0"/>
              </a:rPr>
              <a:t>(colui che realizza un prodotto,</a:t>
            </a:r>
          </a:p>
          <a:p>
            <a:pPr algn="ctr" eaLnBrk="1" hangingPunct="1">
              <a:spcBef>
                <a:spcPct val="0"/>
              </a:spcBef>
              <a:buFontTx/>
              <a:buNone/>
            </a:pPr>
            <a:r>
              <a:rPr lang="it-IT" altLang="it-IT" sz="1400" dirty="0">
                <a:solidFill>
                  <a:srgbClr val="002060"/>
                </a:solidFill>
                <a:latin typeface="Montserrat" panose="00000500000000000000" pitchFamily="2" charset="0"/>
              </a:rPr>
              <a:t>che applica un processo,</a:t>
            </a:r>
          </a:p>
          <a:p>
            <a:pPr algn="ctr" eaLnBrk="1" hangingPunct="1">
              <a:spcBef>
                <a:spcPct val="0"/>
              </a:spcBef>
              <a:buFontTx/>
              <a:buNone/>
            </a:pPr>
            <a:r>
              <a:rPr lang="it-IT" altLang="it-IT" sz="1400" dirty="0">
                <a:solidFill>
                  <a:srgbClr val="002060"/>
                </a:solidFill>
                <a:latin typeface="Montserrat" panose="00000500000000000000" pitchFamily="2" charset="0"/>
              </a:rPr>
              <a:t>che eroga un servizio …)</a:t>
            </a:r>
          </a:p>
        </p:txBody>
      </p:sp>
      <p:sp>
        <p:nvSpPr>
          <p:cNvPr id="5" name="Callout con freccia in giù 8"/>
          <p:cNvSpPr>
            <a:spLocks noChangeArrowheads="1"/>
          </p:cNvSpPr>
          <p:nvPr/>
        </p:nvSpPr>
        <p:spPr bwMode="auto">
          <a:xfrm>
            <a:off x="4159127" y="2916511"/>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SECONDA parte</a:t>
            </a:r>
          </a:p>
        </p:txBody>
      </p:sp>
      <p:sp>
        <p:nvSpPr>
          <p:cNvPr id="6" name="Rettangolo 9"/>
          <p:cNvSpPr>
            <a:spLocks noChangeArrowheads="1"/>
          </p:cNvSpPr>
          <p:nvPr/>
        </p:nvSpPr>
        <p:spPr bwMode="auto">
          <a:xfrm>
            <a:off x="4148241" y="4360106"/>
            <a:ext cx="2952750" cy="1231106"/>
          </a:xfrm>
          <a:prstGeom prst="rect">
            <a:avLst/>
          </a:prstGeom>
          <a:solidFill>
            <a:schemeClr val="accent4">
              <a:lumMod val="20000"/>
              <a:lumOff val="8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QUALIFICAZIONE</a:t>
            </a:r>
          </a:p>
          <a:p>
            <a:pPr algn="ctr" eaLnBrk="1" hangingPunct="1">
              <a:spcBef>
                <a:spcPct val="0"/>
              </a:spcBef>
              <a:buFontTx/>
              <a:buNone/>
            </a:pPr>
            <a:r>
              <a:rPr lang="it-IT" altLang="it-IT" sz="1400" dirty="0">
                <a:solidFill>
                  <a:srgbClr val="002060"/>
                </a:solidFill>
                <a:latin typeface="Montserrat" panose="00000500000000000000" pitchFamily="2" charset="0"/>
              </a:rPr>
              <a:t>del cliente nei confronti del fornitore</a:t>
            </a:r>
          </a:p>
          <a:p>
            <a:pPr algn="ctr" eaLnBrk="1" hangingPunct="1">
              <a:spcBef>
                <a:spcPct val="0"/>
              </a:spcBef>
              <a:buFontTx/>
              <a:buNone/>
            </a:pPr>
            <a:endParaRPr lang="it-IT" altLang="it-IT" sz="1400" dirty="0">
              <a:solidFill>
                <a:srgbClr val="002060"/>
              </a:solidFill>
              <a:latin typeface="Montserrat" panose="00000500000000000000" pitchFamily="2" charset="0"/>
            </a:endParaRPr>
          </a:p>
          <a:p>
            <a:pPr algn="ctr" eaLnBrk="1" hangingPunct="1">
              <a:spcBef>
                <a:spcPct val="0"/>
              </a:spcBef>
              <a:buFontTx/>
              <a:buNone/>
            </a:pPr>
            <a:endParaRPr lang="it-IT" altLang="it-IT" sz="1400" dirty="0">
              <a:solidFill>
                <a:srgbClr val="002060"/>
              </a:solidFill>
              <a:latin typeface="Montserrat" panose="00000500000000000000" pitchFamily="2" charset="0"/>
            </a:endParaRPr>
          </a:p>
        </p:txBody>
      </p:sp>
      <p:sp>
        <p:nvSpPr>
          <p:cNvPr id="7" name="Callout con freccia in giù 10"/>
          <p:cNvSpPr>
            <a:spLocks noChangeArrowheads="1"/>
          </p:cNvSpPr>
          <p:nvPr/>
        </p:nvSpPr>
        <p:spPr bwMode="auto">
          <a:xfrm>
            <a:off x="7470652" y="2926450"/>
            <a:ext cx="2952750" cy="1297207"/>
          </a:xfrm>
          <a:prstGeom prst="downArrowCallout">
            <a:avLst>
              <a:gd name="adj1" fmla="val 25016"/>
              <a:gd name="adj2" fmla="val 25008"/>
              <a:gd name="adj3" fmla="val 25000"/>
              <a:gd name="adj4" fmla="val 64977"/>
            </a:avLst>
          </a:prstGeom>
          <a:solidFill>
            <a:schemeClr val="accent1">
              <a:lumMod val="60000"/>
              <a:lumOff val="40000"/>
            </a:schemeClr>
          </a:solidFill>
          <a:ln w="9525" algn="ctr">
            <a:solidFill>
              <a:schemeClr val="tx1"/>
            </a:solidFill>
            <a:round/>
            <a:headEnd/>
            <a:tailEnd/>
          </a:ln>
          <a:effectLst/>
        </p:spPr>
        <p:txBody>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valutazione di </a:t>
            </a:r>
          </a:p>
          <a:p>
            <a:pPr algn="ctr" eaLnBrk="1" hangingPunct="1">
              <a:spcBef>
                <a:spcPct val="0"/>
              </a:spcBef>
              <a:buFontTx/>
              <a:buNone/>
            </a:pPr>
            <a:r>
              <a:rPr lang="it-IT" altLang="it-IT" sz="1800" b="1" dirty="0">
                <a:solidFill>
                  <a:srgbClr val="002060"/>
                </a:solidFill>
                <a:latin typeface="Montserrat" panose="00000500000000000000" pitchFamily="2" charset="0"/>
              </a:rPr>
              <a:t>TERZA parte</a:t>
            </a:r>
          </a:p>
        </p:txBody>
      </p:sp>
      <p:sp>
        <p:nvSpPr>
          <p:cNvPr id="8" name="Rettangolo 11"/>
          <p:cNvSpPr>
            <a:spLocks noChangeArrowheads="1"/>
          </p:cNvSpPr>
          <p:nvPr/>
        </p:nvSpPr>
        <p:spPr bwMode="auto">
          <a:xfrm>
            <a:off x="7470652" y="4348281"/>
            <a:ext cx="2952750" cy="1231106"/>
          </a:xfrm>
          <a:prstGeom prst="rect">
            <a:avLst/>
          </a:prstGeom>
          <a:solidFill>
            <a:schemeClr val="accent6">
              <a:lumMod val="60000"/>
              <a:lumOff val="40000"/>
            </a:schemeClr>
          </a:solidFill>
          <a:ln w="9525" algn="ctr">
            <a:solidFill>
              <a:schemeClr val="tx1"/>
            </a:solidFill>
            <a:round/>
            <a:headEnd/>
            <a:tailEnd/>
          </a:ln>
        </p:spPr>
        <p:txBody>
          <a:bodyPr anchor="ctr">
            <a:spAutoFit/>
          </a:bodyPr>
          <a:lstStyle>
            <a:lvl1pPr defTabSz="1100138">
              <a:spcBef>
                <a:spcPct val="20000"/>
              </a:spcBef>
              <a:buChar char="•"/>
              <a:defRPr sz="3900">
                <a:solidFill>
                  <a:schemeClr val="tx1"/>
                </a:solidFill>
                <a:latin typeface="Arial" panose="020B0604020202020204" pitchFamily="34" charset="0"/>
              </a:defRPr>
            </a:lvl1pPr>
            <a:lvl2pPr marL="742950" indent="-285750" defTabSz="1100138">
              <a:spcBef>
                <a:spcPct val="20000"/>
              </a:spcBef>
              <a:buChar char="–"/>
              <a:defRPr sz="3400">
                <a:solidFill>
                  <a:schemeClr val="tx1"/>
                </a:solidFill>
                <a:latin typeface="Arial" panose="020B0604020202020204" pitchFamily="34" charset="0"/>
              </a:defRPr>
            </a:lvl2pPr>
            <a:lvl3pPr marL="1143000" indent="-228600" defTabSz="1100138">
              <a:spcBef>
                <a:spcPct val="20000"/>
              </a:spcBef>
              <a:buChar char="•"/>
              <a:defRPr sz="2900">
                <a:solidFill>
                  <a:schemeClr val="tx1"/>
                </a:solidFill>
                <a:latin typeface="Arial" panose="020B0604020202020204" pitchFamily="34" charset="0"/>
              </a:defRPr>
            </a:lvl3pPr>
            <a:lvl4pPr marL="1600200" indent="-228600" defTabSz="1100138">
              <a:spcBef>
                <a:spcPct val="20000"/>
              </a:spcBef>
              <a:buChar char="–"/>
              <a:defRPr sz="2400">
                <a:solidFill>
                  <a:schemeClr val="tx1"/>
                </a:solidFill>
                <a:latin typeface="Arial" panose="020B0604020202020204" pitchFamily="34" charset="0"/>
              </a:defRPr>
            </a:lvl4pPr>
            <a:lvl5pPr marL="2057400" indent="-228600" defTabSz="1100138">
              <a:spcBef>
                <a:spcPct val="20000"/>
              </a:spcBef>
              <a:buChar char="»"/>
              <a:defRPr sz="2400">
                <a:solidFill>
                  <a:schemeClr val="tx1"/>
                </a:solidFill>
                <a:latin typeface="Arial" panose="020B0604020202020204" pitchFamily="34" charset="0"/>
              </a:defRPr>
            </a:lvl5pPr>
            <a:lvl6pPr marL="25146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1001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it-IT" altLang="it-IT" sz="1800" b="1" dirty="0">
                <a:solidFill>
                  <a:srgbClr val="002060"/>
                </a:solidFill>
                <a:latin typeface="Montserrat" panose="00000500000000000000" pitchFamily="2" charset="0"/>
              </a:rPr>
              <a:t>CERTIFICAZIONE</a:t>
            </a:r>
          </a:p>
          <a:p>
            <a:pPr algn="ctr" eaLnBrk="1" hangingPunct="1">
              <a:spcBef>
                <a:spcPct val="0"/>
              </a:spcBef>
              <a:buFontTx/>
              <a:buNone/>
            </a:pPr>
            <a:r>
              <a:rPr lang="it-IT" altLang="it-IT" sz="1400" dirty="0">
                <a:solidFill>
                  <a:srgbClr val="002060"/>
                </a:solidFill>
                <a:latin typeface="Montserrat" panose="00000500000000000000" pitchFamily="2" charset="0"/>
              </a:rPr>
              <a:t>da parte di un organismo di valutazione della conformità indipendente e accreditato</a:t>
            </a:r>
          </a:p>
          <a:p>
            <a:pPr algn="ctr" eaLnBrk="1" hangingPunct="1">
              <a:spcBef>
                <a:spcPct val="0"/>
              </a:spcBef>
              <a:buFontTx/>
              <a:buNone/>
            </a:pPr>
            <a:endParaRPr lang="it-IT" altLang="it-IT" sz="1400" dirty="0">
              <a:solidFill>
                <a:srgbClr val="FF0000"/>
              </a:solidFill>
              <a:latin typeface="Montserrat" panose="00000500000000000000" pitchFamily="2" charset="0"/>
            </a:endParaRPr>
          </a:p>
        </p:txBody>
      </p:sp>
      <p:sp>
        <p:nvSpPr>
          <p:cNvPr id="9" name="object 7"/>
          <p:cNvSpPr>
            <a:spLocks noChangeArrowheads="1"/>
          </p:cNvSpPr>
          <p:nvPr/>
        </p:nvSpPr>
        <p:spPr bwMode="auto">
          <a:xfrm rot="1314659">
            <a:off x="9510850" y="1791705"/>
            <a:ext cx="1734808" cy="131422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endParaRPr lang="it-IT" altLang="it-IT"/>
          </a:p>
        </p:txBody>
      </p:sp>
      <p:sp>
        <p:nvSpPr>
          <p:cNvPr id="10" name="Simbolo &quot;divieto&quot; 9"/>
          <p:cNvSpPr/>
          <p:nvPr/>
        </p:nvSpPr>
        <p:spPr>
          <a:xfrm>
            <a:off x="791584" y="2926450"/>
            <a:ext cx="3038736" cy="2674701"/>
          </a:xfrm>
          <a:prstGeom prst="noSmoking">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1" name="Simbolo &quot;divieto&quot; 10"/>
          <p:cNvSpPr/>
          <p:nvPr/>
        </p:nvSpPr>
        <p:spPr>
          <a:xfrm>
            <a:off x="4045132" y="2886306"/>
            <a:ext cx="3038736" cy="2674701"/>
          </a:xfrm>
          <a:prstGeom prst="noSmoking">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38290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1AE9662-6628-8F77-B98F-6F89129F1634}"/>
              </a:ext>
            </a:extLst>
          </p:cNvPr>
          <p:cNvPicPr>
            <a:picLocks noChangeAspect="1"/>
          </p:cNvPicPr>
          <p:nvPr/>
        </p:nvPicPr>
        <p:blipFill>
          <a:blip r:embed="rId2"/>
          <a:stretch>
            <a:fillRect/>
          </a:stretch>
        </p:blipFill>
        <p:spPr>
          <a:xfrm>
            <a:off x="0" y="0"/>
            <a:ext cx="12192000" cy="6858000"/>
          </a:xfrm>
          <a:prstGeom prst="rect">
            <a:avLst/>
          </a:prstGeom>
        </p:spPr>
      </p:pic>
      <p:sp>
        <p:nvSpPr>
          <p:cNvPr id="4" name="CasellaDiTesto 3">
            <a:extLst>
              <a:ext uri="{FF2B5EF4-FFF2-40B4-BE49-F238E27FC236}">
                <a16:creationId xmlns:a16="http://schemas.microsoft.com/office/drawing/2014/main" id="{A454292A-5F0E-6BD4-E9F8-0DA82AAE0B6A}"/>
              </a:ext>
            </a:extLst>
          </p:cNvPr>
          <p:cNvSpPr txBox="1"/>
          <p:nvPr/>
        </p:nvSpPr>
        <p:spPr>
          <a:xfrm>
            <a:off x="0" y="2551837"/>
            <a:ext cx="12192000" cy="2062103"/>
          </a:xfrm>
          <a:prstGeom prst="rect">
            <a:avLst/>
          </a:prstGeom>
          <a:noFill/>
        </p:spPr>
        <p:txBody>
          <a:bodyPr wrap="square" rtlCol="0">
            <a:spAutoFit/>
          </a:bodyPr>
          <a:lstStyle/>
          <a:p>
            <a:pPr algn="ctr"/>
            <a:r>
              <a:rPr lang="it-IT" sz="88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Elena </a:t>
            </a:r>
            <a:r>
              <a:rPr lang="it-IT" sz="8800" b="1" spc="-150" dirty="0" err="1">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Mocchio</a:t>
            </a:r>
            <a:endParaRPr lang="it-IT" sz="7200" b="1" spc="-150"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Responsabile Innovazione e Sviluppo</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UNI Ente Italiano di Normazione</a:t>
            </a:r>
          </a:p>
        </p:txBody>
      </p:sp>
    </p:spTree>
    <p:extLst>
      <p:ext uri="{BB962C8B-B14F-4D97-AF65-F5344CB8AC3E}">
        <p14:creationId xmlns:p14="http://schemas.microsoft.com/office/powerpoint/2010/main" val="275244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52B38CC-52FF-E028-B904-A0255A27C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p:cNvSpPr/>
          <p:nvPr/>
        </p:nvSpPr>
        <p:spPr>
          <a:xfrm>
            <a:off x="3586313" y="1794564"/>
            <a:ext cx="8497453" cy="3990131"/>
          </a:xfrm>
          <a:prstGeom prst="rect">
            <a:avLst/>
          </a:prstGeom>
        </p:spPr>
        <p:txBody>
          <a:bodyPr wrap="square">
            <a:spAutoFit/>
          </a:bodyPr>
          <a:lstStyle/>
          <a:p>
            <a:pPr>
              <a:lnSpc>
                <a:spcPct val="150000"/>
              </a:lnSpc>
            </a:pPr>
            <a:r>
              <a:rPr lang="it-IT" sz="1900" dirty="0">
                <a:solidFill>
                  <a:schemeClr val="tx1">
                    <a:lumMod val="85000"/>
                    <a:lumOff val="15000"/>
                  </a:schemeClr>
                </a:solidFill>
                <a:latin typeface="Montserrat" panose="00000500000000000000" pitchFamily="2" charset="0"/>
              </a:rPr>
              <a:t>Regole applicate agli </a:t>
            </a:r>
            <a:r>
              <a:rPr lang="it-IT" sz="1900" b="1" dirty="0">
                <a:solidFill>
                  <a:schemeClr val="tx1">
                    <a:lumMod val="85000"/>
                    <a:lumOff val="15000"/>
                  </a:schemeClr>
                </a:solidFill>
                <a:latin typeface="Montserrat" panose="00000500000000000000" pitchFamily="2" charset="0"/>
              </a:rPr>
              <a:t>organismi di certificazione </a:t>
            </a:r>
            <a:r>
              <a:rPr lang="it-IT" sz="1900" dirty="0">
                <a:solidFill>
                  <a:schemeClr val="tx1">
                    <a:lumMod val="85000"/>
                    <a:lumOff val="15000"/>
                  </a:schemeClr>
                </a:solidFill>
                <a:latin typeface="Montserrat" panose="00000500000000000000" pitchFamily="2" charset="0"/>
              </a:rPr>
              <a:t>per svolgere l’attività di valutazione di conformità:</a:t>
            </a:r>
          </a:p>
          <a:p>
            <a:pPr>
              <a:lnSpc>
                <a:spcPct val="150000"/>
              </a:lnSpc>
            </a:pPr>
            <a:endParaRPr lang="it-IT" sz="1900" dirty="0">
              <a:solidFill>
                <a:schemeClr val="tx1">
                  <a:lumMod val="85000"/>
                  <a:lumOff val="15000"/>
                </a:schemeClr>
              </a:solidFill>
              <a:latin typeface="Montserrat" panose="00000500000000000000" pitchFamily="2" charset="0"/>
            </a:endParaRP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accreditamento secondo UNI CEI EN ISO/IEC 17021-1</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applicazione della UNI/</a:t>
            </a:r>
            <a:r>
              <a:rPr lang="it-IT" sz="1900" dirty="0" err="1">
                <a:solidFill>
                  <a:schemeClr val="tx1">
                    <a:lumMod val="85000"/>
                    <a:lumOff val="15000"/>
                  </a:schemeClr>
                </a:solidFill>
                <a:latin typeface="Montserrat" panose="00000500000000000000" pitchFamily="2" charset="0"/>
              </a:rPr>
              <a:t>PdR</a:t>
            </a:r>
            <a:r>
              <a:rPr lang="it-IT" sz="1900" dirty="0">
                <a:solidFill>
                  <a:schemeClr val="tx1">
                    <a:lumMod val="85000"/>
                    <a:lumOff val="15000"/>
                  </a:schemeClr>
                </a:solidFill>
                <a:latin typeface="Montserrat" panose="00000500000000000000" pitchFamily="2" charset="0"/>
              </a:rPr>
              <a:t> 125 agli organismi di certificazione</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criteri di competenza del gruppo di verifica</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criteri di competenza del comitato di delibera</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modalità di svolgimento dell’audit</a:t>
            </a:r>
          </a:p>
          <a:p>
            <a:pPr marL="285750" indent="-285750">
              <a:lnSpc>
                <a:spcPct val="150000"/>
              </a:lnSpc>
              <a:buFont typeface="Arial" panose="020B0604020202020204" pitchFamily="34" charset="0"/>
              <a:buChar char="•"/>
            </a:pPr>
            <a:r>
              <a:rPr lang="it-IT" sz="1900" dirty="0">
                <a:solidFill>
                  <a:schemeClr val="tx1">
                    <a:lumMod val="85000"/>
                    <a:lumOff val="15000"/>
                  </a:schemeClr>
                </a:solidFill>
                <a:latin typeface="Montserrat" panose="00000500000000000000" pitchFamily="2" charset="0"/>
              </a:rPr>
              <a:t>uso del Marchio UNI</a:t>
            </a:r>
            <a:endParaRPr lang="it-IT" sz="1900" b="1" dirty="0">
              <a:solidFill>
                <a:schemeClr val="tx1">
                  <a:lumMod val="85000"/>
                  <a:lumOff val="15000"/>
                </a:schemeClr>
              </a:solidFill>
              <a:latin typeface="Montserrat" panose="00000500000000000000" pitchFamily="2" charset="0"/>
            </a:endParaRPr>
          </a:p>
        </p:txBody>
      </p:sp>
      <p:sp>
        <p:nvSpPr>
          <p:cNvPr id="7" name="Rettangolo 6"/>
          <p:cNvSpPr/>
          <p:nvPr/>
        </p:nvSpPr>
        <p:spPr>
          <a:xfrm>
            <a:off x="3586313" y="1192592"/>
            <a:ext cx="7970982" cy="492443"/>
          </a:xfrm>
          <a:prstGeom prst="rect">
            <a:avLst/>
          </a:prstGeom>
        </p:spPr>
        <p:txBody>
          <a:bodyPr wrap="square">
            <a:spAutoFit/>
          </a:bodyPr>
          <a:lstStyle/>
          <a:p>
            <a:pPr lvl="0"/>
            <a:r>
              <a:rPr lang="it-IT" sz="2600" b="1" dirty="0">
                <a:solidFill>
                  <a:srgbClr val="002060"/>
                </a:solidFill>
                <a:latin typeface="Montserrat" panose="00000500000000000000" pitchFamily="2" charset="0"/>
              </a:rPr>
              <a:t>APPENDICE A</a:t>
            </a:r>
            <a:r>
              <a:rPr lang="it-IT" sz="2600" dirty="0">
                <a:solidFill>
                  <a:srgbClr val="002060"/>
                </a:solidFill>
                <a:latin typeface="Montserrat" panose="00000500000000000000" pitchFamily="2" charset="0"/>
              </a:rPr>
              <a:t>: REGOLE DI CERTIFICAZIONE</a:t>
            </a:r>
          </a:p>
        </p:txBody>
      </p:sp>
      <p:pic>
        <p:nvPicPr>
          <p:cNvPr id="8" name="Immagine 7"/>
          <p:cNvPicPr>
            <a:picLocks noChangeAspect="1"/>
          </p:cNvPicPr>
          <p:nvPr/>
        </p:nvPicPr>
        <p:blipFill>
          <a:blip r:embed="rId3"/>
          <a:stretch>
            <a:fillRect/>
          </a:stretch>
        </p:blipFill>
        <p:spPr>
          <a:xfrm>
            <a:off x="195988" y="1311564"/>
            <a:ext cx="3107098" cy="4368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34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1E3599C-21D2-BFEB-D8D5-EED60A1AF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ttangolo 2"/>
          <p:cNvSpPr/>
          <p:nvPr/>
        </p:nvSpPr>
        <p:spPr>
          <a:xfrm>
            <a:off x="323275" y="1100188"/>
            <a:ext cx="11647055" cy="1077218"/>
          </a:xfrm>
          <a:prstGeom prst="rect">
            <a:avLst/>
          </a:prstGeom>
        </p:spPr>
        <p:txBody>
          <a:bodyPr wrap="square">
            <a:spAutoFit/>
          </a:bodyPr>
          <a:lstStyle/>
          <a:p>
            <a:pPr algn="ctr"/>
            <a:r>
              <a:rPr lang="it-IT" sz="3200" b="1" dirty="0">
                <a:solidFill>
                  <a:srgbClr val="002060"/>
                </a:solidFill>
                <a:latin typeface="Montserrat" panose="00000500000000000000" pitchFamily="2" charset="0"/>
              </a:rPr>
              <a:t>UNI/</a:t>
            </a:r>
            <a:r>
              <a:rPr lang="it-IT" sz="3200" b="1" dirty="0" err="1">
                <a:solidFill>
                  <a:srgbClr val="002060"/>
                </a:solidFill>
                <a:latin typeface="Montserrat" panose="00000500000000000000" pitchFamily="2" charset="0"/>
              </a:rPr>
              <a:t>PdR</a:t>
            </a:r>
            <a:r>
              <a:rPr lang="it-IT" sz="3200" b="1" dirty="0">
                <a:solidFill>
                  <a:srgbClr val="002060"/>
                </a:solidFill>
                <a:latin typeface="Montserrat" panose="00000500000000000000" pitchFamily="2" charset="0"/>
              </a:rPr>
              <a:t> 125 e MARCHIO DI CONFORMITÀ UNI </a:t>
            </a:r>
          </a:p>
          <a:p>
            <a:pPr algn="ctr"/>
            <a:r>
              <a:rPr lang="it-IT" sz="3200" dirty="0">
                <a:solidFill>
                  <a:srgbClr val="002060"/>
                </a:solidFill>
                <a:latin typeface="Montserrat" panose="00000500000000000000" pitchFamily="2" charset="0"/>
              </a:rPr>
              <a:t>PER LE ORGANIZZAZIONI</a:t>
            </a:r>
            <a:endParaRPr lang="it-IT" sz="3200" dirty="0">
              <a:solidFill>
                <a:srgbClr val="002060"/>
              </a:solidFill>
            </a:endParaRPr>
          </a:p>
        </p:txBody>
      </p:sp>
      <p:sp>
        <p:nvSpPr>
          <p:cNvPr id="4" name="Rettangolo 3"/>
          <p:cNvSpPr/>
          <p:nvPr/>
        </p:nvSpPr>
        <p:spPr>
          <a:xfrm>
            <a:off x="3629891" y="2499452"/>
            <a:ext cx="7693891" cy="3046988"/>
          </a:xfrm>
          <a:prstGeom prst="rect">
            <a:avLst/>
          </a:prstGeom>
        </p:spPr>
        <p:txBody>
          <a:bodyPr wrap="square">
            <a:spAutoFit/>
          </a:bodyPr>
          <a:lstStyle/>
          <a:p>
            <a:r>
              <a:rPr lang="it-IT" sz="2400" dirty="0">
                <a:solidFill>
                  <a:srgbClr val="2E2E2E"/>
                </a:solidFill>
                <a:latin typeface="Montserrat" panose="00000500000000000000" pitchFamily="2" charset="0"/>
              </a:rPr>
              <a:t>Il </a:t>
            </a:r>
            <a:r>
              <a:rPr lang="it-IT" sz="2400" b="1" dirty="0">
                <a:solidFill>
                  <a:srgbClr val="2E2E2E"/>
                </a:solidFill>
                <a:latin typeface="Montserrat" panose="00000500000000000000" pitchFamily="2" charset="0"/>
              </a:rPr>
              <a:t>Marchio UNI</a:t>
            </a:r>
            <a:r>
              <a:rPr lang="it-IT" sz="2400" dirty="0">
                <a:solidFill>
                  <a:srgbClr val="2E2E2E"/>
                </a:solidFill>
                <a:latin typeface="Montserrat" panose="00000500000000000000" pitchFamily="2" charset="0"/>
              </a:rPr>
              <a:t> attesta che i requisiti certificati dei prodotti, servizi, </a:t>
            </a:r>
            <a:r>
              <a:rPr lang="it-IT" sz="2400" b="1" dirty="0">
                <a:solidFill>
                  <a:srgbClr val="2E2E2E"/>
                </a:solidFill>
                <a:latin typeface="Montserrat" panose="00000500000000000000" pitchFamily="2" charset="0"/>
              </a:rPr>
              <a:t>sistemi</a:t>
            </a:r>
            <a:r>
              <a:rPr lang="it-IT" sz="2400" dirty="0">
                <a:solidFill>
                  <a:srgbClr val="2E2E2E"/>
                </a:solidFill>
                <a:latin typeface="Montserrat" panose="00000500000000000000" pitchFamily="2" charset="0"/>
              </a:rPr>
              <a:t>, asserzioni/</a:t>
            </a:r>
            <a:r>
              <a:rPr lang="it-IT" sz="2400" dirty="0" err="1">
                <a:solidFill>
                  <a:srgbClr val="2E2E2E"/>
                </a:solidFill>
                <a:latin typeface="Montserrat" panose="00000500000000000000" pitchFamily="2" charset="0"/>
              </a:rPr>
              <a:t>claim</a:t>
            </a:r>
            <a:r>
              <a:rPr lang="it-IT" sz="2400" dirty="0">
                <a:solidFill>
                  <a:srgbClr val="2E2E2E"/>
                </a:solidFill>
                <a:latin typeface="Montserrat" panose="00000500000000000000" pitchFamily="2" charset="0"/>
              </a:rPr>
              <a:t> o professioni</a:t>
            </a:r>
            <a:r>
              <a:rPr lang="it-IT" sz="2400" b="1" dirty="0">
                <a:solidFill>
                  <a:srgbClr val="2E2E2E"/>
                </a:solidFill>
                <a:latin typeface="Montserrat" panose="00000500000000000000" pitchFamily="2" charset="0"/>
              </a:rPr>
              <a:t> </a:t>
            </a:r>
            <a:r>
              <a:rPr lang="it-IT" sz="2400" dirty="0">
                <a:solidFill>
                  <a:srgbClr val="2E2E2E"/>
                </a:solidFill>
                <a:latin typeface="Montserrat" panose="00000500000000000000" pitchFamily="2" charset="0"/>
              </a:rPr>
              <a:t>sono stabiliti da UNI </a:t>
            </a:r>
            <a:r>
              <a:rPr lang="it-IT" sz="2400" b="1" dirty="0">
                <a:solidFill>
                  <a:srgbClr val="2E2E2E"/>
                </a:solidFill>
                <a:latin typeface="Montserrat" panose="00000500000000000000" pitchFamily="2" charset="0"/>
              </a:rPr>
              <a:t>attraverso norme o prassi di riferimento</a:t>
            </a:r>
            <a:r>
              <a:rPr lang="it-IT" sz="2400" dirty="0">
                <a:solidFill>
                  <a:srgbClr val="2E2E2E"/>
                </a:solidFill>
                <a:latin typeface="Montserrat" panose="00000500000000000000" pitchFamily="2" charset="0"/>
              </a:rPr>
              <a:t>.</a:t>
            </a:r>
          </a:p>
          <a:p>
            <a:endParaRPr lang="it-IT" sz="2400" dirty="0">
              <a:solidFill>
                <a:srgbClr val="2E2E2E"/>
              </a:solidFill>
              <a:latin typeface="Montserrat" panose="00000500000000000000" pitchFamily="2" charset="0"/>
            </a:endParaRPr>
          </a:p>
          <a:p>
            <a:r>
              <a:rPr lang="it-IT" sz="2400" dirty="0">
                <a:solidFill>
                  <a:srgbClr val="2E2E2E"/>
                </a:solidFill>
                <a:latin typeface="Montserrat" panose="00000500000000000000" pitchFamily="2" charset="0"/>
              </a:rPr>
              <a:t>UNI affida la gestione della concessione del Marchio UNI a </a:t>
            </a:r>
            <a:r>
              <a:rPr lang="it-IT" sz="2400" b="1" dirty="0">
                <a:solidFill>
                  <a:srgbClr val="2E2E2E"/>
                </a:solidFill>
                <a:latin typeface="Montserrat" panose="00000500000000000000" pitchFamily="2" charset="0"/>
              </a:rPr>
              <a:t>organismi di certificazione accreditat</a:t>
            </a:r>
            <a:r>
              <a:rPr lang="it-IT" sz="2400" dirty="0">
                <a:solidFill>
                  <a:srgbClr val="2E2E2E"/>
                </a:solidFill>
                <a:latin typeface="Montserrat" panose="00000500000000000000" pitchFamily="2" charset="0"/>
              </a:rPr>
              <a:t>i da </a:t>
            </a:r>
            <a:r>
              <a:rPr lang="it-IT" sz="2400" dirty="0" err="1">
                <a:solidFill>
                  <a:srgbClr val="2E2E2E"/>
                </a:solidFill>
                <a:latin typeface="Montserrat" panose="00000500000000000000" pitchFamily="2" charset="0"/>
              </a:rPr>
              <a:t>Accredia</a:t>
            </a:r>
            <a:r>
              <a:rPr lang="it-IT" sz="2400" dirty="0">
                <a:solidFill>
                  <a:srgbClr val="2E2E2E"/>
                </a:solidFill>
                <a:latin typeface="Montserrat" panose="00000500000000000000" pitchFamily="2" charset="0"/>
              </a:rPr>
              <a:t>.</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94" y="2352769"/>
            <a:ext cx="3062779" cy="3124624"/>
          </a:xfrm>
          <a:prstGeom prst="rect">
            <a:avLst/>
          </a:prstGeom>
        </p:spPr>
      </p:pic>
    </p:spTree>
    <p:extLst>
      <p:ext uri="{BB962C8B-B14F-4D97-AF65-F5344CB8AC3E}">
        <p14:creationId xmlns:p14="http://schemas.microsoft.com/office/powerpoint/2010/main" val="303099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416A393-58EF-0053-EACF-707126A94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a:spLocks noChangeArrowheads="1"/>
          </p:cNvSpPr>
          <p:nvPr/>
        </p:nvSpPr>
        <p:spPr bwMode="auto">
          <a:xfrm>
            <a:off x="894735" y="941539"/>
            <a:ext cx="10402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defRPr/>
            </a:pPr>
            <a:r>
              <a:rPr lang="it-IT" altLang="it-IT" sz="2800" spc="-1" dirty="0">
                <a:solidFill>
                  <a:srgbClr val="002060"/>
                </a:solidFill>
                <a:latin typeface="Montserrat"/>
              </a:rPr>
              <a:t>INQUADRAMENTO LEGISLATIVO </a:t>
            </a:r>
            <a:r>
              <a:rPr lang="it-IT" altLang="it-IT" sz="2800" b="1" spc="-1" dirty="0">
                <a:solidFill>
                  <a:srgbClr val="002060"/>
                </a:solidFill>
                <a:latin typeface="Montserrat"/>
              </a:rPr>
              <a:t>GENERALE</a:t>
            </a:r>
          </a:p>
        </p:txBody>
      </p:sp>
      <p:sp>
        <p:nvSpPr>
          <p:cNvPr id="4" name="CasellaDiTesto 3"/>
          <p:cNvSpPr txBox="1"/>
          <p:nvPr/>
        </p:nvSpPr>
        <p:spPr>
          <a:xfrm>
            <a:off x="197871" y="1551163"/>
            <a:ext cx="3490453" cy="4179927"/>
          </a:xfrm>
          <a:prstGeom prst="rect">
            <a:avLst/>
          </a:prstGeom>
          <a:solidFill>
            <a:schemeClr val="accent4">
              <a:lumMod val="20000"/>
              <a:lumOff val="80000"/>
            </a:schemeClr>
          </a:solidFill>
        </p:spPr>
        <p:txBody>
          <a:bodyPr wrap="square" rtlCol="0">
            <a:spAutoFit/>
          </a:bodyPr>
          <a:lstStyle/>
          <a:p>
            <a:pPr algn="ctr"/>
            <a:r>
              <a:rPr lang="it-IT" b="1" dirty="0">
                <a:latin typeface="Montserrat" panose="00000500000000000000" pitchFamily="2" charset="0"/>
              </a:rPr>
              <a:t>LIVELLO MACRO</a:t>
            </a:r>
          </a:p>
          <a:p>
            <a:pPr algn="ctr"/>
            <a:endParaRPr lang="it-IT" sz="1600" dirty="0">
              <a:latin typeface="Montserrat" panose="00000500000000000000" pitchFamily="2" charset="0"/>
            </a:endParaRPr>
          </a:p>
          <a:p>
            <a:pPr marL="285750" indent="-285750">
              <a:lnSpc>
                <a:spcPct val="107000"/>
              </a:lnSpc>
              <a:spcAft>
                <a:spcPts val="800"/>
              </a:spcAft>
              <a:buFont typeface="Wingdings" panose="05000000000000000000" pitchFamily="2" charset="2"/>
              <a:buChar char="q"/>
            </a:pPr>
            <a:r>
              <a:rPr lang="it-IT" sz="1600" dirty="0" err="1">
                <a:latin typeface="Montserrat" panose="00000500000000000000" pitchFamily="2" charset="0"/>
                <a:ea typeface="Calibri" panose="020F0502020204030204" pitchFamily="34" charset="0"/>
                <a:cs typeface="Times New Roman" panose="02020603050405020304" pitchFamily="18" charset="0"/>
              </a:rPr>
              <a:t>Next</a:t>
            </a:r>
            <a:r>
              <a:rPr lang="it-IT" sz="1600" dirty="0">
                <a:latin typeface="Montserrat" panose="00000500000000000000" pitchFamily="2" charset="0"/>
                <a:ea typeface="Calibri" panose="020F0502020204030204" pitchFamily="34" charset="0"/>
                <a:cs typeface="Times New Roman" panose="02020603050405020304" pitchFamily="18" charset="0"/>
              </a:rPr>
              <a:t> Generation EU </a:t>
            </a:r>
          </a:p>
          <a:p>
            <a:pPr marL="285750" indent="-285750">
              <a:lnSpc>
                <a:spcPct val="107000"/>
              </a:lnSpc>
              <a:spcAft>
                <a:spcPts val="800"/>
              </a:spcAft>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PNRR </a:t>
            </a:r>
          </a:p>
          <a:p>
            <a:pPr marL="285750" indent="-285750">
              <a:lnSpc>
                <a:spcPct val="107000"/>
              </a:lnSpc>
              <a:spcAft>
                <a:spcPts val="800"/>
              </a:spcAft>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Strategia 2021-2026 per la parità di genere </a:t>
            </a:r>
          </a:p>
          <a:p>
            <a:pPr>
              <a:lnSpc>
                <a:spcPct val="107000"/>
              </a:lnSpc>
              <a:spcAft>
                <a:spcPts val="800"/>
              </a:spcAft>
            </a:pPr>
            <a:r>
              <a:rPr lang="it-IT" sz="3600" b="1" dirty="0">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Times New Roman" panose="02020603050405020304" pitchFamily="18" charset="0"/>
              </a:rPr>
              <a:t>10</a:t>
            </a:r>
            <a:r>
              <a:rPr lang="it-IT" sz="1600" b="1" dirty="0">
                <a:latin typeface="Montserrat" panose="00000500000000000000" pitchFamily="2" charset="0"/>
                <a:ea typeface="Calibri" panose="020F0502020204030204" pitchFamily="34" charset="0"/>
                <a:cs typeface="Times New Roman" panose="02020603050405020304" pitchFamily="18" charset="0"/>
              </a:rPr>
              <a:t> milioni: </a:t>
            </a:r>
            <a:r>
              <a:rPr lang="it-IT" sz="1600" dirty="0">
                <a:latin typeface="Montserrat" panose="00000500000000000000" pitchFamily="2" charset="0"/>
                <a:ea typeface="Calibri" panose="020F0502020204030204" pitchFamily="34" charset="0"/>
                <a:cs typeface="Times New Roman" panose="02020603050405020304" pitchFamily="18" charset="0"/>
              </a:rPr>
              <a:t> 5,5 + 2,5 + 2</a:t>
            </a:r>
          </a:p>
          <a:p>
            <a:pPr>
              <a:lnSpc>
                <a:spcPct val="107000"/>
              </a:lnSpc>
              <a:spcAft>
                <a:spcPts val="800"/>
              </a:spcAft>
            </a:pPr>
            <a:endParaRPr lang="it-IT" sz="16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r>
              <a:rPr lang="it-IT" sz="1600" dirty="0">
                <a:solidFill>
                  <a:srgbClr val="0070C0"/>
                </a:solidFill>
                <a:latin typeface="Montserrat" panose="00000500000000000000" pitchFamily="2" charset="0"/>
                <a:ea typeface="Calibri" panose="020F0502020204030204" pitchFamily="34" charset="0"/>
                <a:cs typeface="Times New Roman" panose="02020603050405020304" pitchFamily="18" charset="0"/>
              </a:rPr>
              <a:t>PNRR, Missione 5 Componente 1 introduce 3 investimenti (12-13-14)</a:t>
            </a:r>
          </a:p>
          <a:p>
            <a:pPr>
              <a:lnSpc>
                <a:spcPct val="107000"/>
              </a:lnSpc>
              <a:spcAft>
                <a:spcPts val="800"/>
              </a:spcAft>
            </a:pPr>
            <a:endParaRPr lang="it-IT" sz="1600" dirty="0">
              <a:solidFill>
                <a:srgbClr val="0070C0"/>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5" name="CasellaDiTesto 4"/>
          <p:cNvSpPr txBox="1"/>
          <p:nvPr/>
        </p:nvSpPr>
        <p:spPr>
          <a:xfrm>
            <a:off x="4210049" y="1551163"/>
            <a:ext cx="3475704" cy="4175182"/>
          </a:xfrm>
          <a:prstGeom prst="rect">
            <a:avLst/>
          </a:prstGeom>
          <a:solidFill>
            <a:schemeClr val="accent2">
              <a:lumMod val="20000"/>
              <a:lumOff val="80000"/>
            </a:schemeClr>
          </a:solidFill>
        </p:spPr>
        <p:txBody>
          <a:bodyPr wrap="square" rtlCol="0">
            <a:spAutoFit/>
          </a:bodyPr>
          <a:lstStyle/>
          <a:p>
            <a:pPr algn="ctr"/>
            <a:r>
              <a:rPr lang="it-IT" b="1" dirty="0">
                <a:latin typeface="Montserrat" panose="00000500000000000000" pitchFamily="2" charset="0"/>
              </a:rPr>
              <a:t>QUADRO NAZIONALE</a:t>
            </a:r>
          </a:p>
          <a:p>
            <a:pPr algn="ctr"/>
            <a:endParaRPr lang="it-IT" dirty="0">
              <a:latin typeface="Montserrat" panose="00000500000000000000" pitchFamily="2" charset="0"/>
            </a:endParaRPr>
          </a:p>
          <a:p>
            <a:pPr marL="285750" indent="-285750">
              <a:buFont typeface="Wingdings" panose="05000000000000000000" pitchFamily="2" charset="2"/>
              <a:buChar char="q"/>
            </a:pPr>
            <a:r>
              <a:rPr lang="it-IT" sz="1600" dirty="0" err="1">
                <a:latin typeface="Montserrat" panose="00000500000000000000" pitchFamily="2" charset="0"/>
              </a:rPr>
              <a:t>Dlgsl</a:t>
            </a:r>
            <a:r>
              <a:rPr lang="it-IT" sz="1600" dirty="0">
                <a:latin typeface="Montserrat" panose="00000500000000000000" pitchFamily="2" charset="0"/>
              </a:rPr>
              <a:t> 206/1998 che istituiva il codice per la parità di genere</a:t>
            </a:r>
          </a:p>
          <a:p>
            <a:pPr marL="285750" indent="-285750">
              <a:buFont typeface="Arial" panose="020B0604020202020204" pitchFamily="34" charset="0"/>
              <a:buChar char="•"/>
            </a:pPr>
            <a:endParaRPr lang="it-IT" sz="1600" dirty="0">
              <a:latin typeface="Montserrat" panose="00000500000000000000" pitchFamily="2" charset="0"/>
            </a:endParaRPr>
          </a:p>
          <a:p>
            <a:pPr marL="285750" indent="-285750">
              <a:buFont typeface="Wingdings" panose="05000000000000000000" pitchFamily="2" charset="2"/>
              <a:buChar char="q"/>
            </a:pPr>
            <a:r>
              <a:rPr lang="it-IT" sz="1600" dirty="0">
                <a:latin typeface="Montserrat" panose="00000500000000000000" pitchFamily="2" charset="0"/>
                <a:ea typeface="Calibri" panose="020F0502020204030204" pitchFamily="34" charset="0"/>
                <a:cs typeface="Times New Roman" panose="02020603050405020304" pitchFamily="18" charset="0"/>
              </a:rPr>
              <a:t>Legge </a:t>
            </a:r>
            <a:r>
              <a:rPr lang="it-IT" sz="1600" dirty="0" err="1">
                <a:latin typeface="Montserrat" panose="00000500000000000000" pitchFamily="2" charset="0"/>
                <a:ea typeface="Calibri" panose="020F0502020204030204" pitchFamily="34" charset="0"/>
                <a:cs typeface="Times New Roman" panose="02020603050405020304" pitchFamily="18" charset="0"/>
              </a:rPr>
              <a:t>Gribaudo</a:t>
            </a:r>
            <a:r>
              <a:rPr lang="it-IT" sz="1600" dirty="0">
                <a:latin typeface="Montserrat" panose="00000500000000000000" pitchFamily="2" charset="0"/>
                <a:ea typeface="Calibri" panose="020F0502020204030204" pitchFamily="34" charset="0"/>
                <a:cs typeface="Times New Roman" panose="02020603050405020304" pitchFamily="18" charset="0"/>
              </a:rPr>
              <a:t> 162/2021 </a:t>
            </a:r>
          </a:p>
          <a:p>
            <a:pPr marL="285750" indent="-285750">
              <a:buFont typeface="Arial" panose="020B0604020202020204" pitchFamily="34" charset="0"/>
              <a:buChar char="•"/>
            </a:pPr>
            <a:endParaRPr lang="it-IT" sz="1600" dirty="0">
              <a:latin typeface="Montserrat" panose="00000500000000000000" pitchFamily="2"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r>
              <a:rPr lang="it-IT" sz="1600" b="1" dirty="0">
                <a:latin typeface="Montserrat" panose="00000500000000000000" pitchFamily="2" charset="0"/>
                <a:ea typeface="Calibri" panose="020F0502020204030204" pitchFamily="34" charset="0"/>
                <a:cs typeface="Times New Roman" panose="02020603050405020304" pitchFamily="18" charset="0"/>
              </a:rPr>
              <a:t>decreto interministeriale </a:t>
            </a:r>
            <a:r>
              <a:rPr lang="it-IT" sz="1600" dirty="0">
                <a:latin typeface="Montserrat" panose="00000500000000000000" pitchFamily="2" charset="0"/>
                <a:ea typeface="Calibri" panose="020F0502020204030204" pitchFamily="34" charset="0"/>
                <a:cs typeface="Times New Roman" panose="02020603050405020304" pitchFamily="18" charset="0"/>
              </a:rPr>
              <a:t>a 29 </a:t>
            </a:r>
            <a:r>
              <a:rPr lang="it-IT" sz="1600" dirty="0">
                <a:solidFill>
                  <a:srgbClr val="C00000"/>
                </a:solidFill>
                <a:latin typeface="Montserrat" panose="00000500000000000000" pitchFamily="2" charset="0"/>
                <a:ea typeface="Calibri" panose="020F0502020204030204" pitchFamily="34" charset="0"/>
                <a:cs typeface="Times New Roman" panose="02020603050405020304" pitchFamily="18" charset="0"/>
              </a:rPr>
              <a:t>aprile</a:t>
            </a:r>
            <a:r>
              <a:rPr lang="it-IT" sz="1600" dirty="0">
                <a:latin typeface="Montserrat" panose="00000500000000000000" pitchFamily="2" charset="0"/>
                <a:ea typeface="Calibri" panose="020F0502020204030204" pitchFamily="34" charset="0"/>
                <a:cs typeface="Times New Roman" panose="02020603050405020304" pitchFamily="18" charset="0"/>
              </a:rPr>
              <a:t> 2022</a:t>
            </a:r>
          </a:p>
          <a:p>
            <a:pPr marL="285750" indent="-285750">
              <a:lnSpc>
                <a:spcPct val="107000"/>
              </a:lnSpc>
              <a:spcAft>
                <a:spcPts val="800"/>
              </a:spcAft>
              <a:buFont typeface="Wingdings" panose="05000000000000000000" pitchFamily="2" charset="2"/>
              <a:buChar char="à"/>
            </a:pPr>
            <a:r>
              <a:rPr lang="it-IT" sz="1600" b="1" dirty="0">
                <a:latin typeface="Montserrat" panose="00000500000000000000" pitchFamily="2" charset="0"/>
                <a:ea typeface="Calibri" panose="020F0502020204030204" pitchFamily="34" charset="0"/>
                <a:cs typeface="Times New Roman" panose="02020603050405020304" pitchFamily="18" charset="0"/>
              </a:rPr>
              <a:t>decreto interministeriale </a:t>
            </a:r>
            <a:r>
              <a:rPr lang="it-IT" sz="1600" dirty="0">
                <a:latin typeface="Montserrat" panose="00000500000000000000" pitchFamily="2" charset="0"/>
                <a:ea typeface="Calibri" panose="020F0502020204030204" pitchFamily="34" charset="0"/>
                <a:cs typeface="Times New Roman" panose="02020603050405020304" pitchFamily="18" charset="0"/>
              </a:rPr>
              <a:t>20 </a:t>
            </a:r>
            <a:r>
              <a:rPr lang="it-IT" sz="1600" dirty="0">
                <a:solidFill>
                  <a:srgbClr val="C00000"/>
                </a:solidFill>
                <a:latin typeface="Montserrat" panose="00000500000000000000" pitchFamily="2" charset="0"/>
                <a:ea typeface="Calibri" panose="020F0502020204030204" pitchFamily="34" charset="0"/>
                <a:cs typeface="Times New Roman" panose="02020603050405020304" pitchFamily="18" charset="0"/>
              </a:rPr>
              <a:t>ottobre</a:t>
            </a:r>
            <a:r>
              <a:rPr lang="it-IT" sz="1600" dirty="0">
                <a:latin typeface="Montserrat" panose="00000500000000000000" pitchFamily="2" charset="0"/>
                <a:ea typeface="Calibri" panose="020F0502020204030204" pitchFamily="34" charset="0"/>
                <a:cs typeface="Times New Roman" panose="02020603050405020304" pitchFamily="18" charset="0"/>
              </a:rPr>
              <a:t> 2022</a:t>
            </a:r>
          </a:p>
          <a:p>
            <a:pPr>
              <a:lnSpc>
                <a:spcPct val="107000"/>
              </a:lnSpc>
              <a:spcAft>
                <a:spcPts val="800"/>
              </a:spcAft>
            </a:pPr>
            <a:r>
              <a:rPr lang="it-IT" sz="1600" u="sng" dirty="0">
                <a:solidFill>
                  <a:srgbClr val="00B050"/>
                </a:solidFill>
                <a:latin typeface="Montserrat" panose="00000500000000000000" pitchFamily="2" charset="0"/>
              </a:rPr>
              <a:t>ammontare pari al massimo all’1% del dovuto e mai al di sopra dei 50.000 annui per azienda</a:t>
            </a:r>
          </a:p>
        </p:txBody>
      </p:sp>
      <p:sp>
        <p:nvSpPr>
          <p:cNvPr id="2" name="CasellaDiTesto 1">
            <a:extLst>
              <a:ext uri="{FF2B5EF4-FFF2-40B4-BE49-F238E27FC236}">
                <a16:creationId xmlns:a16="http://schemas.microsoft.com/office/drawing/2014/main" id="{96B0C097-8530-449E-313A-416FAAAB326C}"/>
              </a:ext>
            </a:extLst>
          </p:cNvPr>
          <p:cNvSpPr txBox="1"/>
          <p:nvPr/>
        </p:nvSpPr>
        <p:spPr>
          <a:xfrm>
            <a:off x="8207477" y="1551163"/>
            <a:ext cx="3581399" cy="4103688"/>
          </a:xfrm>
          <a:prstGeom prst="rect">
            <a:avLst/>
          </a:prstGeom>
          <a:solidFill>
            <a:schemeClr val="accent1">
              <a:lumMod val="20000"/>
              <a:lumOff val="80000"/>
            </a:schemeClr>
          </a:solidFill>
        </p:spPr>
        <p:txBody>
          <a:bodyPr wrap="square" rtlCol="0">
            <a:spAutoFit/>
          </a:bodyPr>
          <a:lstStyle/>
          <a:p>
            <a:pPr algn="ctr"/>
            <a:r>
              <a:rPr lang="it-IT" b="1" dirty="0">
                <a:latin typeface="Montserrat" panose="00000500000000000000" pitchFamily="2" charset="0"/>
              </a:rPr>
              <a:t>BANDI UNIONCAMERE</a:t>
            </a:r>
          </a:p>
          <a:p>
            <a:pPr algn="ct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err="1">
                <a:latin typeface="Montserrat" panose="00000500000000000000" pitchFamily="2" charset="0"/>
              </a:rPr>
              <a:t>Unioncamere</a:t>
            </a:r>
            <a:r>
              <a:rPr lang="it-IT" sz="1600" dirty="0">
                <a:latin typeface="Montserrat" panose="00000500000000000000" pitchFamily="2" charset="0"/>
              </a:rPr>
              <a:t> soggetto attuativo</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Primo avviso UC </a:t>
            </a:r>
            <a:r>
              <a:rPr lang="it-IT" sz="1600" dirty="0">
                <a:latin typeface="Montserrat" panose="00000500000000000000" pitchFamily="2" charset="0"/>
                <a:sym typeface="Wingdings" panose="05000000000000000000" pitchFamily="2" charset="2"/>
              </a:rPr>
              <a:t> </a:t>
            </a:r>
            <a:r>
              <a:rPr lang="it-IT" sz="1600" dirty="0">
                <a:latin typeface="Montserrat" panose="00000500000000000000" pitchFamily="2" charset="0"/>
              </a:rPr>
              <a:t>elenco degli </a:t>
            </a:r>
            <a:r>
              <a:rPr lang="it-IT" sz="1600" dirty="0" err="1">
                <a:latin typeface="Montserrat" panose="00000500000000000000" pitchFamily="2" charset="0"/>
              </a:rPr>
              <a:t>OdC</a:t>
            </a:r>
            <a:r>
              <a:rPr lang="it-IT" sz="1600" dirty="0">
                <a:latin typeface="Montserrat" panose="00000500000000000000" pitchFamily="2" charset="0"/>
              </a:rPr>
              <a:t> accreditati </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Secondo avviso UC </a:t>
            </a:r>
            <a:r>
              <a:rPr lang="it-IT" sz="1600" dirty="0">
                <a:latin typeface="Montserrat" panose="00000500000000000000" pitchFamily="2" charset="0"/>
                <a:sym typeface="Wingdings" panose="05000000000000000000" pitchFamily="2" charset="2"/>
              </a:rPr>
              <a:t> </a:t>
            </a:r>
            <a:r>
              <a:rPr lang="it-IT" sz="1600" dirty="0">
                <a:latin typeface="Montserrat" panose="00000500000000000000" pitchFamily="2" charset="0"/>
              </a:rPr>
              <a:t> Avviso per la creazione di un elenco di esperti per accompagnare le PMI alla certificazione (entro il 4 settembre 2023 per la prima finestra temporale; dal 15 gennaio al 5 febbraio 2024 seconda finestra) </a:t>
            </a:r>
          </a:p>
          <a:p>
            <a:pPr marL="285750" indent="-285750">
              <a:lnSpc>
                <a:spcPts val="1600"/>
              </a:lnSpc>
              <a:buFont typeface="Wingdings" panose="05000000000000000000" pitchFamily="2" charset="2"/>
              <a:buChar char="q"/>
            </a:pPr>
            <a:endParaRPr lang="it-IT" sz="1600" dirty="0">
              <a:latin typeface="Montserrat" panose="00000500000000000000" pitchFamily="2" charset="0"/>
            </a:endParaRPr>
          </a:p>
          <a:p>
            <a:pPr marL="285750" indent="-285750">
              <a:lnSpc>
                <a:spcPts val="1600"/>
              </a:lnSpc>
              <a:buFont typeface="Wingdings" panose="05000000000000000000" pitchFamily="2" charset="2"/>
              <a:buChar char="q"/>
            </a:pPr>
            <a:r>
              <a:rPr lang="it-IT" sz="1600" dirty="0">
                <a:latin typeface="Montserrat" panose="00000500000000000000" pitchFamily="2" charset="0"/>
              </a:rPr>
              <a:t>Bandi Regionali (es. Bando Regione Lombardia)</a:t>
            </a:r>
          </a:p>
        </p:txBody>
      </p:sp>
    </p:spTree>
    <p:extLst>
      <p:ext uri="{BB962C8B-B14F-4D97-AF65-F5344CB8AC3E}">
        <p14:creationId xmlns:p14="http://schemas.microsoft.com/office/powerpoint/2010/main" val="176241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Lodi, 6 settembre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204917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F72D23E-7E9C-6C92-1D04-9AFCBC4075F1}"/>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7513FA08-71ED-3012-8B68-1203DB2E407D}"/>
              </a:ext>
            </a:extLst>
          </p:cNvPr>
          <p:cNvSpPr txBox="1"/>
          <p:nvPr/>
        </p:nvSpPr>
        <p:spPr>
          <a:xfrm>
            <a:off x="0" y="2551837"/>
            <a:ext cx="12192000" cy="2062103"/>
          </a:xfrm>
          <a:prstGeom prst="rect">
            <a:avLst/>
          </a:prstGeom>
          <a:noFill/>
        </p:spPr>
        <p:txBody>
          <a:bodyPr wrap="square" rtlCol="0">
            <a:spAutoFit/>
          </a:bodyPr>
          <a:lstStyle/>
          <a:p>
            <a:pPr algn="ctr"/>
            <a:r>
              <a:rPr lang="it-IT" sz="88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rPr>
              <a:t>Anna Maria Zerboni</a:t>
            </a:r>
            <a:endParaRPr lang="it-IT" sz="7200" b="1" dirty="0">
              <a:solidFill>
                <a:schemeClr val="bg1"/>
              </a:solidFill>
              <a:effectLst>
                <a:outerShdw blurRad="454652" dist="50800" dir="5400000" algn="ctr" rotWithShape="0">
                  <a:srgbClr val="000000">
                    <a:alpha val="56931"/>
                  </a:srgbClr>
                </a:outerShdw>
              </a:effectLst>
              <a:latin typeface="Arial Black" panose="020B0604020202020204" pitchFamily="34" charset="0"/>
              <a:cs typeface="Arial Black" panose="020B0604020202020204" pitchFamily="34" charset="0"/>
            </a:endParaRP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Responsabile Area Servizi per le imprese – Turismo, cultura e territorio</a:t>
            </a:r>
          </a:p>
          <a:p>
            <a:pPr algn="ctr"/>
            <a:r>
              <a:rPr lang="it-IT" sz="20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Unioncamere Lombardia</a:t>
            </a:r>
          </a:p>
        </p:txBody>
      </p:sp>
    </p:spTree>
    <p:extLst>
      <p:ext uri="{BB962C8B-B14F-4D97-AF65-F5344CB8AC3E}">
        <p14:creationId xmlns:p14="http://schemas.microsoft.com/office/powerpoint/2010/main" val="409660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909D189-AD06-421C-A3E1-18BDBD9FA1F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D93A0AFA-A932-4C3D-8735-6DDAEB26BA97}"/>
              </a:ext>
            </a:extLst>
          </p:cNvPr>
          <p:cNvSpPr>
            <a:spLocks noGrp="1"/>
          </p:cNvSpPr>
          <p:nvPr>
            <p:ph type="title"/>
          </p:nvPr>
        </p:nvSpPr>
        <p:spPr>
          <a:xfrm>
            <a:off x="765048" y="1096645"/>
            <a:ext cx="10515600" cy="1325563"/>
          </a:xfrm>
        </p:spPr>
        <p:txBody>
          <a:bodyPr>
            <a:noAutofit/>
          </a:bodyPr>
          <a:lstStyle/>
          <a:p>
            <a:pPr algn="ctr"/>
            <a:r>
              <a:rPr lang="it-IT" sz="3200" dirty="0">
                <a:solidFill>
                  <a:srgbClr val="CC3399"/>
                </a:solidFill>
                <a:latin typeface="Arial Black" panose="020B0A04020102020204" pitchFamily="34" charset="0"/>
              </a:rPr>
              <a:t>Avviso pubblico </a:t>
            </a:r>
            <a:br>
              <a:rPr lang="it-IT" sz="3200" dirty="0">
                <a:solidFill>
                  <a:srgbClr val="CC3399"/>
                </a:solidFill>
                <a:latin typeface="Arial Black" panose="020B0A04020102020204" pitchFamily="34" charset="0"/>
              </a:rPr>
            </a:br>
            <a:r>
              <a:rPr lang="it-IT" sz="3200" dirty="0">
                <a:solidFill>
                  <a:srgbClr val="CC3399"/>
                </a:solidFill>
                <a:latin typeface="Arial Black" panose="020B0A04020102020204" pitchFamily="34" charset="0"/>
              </a:rPr>
              <a:t>“Verso la certificazione della parità di genere”</a:t>
            </a:r>
            <a:endParaRPr lang="it-IT" sz="3200" dirty="0">
              <a:solidFill>
                <a:srgbClr val="CC3399"/>
              </a:solidFill>
            </a:endParaRPr>
          </a:p>
        </p:txBody>
      </p:sp>
      <p:sp>
        <p:nvSpPr>
          <p:cNvPr id="3" name="Segnaposto contenuto 2">
            <a:extLst>
              <a:ext uri="{FF2B5EF4-FFF2-40B4-BE49-F238E27FC236}">
                <a16:creationId xmlns:a16="http://schemas.microsoft.com/office/drawing/2014/main" id="{4E061802-D57B-4681-BB1F-ABB0B2735F9D}"/>
              </a:ext>
            </a:extLst>
          </p:cNvPr>
          <p:cNvSpPr>
            <a:spLocks noGrp="1"/>
          </p:cNvSpPr>
          <p:nvPr>
            <p:ph idx="1"/>
          </p:nvPr>
        </p:nvSpPr>
        <p:spPr>
          <a:xfrm>
            <a:off x="682752" y="2858897"/>
            <a:ext cx="10515600" cy="2499487"/>
          </a:xfrm>
        </p:spPr>
        <p:txBody>
          <a:bodyPr>
            <a:normAutofit/>
          </a:bodyPr>
          <a:lstStyle/>
          <a:p>
            <a:r>
              <a:rPr lang="it-IT" sz="2000" dirty="0">
                <a:solidFill>
                  <a:schemeClr val="accent1">
                    <a:lumMod val="50000"/>
                  </a:schemeClr>
                </a:solidFill>
                <a:latin typeface="Arial" panose="020B0604020202020204" pitchFamily="34" charset="0"/>
                <a:cs typeface="Arial" panose="020B0604020202020204" pitchFamily="34" charset="0"/>
              </a:rPr>
              <a:t>Priorità 1 Occupazione </a:t>
            </a:r>
          </a:p>
          <a:p>
            <a:r>
              <a:rPr lang="it-IT" sz="2000" dirty="0">
                <a:solidFill>
                  <a:schemeClr val="accent1">
                    <a:lumMod val="50000"/>
                  </a:schemeClr>
                </a:solidFill>
                <a:latin typeface="Arial" panose="020B0604020202020204" pitchFamily="34" charset="0"/>
                <a:cs typeface="Arial" panose="020B0604020202020204" pitchFamily="34" charset="0"/>
              </a:rPr>
              <a:t>Obiettivo specifico ESO4.3. Promuovere una partecipazione equilibrata di donne e uomini al mercato del lavoro, parità di condizioni di lavoro e un migliore equilibrio tra vita professionale e vita privata, anche attraverso l'accesso a servizi abbordabili di assistenza all'infanzia e alle persone non autosufficienti </a:t>
            </a:r>
          </a:p>
          <a:p>
            <a:r>
              <a:rPr lang="it-IT" sz="2000" dirty="0">
                <a:solidFill>
                  <a:schemeClr val="accent1">
                    <a:lumMod val="50000"/>
                  </a:schemeClr>
                </a:solidFill>
                <a:latin typeface="Arial" panose="020B0604020202020204" pitchFamily="34" charset="0"/>
                <a:cs typeface="Arial" panose="020B0604020202020204" pitchFamily="34" charset="0"/>
              </a:rPr>
              <a:t>Azione c.1. Sostegno alla diffusione di sistemi di welfare aziendale</a:t>
            </a:r>
          </a:p>
          <a:p>
            <a:pPr marL="0" indent="0">
              <a:buNone/>
            </a:pPr>
            <a:endParaRPr lang="it-IT"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58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6FB1FA6-AA8C-C6D5-CE35-32D15E4BF90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8DE8296D-7F06-409C-A26C-164C9C48F443}"/>
              </a:ext>
            </a:extLst>
          </p:cNvPr>
          <p:cNvSpPr>
            <a:spLocks noGrp="1"/>
          </p:cNvSpPr>
          <p:nvPr>
            <p:ph type="title"/>
          </p:nvPr>
        </p:nvSpPr>
        <p:spPr>
          <a:xfrm>
            <a:off x="838200" y="1188085"/>
            <a:ext cx="10515600" cy="814451"/>
          </a:xfrm>
        </p:spPr>
        <p:txBody>
          <a:bodyPr>
            <a:normAutofit/>
          </a:bodyPr>
          <a:lstStyle/>
          <a:p>
            <a:pPr algn="ctr"/>
            <a:r>
              <a:rPr lang="it-IT" sz="3600" dirty="0">
                <a:solidFill>
                  <a:srgbClr val="CC3399"/>
                </a:solidFill>
                <a:latin typeface="Arial Black" panose="020B0A04020102020204" pitchFamily="34" charset="0"/>
              </a:rPr>
              <a:t>Obiettivi</a:t>
            </a:r>
            <a:endParaRPr lang="it-IT" sz="3600" dirty="0">
              <a:solidFill>
                <a:srgbClr val="CC3399"/>
              </a:solidFill>
            </a:endParaRPr>
          </a:p>
        </p:txBody>
      </p:sp>
      <p:sp>
        <p:nvSpPr>
          <p:cNvPr id="3" name="Segnaposto contenuto 2">
            <a:extLst>
              <a:ext uri="{FF2B5EF4-FFF2-40B4-BE49-F238E27FC236}">
                <a16:creationId xmlns:a16="http://schemas.microsoft.com/office/drawing/2014/main" id="{A7E7EFED-3036-42F0-AF91-C26998CE3ECC}"/>
              </a:ext>
            </a:extLst>
          </p:cNvPr>
          <p:cNvSpPr>
            <a:spLocks noGrp="1"/>
          </p:cNvSpPr>
          <p:nvPr>
            <p:ph idx="1"/>
          </p:nvPr>
        </p:nvSpPr>
        <p:spPr>
          <a:xfrm>
            <a:off x="838200" y="2640076"/>
            <a:ext cx="10515600" cy="2380615"/>
          </a:xfrm>
        </p:spPr>
        <p:txBody>
          <a:bodyPr>
            <a:normAutofit/>
          </a:bodyPr>
          <a:lstStyle/>
          <a:p>
            <a:pPr marL="0" indent="0">
              <a:lnSpc>
                <a:spcPct val="110000"/>
              </a:lnSpc>
              <a:buNone/>
            </a:pPr>
            <a:r>
              <a:rPr lang="it-IT" sz="3600" dirty="0">
                <a:solidFill>
                  <a:schemeClr val="accent1">
                    <a:lumMod val="50000"/>
                  </a:schemeClr>
                </a:solidFill>
                <a:latin typeface="Arial" panose="020B0604020202020204" pitchFamily="34" charset="0"/>
                <a:cs typeface="Arial" panose="020B0604020202020204" pitchFamily="34" charset="0"/>
              </a:rPr>
              <a:t>Sostenere le micro, piccole e medie imprese lombarde nel percorso orientato al conseguimento della certificazione della parità di genere</a:t>
            </a:r>
            <a:endParaRPr lang="it-IT" sz="4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44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E6F2F72-6BBC-8217-BA4E-C6D131730D81}"/>
              </a:ext>
            </a:extLst>
          </p:cNvPr>
          <p:cNvPicPr>
            <a:picLocks noChangeAspect="1"/>
          </p:cNvPicPr>
          <p:nvPr/>
        </p:nvPicPr>
        <p:blipFill>
          <a:blip r:embed="rId2"/>
          <a:stretch>
            <a:fillRect/>
          </a:stretch>
        </p:blipFill>
        <p:spPr>
          <a:xfrm>
            <a:off x="0" y="0"/>
            <a:ext cx="12192000" cy="6858000"/>
          </a:xfrm>
          <a:prstGeom prst="rect">
            <a:avLst/>
          </a:prstGeom>
        </p:spPr>
      </p:pic>
      <p:sp>
        <p:nvSpPr>
          <p:cNvPr id="3" name="Rettangolo 2">
            <a:extLst>
              <a:ext uri="{FF2B5EF4-FFF2-40B4-BE49-F238E27FC236}">
                <a16:creationId xmlns:a16="http://schemas.microsoft.com/office/drawing/2014/main" id="{B369BA43-C78A-4A4C-A32B-F52E687A6423}"/>
              </a:ext>
            </a:extLst>
          </p:cNvPr>
          <p:cNvSpPr/>
          <p:nvPr/>
        </p:nvSpPr>
        <p:spPr>
          <a:xfrm>
            <a:off x="550164" y="1872234"/>
            <a:ext cx="11291316" cy="3785652"/>
          </a:xfrm>
          <a:prstGeom prst="rect">
            <a:avLst/>
          </a:prstGeom>
        </p:spPr>
        <p:txBody>
          <a:bodyPr wrap="square">
            <a:spAutoFit/>
          </a:bodyPr>
          <a:lstStyle/>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micro, piccola e media impresa (Regolamento (UE) n. 651/2014)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iscritti e attivi nel Registro delle imprese o essere titolari di partita IVA attiva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almeno un dipendente in pianta organica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sede operativa attiva o domicilio fiscale  in Regione Lombardia</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gli obblighi contributi previdenziali e assistenziali</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la normativa sugli aiuti di Stato in regime di “de </a:t>
            </a:r>
            <a:r>
              <a:rPr lang="it-IT" sz="2000" dirty="0" err="1">
                <a:solidFill>
                  <a:schemeClr val="accent1">
                    <a:lumMod val="50000"/>
                  </a:schemeClr>
                </a:solidFill>
                <a:latin typeface="Arial" panose="020B0604020202020204" pitchFamily="34" charset="0"/>
                <a:cs typeface="Arial" panose="020B0604020202020204" pitchFamily="34" charset="0"/>
              </a:rPr>
              <a:t>minimis</a:t>
            </a:r>
            <a:r>
              <a:rPr lang="it-IT" sz="2000"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le assunzioni in materia di collocamento mirato ai disabili</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in regola con la trasmissione del Rapporto sulla situazione del personale di cui all’art 46 del Dlgs 198/2006 </a:t>
            </a:r>
          </a:p>
          <a:p>
            <a:pPr marL="285750" indent="-28575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non essere in stato di fallimento, di procedura concorsuale, di liquidazione anche volontaria, di amministrazione controllata, di concordato preventivo o qualsiasi altra situazione equivalente secondo la normativa vigente </a:t>
            </a:r>
          </a:p>
        </p:txBody>
      </p:sp>
      <p:sp>
        <p:nvSpPr>
          <p:cNvPr id="4" name="Rettangolo 3">
            <a:extLst>
              <a:ext uri="{FF2B5EF4-FFF2-40B4-BE49-F238E27FC236}">
                <a16:creationId xmlns:a16="http://schemas.microsoft.com/office/drawing/2014/main" id="{E42E97A1-C9B9-447C-B043-23BD4D599A09}"/>
              </a:ext>
            </a:extLst>
          </p:cNvPr>
          <p:cNvSpPr/>
          <p:nvPr/>
        </p:nvSpPr>
        <p:spPr>
          <a:xfrm>
            <a:off x="3436618" y="1080742"/>
            <a:ext cx="5318764" cy="646331"/>
          </a:xfrm>
          <a:prstGeom prst="rect">
            <a:avLst/>
          </a:prstGeom>
        </p:spPr>
        <p:txBody>
          <a:bodyPr wrap="none">
            <a:spAutoFit/>
          </a:bodyPr>
          <a:lstStyle/>
          <a:p>
            <a:pPr algn="ctr"/>
            <a:r>
              <a:rPr lang="it-IT" sz="3600" b="1" dirty="0">
                <a:solidFill>
                  <a:srgbClr val="CC3399"/>
                </a:solidFill>
                <a:latin typeface="Arial Black" panose="020B0A04020102020204" pitchFamily="34" charset="0"/>
              </a:rPr>
              <a:t>Soggetti beneficiari </a:t>
            </a:r>
          </a:p>
        </p:txBody>
      </p:sp>
    </p:spTree>
    <p:extLst>
      <p:ext uri="{BB962C8B-B14F-4D97-AF65-F5344CB8AC3E}">
        <p14:creationId xmlns:p14="http://schemas.microsoft.com/office/powerpoint/2010/main" val="4270779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77C36CB-5F80-CA16-AA92-ACA1352F101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CB7E9EBD-97F1-4C0A-BB82-A2264DC5F5ED}"/>
              </a:ext>
            </a:extLst>
          </p:cNvPr>
          <p:cNvSpPr>
            <a:spLocks noGrp="1"/>
          </p:cNvSpPr>
          <p:nvPr>
            <p:ph type="title"/>
          </p:nvPr>
        </p:nvSpPr>
        <p:spPr>
          <a:xfrm>
            <a:off x="838200" y="904621"/>
            <a:ext cx="10515600" cy="1325563"/>
          </a:xfrm>
        </p:spPr>
        <p:txBody>
          <a:bodyPr>
            <a:normAutofit/>
          </a:bodyPr>
          <a:lstStyle/>
          <a:p>
            <a:pPr algn="ctr"/>
            <a:r>
              <a:rPr lang="it-IT" sz="3600" b="1" dirty="0">
                <a:solidFill>
                  <a:srgbClr val="CC3399"/>
                </a:solidFill>
                <a:latin typeface="Arial Black" panose="020B0A04020102020204" pitchFamily="34" charset="0"/>
              </a:rPr>
              <a:t>Linee di finanziamento</a:t>
            </a:r>
            <a:endParaRPr lang="it-IT" sz="3600" dirty="0">
              <a:solidFill>
                <a:srgbClr val="CC3399"/>
              </a:solidFill>
              <a:latin typeface="Arial Black" panose="020B0A04020102020204" pitchFamily="34" charset="0"/>
            </a:endParaRPr>
          </a:p>
        </p:txBody>
      </p:sp>
      <p:sp>
        <p:nvSpPr>
          <p:cNvPr id="4" name="Segnaposto contenuto 3">
            <a:extLst>
              <a:ext uri="{FF2B5EF4-FFF2-40B4-BE49-F238E27FC236}">
                <a16:creationId xmlns:a16="http://schemas.microsoft.com/office/drawing/2014/main" id="{31C9FA9E-385C-45C8-8566-547ECD7779CE}"/>
              </a:ext>
            </a:extLst>
          </p:cNvPr>
          <p:cNvSpPr>
            <a:spLocks noGrp="1"/>
          </p:cNvSpPr>
          <p:nvPr>
            <p:ph idx="1"/>
          </p:nvPr>
        </p:nvSpPr>
        <p:spPr>
          <a:xfrm>
            <a:off x="838200" y="2230184"/>
            <a:ext cx="10515600" cy="2471446"/>
          </a:xfrm>
          <a:prstGeom prst="rect">
            <a:avLst/>
          </a:prstGeom>
        </p:spPr>
        <p:txBody>
          <a:bodyPr wrap="square">
            <a:spAutoFit/>
          </a:bodyPr>
          <a:lstStyle/>
          <a:p>
            <a:pPr marL="0" indent="0">
              <a:buNone/>
            </a:pPr>
            <a:endParaRPr lang="it-IT" sz="2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it-IT" sz="2400" b="1" dirty="0">
                <a:solidFill>
                  <a:schemeClr val="accent1">
                    <a:lumMod val="50000"/>
                  </a:schemeClr>
                </a:solidFill>
                <a:latin typeface="Arial" panose="020B0604020202020204" pitchFamily="34" charset="0"/>
                <a:cs typeface="Arial" panose="020B0604020202020204" pitchFamily="34" charset="0"/>
              </a:rPr>
              <a:t>LINEA A </a:t>
            </a:r>
            <a:r>
              <a:rPr lang="it-IT" sz="2400" dirty="0">
                <a:solidFill>
                  <a:schemeClr val="accent1">
                    <a:lumMod val="50000"/>
                  </a:schemeClr>
                </a:solidFill>
                <a:latin typeface="Arial" panose="020B0604020202020204" pitchFamily="34" charset="0"/>
                <a:cs typeface="Arial" panose="020B0604020202020204" pitchFamily="34" charset="0"/>
              </a:rPr>
              <a:t>: servizi di consulenza specialistica, finalizzati all’acquisizione di strumenti per l’impostazione di un sistema di gestione per la parità di genere che possa essere rinnovato e adattato nel tempo a mutate esigenze</a:t>
            </a:r>
          </a:p>
          <a:p>
            <a:endParaRPr lang="it-IT" sz="2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it-IT" sz="2400" b="1" dirty="0">
                <a:solidFill>
                  <a:schemeClr val="accent1">
                    <a:lumMod val="50000"/>
                  </a:schemeClr>
                </a:solidFill>
                <a:latin typeface="Arial" panose="020B0604020202020204" pitchFamily="34" charset="0"/>
                <a:cs typeface="Arial" panose="020B0604020202020204" pitchFamily="34" charset="0"/>
              </a:rPr>
              <a:t>LINEA B</a:t>
            </a:r>
            <a:r>
              <a:rPr lang="it-IT" sz="2400" dirty="0">
                <a:solidFill>
                  <a:schemeClr val="accent1">
                    <a:lumMod val="50000"/>
                  </a:schemeClr>
                </a:solidFill>
                <a:latin typeface="Arial" panose="020B0604020202020204" pitchFamily="34" charset="0"/>
                <a:cs typeface="Arial" panose="020B0604020202020204" pitchFamily="34" charset="0"/>
              </a:rPr>
              <a:t>: servizio di certificazione della parità di genere</a:t>
            </a:r>
          </a:p>
        </p:txBody>
      </p:sp>
    </p:spTree>
    <p:extLst>
      <p:ext uri="{BB962C8B-B14F-4D97-AF65-F5344CB8AC3E}">
        <p14:creationId xmlns:p14="http://schemas.microsoft.com/office/powerpoint/2010/main" val="2723956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102935-3F73-CFA6-0191-D3A9D9903F0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B2DC4DCB-E639-48B1-BEA4-1C178C25BCE7}"/>
              </a:ext>
            </a:extLst>
          </p:cNvPr>
          <p:cNvSpPr>
            <a:spLocks noGrp="1"/>
          </p:cNvSpPr>
          <p:nvPr>
            <p:ph type="title"/>
          </p:nvPr>
        </p:nvSpPr>
        <p:spPr>
          <a:xfrm>
            <a:off x="838200" y="986917"/>
            <a:ext cx="10515600" cy="975623"/>
          </a:xfrm>
        </p:spPr>
        <p:txBody>
          <a:bodyPr>
            <a:normAutofit/>
          </a:bodyPr>
          <a:lstStyle/>
          <a:p>
            <a:pPr algn="ctr"/>
            <a:r>
              <a:rPr lang="it-IT" sz="3600" b="1" dirty="0">
                <a:solidFill>
                  <a:srgbClr val="CC3399"/>
                </a:solidFill>
                <a:latin typeface="Arial Black" panose="020B0A04020102020204" pitchFamily="34" charset="0"/>
              </a:rPr>
              <a:t>Dotazione finanziaria</a:t>
            </a:r>
            <a:r>
              <a:rPr lang="it-IT" sz="3600" dirty="0">
                <a:solidFill>
                  <a:srgbClr val="CC3399"/>
                </a:solidFill>
                <a:latin typeface="Arial Black" panose="020B0A04020102020204" pitchFamily="34" charset="0"/>
              </a:rPr>
              <a:t> </a:t>
            </a:r>
            <a:endParaRPr lang="it-IT" sz="3600" dirty="0">
              <a:solidFill>
                <a:srgbClr val="CC3399"/>
              </a:solidFill>
            </a:endParaRPr>
          </a:p>
        </p:txBody>
      </p:sp>
      <p:sp>
        <p:nvSpPr>
          <p:cNvPr id="4" name="Rettangolo 3">
            <a:extLst>
              <a:ext uri="{FF2B5EF4-FFF2-40B4-BE49-F238E27FC236}">
                <a16:creationId xmlns:a16="http://schemas.microsoft.com/office/drawing/2014/main" id="{7F91C855-48E2-4E94-8F39-454EC1FB5E01}"/>
              </a:ext>
            </a:extLst>
          </p:cNvPr>
          <p:cNvSpPr/>
          <p:nvPr/>
        </p:nvSpPr>
        <p:spPr>
          <a:xfrm>
            <a:off x="771144" y="1541916"/>
            <a:ext cx="10582656" cy="4240328"/>
          </a:xfrm>
          <a:prstGeom prst="rect">
            <a:avLst/>
          </a:prstGeom>
        </p:spPr>
        <p:txBody>
          <a:bodyPr wrap="square">
            <a:spAutoFit/>
          </a:bodyPr>
          <a:lstStyle/>
          <a:p>
            <a:endParaRPr lang="it-IT" sz="2400" b="1" dirty="0">
              <a:solidFill>
                <a:schemeClr val="accent1">
                  <a:lumMod val="50000"/>
                </a:schemeClr>
              </a:solidFill>
              <a:latin typeface="Arial" panose="020B0604020202020204" pitchFamily="34" charset="0"/>
              <a:cs typeface="Arial" panose="020B0604020202020204" pitchFamily="34" charset="0"/>
            </a:endParaRPr>
          </a:p>
          <a:p>
            <a:r>
              <a:rPr lang="it-IT" sz="2400" b="1" dirty="0">
                <a:solidFill>
                  <a:schemeClr val="accent1">
                    <a:lumMod val="50000"/>
                  </a:schemeClr>
                </a:solidFill>
                <a:latin typeface="Arial" panose="020B0604020202020204" pitchFamily="34" charset="0"/>
                <a:cs typeface="Arial" panose="020B0604020202020204" pitchFamily="34" charset="0"/>
              </a:rPr>
              <a:t>	LINEA A </a:t>
            </a:r>
            <a:r>
              <a:rPr lang="it-IT" sz="2400" dirty="0">
                <a:solidFill>
                  <a:schemeClr val="accent1">
                    <a:lumMod val="50000"/>
                  </a:schemeClr>
                </a:solidFill>
                <a:latin typeface="Arial" panose="020B0604020202020204" pitchFamily="34" charset="0"/>
                <a:cs typeface="Arial" panose="020B0604020202020204" pitchFamily="34" charset="0"/>
              </a:rPr>
              <a:t>: € 4.000.000,00	</a:t>
            </a:r>
            <a:r>
              <a:rPr lang="it-IT" sz="2400" b="1" dirty="0">
                <a:solidFill>
                  <a:schemeClr val="accent1">
                    <a:lumMod val="50000"/>
                  </a:schemeClr>
                </a:solidFill>
                <a:latin typeface="Arial" panose="020B0604020202020204" pitchFamily="34" charset="0"/>
                <a:cs typeface="Arial" panose="020B0604020202020204" pitchFamily="34" charset="0"/>
              </a:rPr>
              <a:t>LINEA B</a:t>
            </a:r>
            <a:r>
              <a:rPr lang="it-IT" sz="2400" dirty="0">
                <a:solidFill>
                  <a:schemeClr val="accent1">
                    <a:lumMod val="50000"/>
                  </a:schemeClr>
                </a:solidFill>
                <a:latin typeface="Arial" panose="020B0604020202020204" pitchFamily="34" charset="0"/>
                <a:cs typeface="Arial" panose="020B0604020202020204" pitchFamily="34" charset="0"/>
              </a:rPr>
              <a:t>: € 6.000.000,00</a:t>
            </a:r>
          </a:p>
          <a:p>
            <a:endParaRPr lang="it-IT" sz="2400" dirty="0">
              <a:solidFill>
                <a:schemeClr val="accent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È possibile richiedere esclusivamente il contributo sulla Linea di finanziamento B </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Entrambi i contributi saranno riconosciuti al conseguimento della certificazione della parità di genere entro i 180 giorni solari dalla data di concessione del finanziamento</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Per entrambe le linee di finanziamento, tutte le attività dovranno essere realizzate e le relative spese dovranno essere sostenute solo dopo la data di concessione del finanziamento </a:t>
            </a:r>
          </a:p>
          <a:p>
            <a:pPr marL="285750" indent="-285750">
              <a:lnSpc>
                <a:spcPts val="3000"/>
              </a:lnSpc>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Per entrambe le linee di finanziamento il contributo non potrà superare l’80% delle spese ammissibili</a:t>
            </a:r>
          </a:p>
        </p:txBody>
      </p:sp>
    </p:spTree>
    <p:extLst>
      <p:ext uri="{BB962C8B-B14F-4D97-AF65-F5344CB8AC3E}">
        <p14:creationId xmlns:p14="http://schemas.microsoft.com/office/powerpoint/2010/main" val="9350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4C1B480-C67F-057D-FA3D-DA4A4920A446}"/>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2"/>
          <p:cNvSpPr>
            <a:spLocks noGrp="1"/>
          </p:cNvSpPr>
          <p:nvPr>
            <p:ph type="title"/>
          </p:nvPr>
        </p:nvSpPr>
        <p:spPr>
          <a:xfrm>
            <a:off x="840508" y="2669308"/>
            <a:ext cx="10852727" cy="2595492"/>
          </a:xfrm>
        </p:spPr>
        <p:txBody>
          <a:bodyPr/>
          <a:lstStyle/>
          <a:p>
            <a:r>
              <a:rPr lang="en-GB" sz="4800" dirty="0"/>
              <a:t>La </a:t>
            </a:r>
            <a:r>
              <a:rPr lang="en-GB" sz="4800" dirty="0" err="1"/>
              <a:t>certificazione</a:t>
            </a:r>
            <a:r>
              <a:rPr lang="en-GB" sz="4800" dirty="0"/>
              <a:t> di </a:t>
            </a:r>
            <a:r>
              <a:rPr lang="en-GB" sz="4800" dirty="0" err="1"/>
              <a:t>parità</a:t>
            </a:r>
            <a:r>
              <a:rPr lang="en-GB" sz="4800" dirty="0"/>
              <a:t> di </a:t>
            </a:r>
            <a:r>
              <a:rPr lang="en-GB" sz="4800" dirty="0" err="1"/>
              <a:t>genere</a:t>
            </a:r>
            <a:r>
              <a:rPr lang="en-GB" sz="4800" dirty="0"/>
              <a:t> secondo la UNI/</a:t>
            </a:r>
            <a:r>
              <a:rPr lang="en-GB" sz="4800" dirty="0" err="1"/>
              <a:t>PdR</a:t>
            </a:r>
            <a:r>
              <a:rPr lang="en-GB" sz="4800" dirty="0"/>
              <a:t> 125</a:t>
            </a:r>
            <a:br>
              <a:rPr lang="en-GB" sz="4800" dirty="0"/>
            </a:br>
            <a:br>
              <a:rPr lang="en-GB" sz="4800" dirty="0"/>
            </a:br>
            <a:endParaRPr lang="en-GB" sz="2800" dirty="0"/>
          </a:p>
        </p:txBody>
      </p:sp>
    </p:spTree>
    <p:extLst>
      <p:ext uri="{BB962C8B-B14F-4D97-AF65-F5344CB8AC3E}">
        <p14:creationId xmlns:p14="http://schemas.microsoft.com/office/powerpoint/2010/main" val="54260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92309B4-073A-DB3C-9D49-950B9C606DF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4F60EA60-242F-4532-807F-E59245F50FE6}"/>
              </a:ext>
            </a:extLst>
          </p:cNvPr>
          <p:cNvSpPr>
            <a:spLocks noGrp="1"/>
          </p:cNvSpPr>
          <p:nvPr>
            <p:ph type="title"/>
          </p:nvPr>
        </p:nvSpPr>
        <p:spPr>
          <a:xfrm>
            <a:off x="833993" y="740029"/>
            <a:ext cx="10515600" cy="1325563"/>
          </a:xfrm>
        </p:spPr>
        <p:txBody>
          <a:bodyPr>
            <a:normAutofit/>
          </a:bodyPr>
          <a:lstStyle/>
          <a:p>
            <a:pPr algn="ctr"/>
            <a:r>
              <a:rPr lang="it-IT" sz="3600" b="1" dirty="0">
                <a:solidFill>
                  <a:srgbClr val="CC3399"/>
                </a:solidFill>
                <a:latin typeface="Arial Black" panose="020B0A04020102020204" pitchFamily="34" charset="0"/>
              </a:rPr>
              <a:t>Valore del voucher</a:t>
            </a:r>
            <a:endParaRPr lang="it-IT" sz="3600" dirty="0">
              <a:solidFill>
                <a:srgbClr val="CC3399"/>
              </a:solidFill>
              <a:latin typeface="Arial Black" panose="020B0A04020102020204" pitchFamily="34" charset="0"/>
            </a:endParaRPr>
          </a:p>
        </p:txBody>
      </p:sp>
      <p:graphicFrame>
        <p:nvGraphicFramePr>
          <p:cNvPr id="4" name="Segnaposto contenuto 3">
            <a:extLst>
              <a:ext uri="{FF2B5EF4-FFF2-40B4-BE49-F238E27FC236}">
                <a16:creationId xmlns:a16="http://schemas.microsoft.com/office/drawing/2014/main" id="{2CF85E98-1883-4B82-A214-9252C8E2EE6D}"/>
              </a:ext>
            </a:extLst>
          </p:cNvPr>
          <p:cNvGraphicFramePr>
            <a:graphicFrameLocks noGrp="1"/>
          </p:cNvGraphicFramePr>
          <p:nvPr>
            <p:ph idx="1"/>
          </p:nvPr>
        </p:nvGraphicFramePr>
        <p:xfrm>
          <a:off x="846614" y="1828800"/>
          <a:ext cx="10511393" cy="2838443"/>
        </p:xfrm>
        <a:graphic>
          <a:graphicData uri="http://schemas.openxmlformats.org/drawingml/2006/table">
            <a:tbl>
              <a:tblPr firstRow="1" firstCol="1" bandRow="1"/>
              <a:tblGrid>
                <a:gridCol w="3502396">
                  <a:extLst>
                    <a:ext uri="{9D8B030D-6E8A-4147-A177-3AD203B41FA5}">
                      <a16:colId xmlns:a16="http://schemas.microsoft.com/office/drawing/2014/main" val="1380118600"/>
                    </a:ext>
                  </a:extLst>
                </a:gridCol>
                <a:gridCol w="3506601">
                  <a:extLst>
                    <a:ext uri="{9D8B030D-6E8A-4147-A177-3AD203B41FA5}">
                      <a16:colId xmlns:a16="http://schemas.microsoft.com/office/drawing/2014/main" val="502867213"/>
                    </a:ext>
                  </a:extLst>
                </a:gridCol>
                <a:gridCol w="3502396">
                  <a:extLst>
                    <a:ext uri="{9D8B030D-6E8A-4147-A177-3AD203B41FA5}">
                      <a16:colId xmlns:a16="http://schemas.microsoft.com/office/drawing/2014/main" val="3365447457"/>
                    </a:ext>
                  </a:extLst>
                </a:gridCol>
              </a:tblGrid>
              <a:tr h="715367">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Numero di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Valore massimo del voucher per servizi consulenziali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(Linea A)</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Valore massimo del voucher per servizio di certificazione</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15000"/>
                        </a:lnSpc>
                        <a:spcBef>
                          <a:spcPts val="200"/>
                        </a:spcBef>
                        <a:spcAft>
                          <a:spcPts val="200"/>
                        </a:spcAft>
                      </a:pPr>
                      <a:r>
                        <a:rPr lang="it-IT" sz="1800" b="1"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(Linea B)</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890379"/>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 a 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2.000 €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2.000 €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0950234"/>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10 a 49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4.000 €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4.000 €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665978"/>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50 a 125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5.000 €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7.000 €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465298"/>
                  </a:ext>
                </a:extLst>
              </a:tr>
              <a:tr h="467009">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da 126 a 249 dipendenti</a:t>
                      </a:r>
                      <a:endPar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7.000 €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200"/>
                        </a:spcBef>
                        <a:spcAft>
                          <a:spcPts val="200"/>
                        </a:spcAft>
                      </a:pPr>
                      <a:r>
                        <a:rPr lang="it-IT" sz="1800" kern="5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9.000 €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032251"/>
                  </a:ext>
                </a:extLst>
              </a:tr>
            </a:tbl>
          </a:graphicData>
        </a:graphic>
      </p:graphicFrame>
      <p:sp>
        <p:nvSpPr>
          <p:cNvPr id="8" name="Rettangolo 7">
            <a:extLst>
              <a:ext uri="{FF2B5EF4-FFF2-40B4-BE49-F238E27FC236}">
                <a16:creationId xmlns:a16="http://schemas.microsoft.com/office/drawing/2014/main" id="{7B20E5DA-1EA5-4592-9C8F-0D87AE03BFC2}"/>
              </a:ext>
            </a:extLst>
          </p:cNvPr>
          <p:cNvSpPr/>
          <p:nvPr/>
        </p:nvSpPr>
        <p:spPr>
          <a:xfrm>
            <a:off x="846614" y="4743995"/>
            <a:ext cx="10629105" cy="1077218"/>
          </a:xfrm>
          <a:prstGeom prst="rect">
            <a:avLst/>
          </a:prstGeom>
        </p:spPr>
        <p:txBody>
          <a:bodyPr wrap="square">
            <a:spAutoFit/>
          </a:bodyPr>
          <a:lstStyle/>
          <a:p>
            <a:r>
              <a:rPr lang="it-IT" sz="1600" dirty="0">
                <a:solidFill>
                  <a:schemeClr val="accent1">
                    <a:lumMod val="50000"/>
                  </a:schemeClr>
                </a:solidFill>
                <a:latin typeface="Arial" panose="020B0604020202020204" pitchFamily="34" charset="0"/>
                <a:cs typeface="Arial" panose="020B0604020202020204" pitchFamily="34" charset="0"/>
              </a:rPr>
              <a:t>L’erogazione del voucher avviene in un'unica soluzione a conclusione del processo di validazione della richiesta di liquidazione al conseguimento della certificazione.</a:t>
            </a:r>
          </a:p>
          <a:p>
            <a:r>
              <a:rPr lang="it-IT" sz="1600" dirty="0">
                <a:solidFill>
                  <a:schemeClr val="accent1">
                    <a:lumMod val="50000"/>
                  </a:schemeClr>
                </a:solidFill>
                <a:latin typeface="Arial" panose="020B0604020202020204" pitchFamily="34" charset="0"/>
                <a:cs typeface="Arial" panose="020B0604020202020204" pitchFamily="34" charset="0"/>
              </a:rPr>
              <a:t>Per entrambe le Linee di finanziamento il contributo pubblico erogato per ogni voucher </a:t>
            </a:r>
            <a:r>
              <a:rPr lang="it-IT" sz="1600" b="1" dirty="0">
                <a:solidFill>
                  <a:schemeClr val="accent1">
                    <a:lumMod val="50000"/>
                  </a:schemeClr>
                </a:solidFill>
                <a:latin typeface="Arial" panose="020B0604020202020204" pitchFamily="34" charset="0"/>
                <a:cs typeface="Arial" panose="020B0604020202020204" pitchFamily="34" charset="0"/>
              </a:rPr>
              <a:t>non potrà superare l’80% delle spese ammissibili</a:t>
            </a:r>
            <a:r>
              <a:rPr lang="it-IT" sz="16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3480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0493A67-9134-14E4-3D70-C57A3EE2AA7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28668A36-8B5A-4146-AD27-3B7F0F307122}"/>
              </a:ext>
            </a:extLst>
          </p:cNvPr>
          <p:cNvSpPr>
            <a:spLocks noGrp="1"/>
          </p:cNvSpPr>
          <p:nvPr>
            <p:ph type="title"/>
          </p:nvPr>
        </p:nvSpPr>
        <p:spPr>
          <a:xfrm>
            <a:off x="838200" y="1114933"/>
            <a:ext cx="10515600" cy="640715"/>
          </a:xfrm>
        </p:spPr>
        <p:txBody>
          <a:bodyPr>
            <a:normAutofit/>
          </a:bodyPr>
          <a:lstStyle/>
          <a:p>
            <a:pPr algn="ctr"/>
            <a:r>
              <a:rPr lang="it-IT" sz="3600" b="1" dirty="0">
                <a:solidFill>
                  <a:srgbClr val="CC3399"/>
                </a:solidFill>
                <a:latin typeface="Arial Black" panose="020B0A04020102020204" pitchFamily="34" charset="0"/>
              </a:rPr>
              <a:t>Conteggio dei dipendenti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82F18507-960C-408D-B2E0-865B0FBDCF6F}"/>
              </a:ext>
            </a:extLst>
          </p:cNvPr>
          <p:cNvSpPr/>
          <p:nvPr/>
        </p:nvSpPr>
        <p:spPr>
          <a:xfrm>
            <a:off x="505968" y="1957415"/>
            <a:ext cx="11180064" cy="3785652"/>
          </a:xfrm>
          <a:prstGeom prst="rect">
            <a:avLst/>
          </a:prstGeom>
        </p:spPr>
        <p:txBody>
          <a:bodyPr wrap="square">
            <a:spAutoFit/>
          </a:bodyPr>
          <a:lstStyle/>
          <a:p>
            <a:r>
              <a:rPr lang="it-IT" sz="2000" b="1" dirty="0">
                <a:solidFill>
                  <a:schemeClr val="accent1">
                    <a:lumMod val="50000"/>
                  </a:schemeClr>
                </a:solidFill>
                <a:latin typeface="Arial" panose="020B0604020202020204" pitchFamily="34" charset="0"/>
                <a:cs typeface="Arial" panose="020B0604020202020204" pitchFamily="34" charset="0"/>
              </a:rPr>
              <a:t>Sono inclusi: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contratto di lavoro di diritto privato a tempo indeterminato o a tempo determinato (in entrambi i casi sia a tempo pieno, sia a tempo parziale)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contratto di apprendistato (ai sensi del </a:t>
            </a:r>
            <a:r>
              <a:rPr lang="it-IT" sz="2000" dirty="0" err="1">
                <a:solidFill>
                  <a:schemeClr val="accent1">
                    <a:lumMod val="50000"/>
                  </a:schemeClr>
                </a:solidFill>
                <a:latin typeface="Arial" panose="020B0604020202020204" pitchFamily="34" charset="0"/>
                <a:cs typeface="Arial" panose="020B0604020202020204" pitchFamily="34" charset="0"/>
              </a:rPr>
              <a:t>D.Lgs.</a:t>
            </a:r>
            <a:r>
              <a:rPr lang="it-IT" sz="2000" dirty="0">
                <a:solidFill>
                  <a:schemeClr val="accent1">
                    <a:lumMod val="50000"/>
                  </a:schemeClr>
                </a:solidFill>
                <a:latin typeface="Arial" panose="020B0604020202020204" pitchFamily="34" charset="0"/>
                <a:cs typeface="Arial" panose="020B0604020202020204" pitchFamily="34" charset="0"/>
              </a:rPr>
              <a:t> 81/2015)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soci-lavoratori di cooperative (sia che partecipino o non partecipino agli utili) </a:t>
            </a:r>
          </a:p>
          <a:p>
            <a:endParaRPr lang="it-IT" sz="2000" dirty="0">
              <a:solidFill>
                <a:schemeClr val="accent1">
                  <a:lumMod val="50000"/>
                </a:schemeClr>
              </a:solidFill>
              <a:latin typeface="Arial" panose="020B0604020202020204" pitchFamily="34" charset="0"/>
              <a:cs typeface="Arial" panose="020B0604020202020204" pitchFamily="34" charset="0"/>
            </a:endParaRPr>
          </a:p>
          <a:p>
            <a:r>
              <a:rPr lang="it-IT" sz="2000" b="1" dirty="0">
                <a:solidFill>
                  <a:schemeClr val="accent1">
                    <a:lumMod val="50000"/>
                  </a:schemeClr>
                </a:solidFill>
                <a:latin typeface="Arial" panose="020B0604020202020204" pitchFamily="34" charset="0"/>
                <a:cs typeface="Arial" panose="020B0604020202020204" pitchFamily="34" charset="0"/>
              </a:rPr>
              <a:t>Sono esclusi: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tirocinanti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collaboratori d’impresa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lavoratori con contratto di somministrazione </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lavoratori con contratto di lavoro intermittente</a:t>
            </a:r>
          </a:p>
          <a:p>
            <a:pPr marL="177800" indent="-177800">
              <a:buFont typeface="Arial" panose="020B0604020202020204" pitchFamily="34" charset="0"/>
              <a:buChar char="•"/>
            </a:pPr>
            <a:r>
              <a:rPr lang="it-IT" sz="2000" dirty="0">
                <a:solidFill>
                  <a:schemeClr val="accent1">
                    <a:lumMod val="50000"/>
                  </a:schemeClr>
                </a:solidFill>
                <a:latin typeface="Arial" panose="020B0604020202020204" pitchFamily="34" charset="0"/>
                <a:cs typeface="Arial" panose="020B0604020202020204" pitchFamily="34" charset="0"/>
              </a:rPr>
              <a:t>titolari di impresa e i componenti dei Consigli di Amministrazione. </a:t>
            </a:r>
          </a:p>
        </p:txBody>
      </p:sp>
    </p:spTree>
    <p:extLst>
      <p:ext uri="{BB962C8B-B14F-4D97-AF65-F5344CB8AC3E}">
        <p14:creationId xmlns:p14="http://schemas.microsoft.com/office/powerpoint/2010/main" val="285691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FD48FF9-497E-A500-EE38-8A91E17CF8F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4C5BCE6-75FE-49E3-8932-C7A7624C3D38}"/>
              </a:ext>
            </a:extLst>
          </p:cNvPr>
          <p:cNvSpPr>
            <a:spLocks noGrp="1"/>
          </p:cNvSpPr>
          <p:nvPr>
            <p:ph type="title"/>
          </p:nvPr>
        </p:nvSpPr>
        <p:spPr>
          <a:xfrm>
            <a:off x="838200" y="1027417"/>
            <a:ext cx="10515600" cy="1606026"/>
          </a:xfrm>
        </p:spPr>
        <p:txBody>
          <a:bodyPr anchor="t">
            <a:noAutofit/>
          </a:bodyPr>
          <a:lstStyle/>
          <a:p>
            <a:pPr algn="ctr">
              <a:lnSpc>
                <a:spcPct val="100000"/>
              </a:lnSpc>
            </a:pPr>
            <a:r>
              <a:rPr lang="it-IT" sz="3600" b="1" dirty="0">
                <a:solidFill>
                  <a:srgbClr val="CC3399"/>
                </a:solidFill>
                <a:latin typeface="Arial Black" panose="020B0A04020102020204" pitchFamily="34" charset="0"/>
              </a:rPr>
              <a:t>Linea A</a:t>
            </a:r>
            <a:br>
              <a:rPr lang="it-IT" sz="3600" b="1" dirty="0">
                <a:solidFill>
                  <a:srgbClr val="CC3399"/>
                </a:solidFill>
                <a:latin typeface="Arial Black" panose="020B0A04020102020204" pitchFamily="34" charset="0"/>
              </a:rPr>
            </a:br>
            <a:r>
              <a:rPr lang="it-IT" sz="3200" b="1" dirty="0">
                <a:solidFill>
                  <a:srgbClr val="CC3399"/>
                </a:solidFill>
                <a:latin typeface="Arial Black" panose="020B0A04020102020204" pitchFamily="34" charset="0"/>
              </a:rPr>
              <a:t>Servizi consulenziali di accompagnamento alla certificazione</a:t>
            </a:r>
            <a:r>
              <a:rPr lang="it-IT" sz="3200" dirty="0">
                <a:solidFill>
                  <a:srgbClr val="CC3399"/>
                </a:solidFill>
                <a:latin typeface="Arial Black" panose="020B0A04020102020204" pitchFamily="34" charset="0"/>
              </a:rPr>
              <a:t> </a:t>
            </a:r>
            <a:br>
              <a:rPr lang="it-IT" sz="3600" dirty="0">
                <a:solidFill>
                  <a:srgbClr val="CC3399"/>
                </a:solidFill>
                <a:latin typeface="Arial Black" panose="020B0A04020102020204" pitchFamily="34" charset="0"/>
              </a:rPr>
            </a:b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965FB774-CD73-4369-B0B3-C59FDDFB9D44}"/>
              </a:ext>
            </a:extLst>
          </p:cNvPr>
          <p:cNvSpPr/>
          <p:nvPr/>
        </p:nvSpPr>
        <p:spPr>
          <a:xfrm>
            <a:off x="838200" y="2651784"/>
            <a:ext cx="10683240" cy="3139321"/>
          </a:xfrm>
          <a:prstGeom prst="rect">
            <a:avLst/>
          </a:prstGeom>
        </p:spPr>
        <p:txBody>
          <a:bodyPr wrap="square">
            <a:spAutoFit/>
          </a:bodyPr>
          <a:lstStyle/>
          <a:p>
            <a:r>
              <a:rPr lang="it-IT" dirty="0">
                <a:solidFill>
                  <a:schemeClr val="accent1">
                    <a:lumMod val="50000"/>
                  </a:schemeClr>
                </a:solidFill>
                <a:latin typeface="Arial" panose="020B0604020202020204" pitchFamily="34" charset="0"/>
                <a:cs typeface="Arial" panose="020B0604020202020204" pitchFamily="34" charset="0"/>
              </a:rPr>
              <a:t>La </a:t>
            </a:r>
            <a:r>
              <a:rPr lang="it-IT" b="1" dirty="0">
                <a:solidFill>
                  <a:schemeClr val="accent1">
                    <a:lumMod val="50000"/>
                  </a:schemeClr>
                </a:solidFill>
                <a:latin typeface="Arial" panose="020B0604020202020204" pitchFamily="34" charset="0"/>
                <a:cs typeface="Arial" panose="020B0604020202020204" pitchFamily="34" charset="0"/>
              </a:rPr>
              <a:t>Linea di finanziamento A </a:t>
            </a:r>
            <a:r>
              <a:rPr lang="it-IT" dirty="0">
                <a:solidFill>
                  <a:schemeClr val="accent1">
                    <a:lumMod val="50000"/>
                  </a:schemeClr>
                </a:solidFill>
                <a:latin typeface="Arial" panose="020B0604020202020204" pitchFamily="34" charset="0"/>
                <a:cs typeface="Arial" panose="020B0604020202020204" pitchFamily="34" charset="0"/>
              </a:rPr>
              <a:t>prevede un contributo per l’acquisto di servizi di consulenza specialistici a supporto delle imprese che intendano avviare le attività propedeutiche all’ottenimento della certificazione della parità di genere</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Nella domanda di finanziamento è necessario indicare il fornitore individuato</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Tali fornitori devono aver realizzato almeno </a:t>
            </a:r>
            <a:r>
              <a:rPr lang="it-IT" b="1" dirty="0">
                <a:solidFill>
                  <a:schemeClr val="accent1">
                    <a:lumMod val="50000"/>
                  </a:schemeClr>
                </a:solidFill>
                <a:latin typeface="Arial" panose="020B0604020202020204" pitchFamily="34" charset="0"/>
                <a:cs typeface="Arial" panose="020B0604020202020204" pitchFamily="34" charset="0"/>
              </a:rPr>
              <a:t>tre attività/contratti </a:t>
            </a:r>
            <a:r>
              <a:rPr lang="it-IT" dirty="0">
                <a:solidFill>
                  <a:schemeClr val="accent1">
                    <a:lumMod val="50000"/>
                  </a:schemeClr>
                </a:solidFill>
                <a:latin typeface="Arial" panose="020B0604020202020204" pitchFamily="34" charset="0"/>
                <a:cs typeface="Arial" panose="020B0604020202020204" pitchFamily="34" charset="0"/>
              </a:rPr>
              <a:t>per servizi di </a:t>
            </a:r>
            <a:r>
              <a:rPr lang="it-IT" b="1" dirty="0">
                <a:solidFill>
                  <a:schemeClr val="accent1">
                    <a:lumMod val="50000"/>
                  </a:schemeClr>
                </a:solidFill>
                <a:latin typeface="Arial" panose="020B0604020202020204" pitchFamily="34" charset="0"/>
                <a:cs typeface="Arial" panose="020B0604020202020204" pitchFamily="34" charset="0"/>
              </a:rPr>
              <a:t>consulenza e/o formazione</a:t>
            </a:r>
            <a:r>
              <a:rPr lang="it-IT" dirty="0">
                <a:solidFill>
                  <a:schemeClr val="accent1">
                    <a:lumMod val="50000"/>
                  </a:schemeClr>
                </a:solidFill>
                <a:latin typeface="Arial" panose="020B0604020202020204" pitchFamily="34" charset="0"/>
                <a:cs typeface="Arial" panose="020B0604020202020204" pitchFamily="34" charset="0"/>
              </a:rPr>
              <a:t> alle imprese per le tematiche inerenti l’Avviso </a:t>
            </a:r>
          </a:p>
          <a:p>
            <a:endParaRPr lang="it-IT"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Tali attività/contratti devono essere state realizzate nell’ultimo triennio mobile a ritroso a partire dalla data di presentazione della domanda di finanziamento </a:t>
            </a:r>
          </a:p>
        </p:txBody>
      </p:sp>
    </p:spTree>
    <p:extLst>
      <p:ext uri="{BB962C8B-B14F-4D97-AF65-F5344CB8AC3E}">
        <p14:creationId xmlns:p14="http://schemas.microsoft.com/office/powerpoint/2010/main" val="113852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D593524-562E-4326-5887-430625A07BA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E48F0B9-54ED-4081-A03F-CAEF1DBA4DB1}"/>
              </a:ext>
            </a:extLst>
          </p:cNvPr>
          <p:cNvSpPr>
            <a:spLocks noGrp="1"/>
          </p:cNvSpPr>
          <p:nvPr>
            <p:ph type="title"/>
          </p:nvPr>
        </p:nvSpPr>
        <p:spPr>
          <a:xfrm>
            <a:off x="850392" y="976045"/>
            <a:ext cx="10716768" cy="1217563"/>
          </a:xfrm>
        </p:spPr>
        <p:txBody>
          <a:bodyPr>
            <a:noAutofit/>
          </a:bodyPr>
          <a:lstStyle/>
          <a:p>
            <a:pPr algn="ctr"/>
            <a:r>
              <a:rPr lang="it-IT" sz="3600" dirty="0">
                <a:solidFill>
                  <a:srgbClr val="CC3399"/>
                </a:solidFill>
                <a:latin typeface="Arial Black" panose="020B0A04020102020204" pitchFamily="34" charset="0"/>
              </a:rPr>
              <a:t>Linea </a:t>
            </a:r>
            <a:r>
              <a:rPr lang="it-IT" sz="3600" b="1" dirty="0">
                <a:solidFill>
                  <a:srgbClr val="CC3399"/>
                </a:solidFill>
                <a:latin typeface="Arial Black" panose="020B0A04020102020204" pitchFamily="34" charset="0"/>
              </a:rPr>
              <a:t>B</a:t>
            </a:r>
            <a:br>
              <a:rPr lang="it-IT" sz="3600" b="1" dirty="0">
                <a:solidFill>
                  <a:srgbClr val="CC3399"/>
                </a:solidFill>
                <a:latin typeface="Arial Black" panose="020B0A04020102020204" pitchFamily="34" charset="0"/>
              </a:rPr>
            </a:br>
            <a:r>
              <a:rPr lang="it-IT" sz="3200" b="1" dirty="0">
                <a:solidFill>
                  <a:srgbClr val="CC3399"/>
                </a:solidFill>
                <a:latin typeface="Arial Black" panose="020B0A04020102020204" pitchFamily="34" charset="0"/>
              </a:rPr>
              <a:t>Servizio di certificazione della parità di genere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6B760723-1181-4746-ADC0-B8040212F367}"/>
              </a:ext>
            </a:extLst>
          </p:cNvPr>
          <p:cNvSpPr/>
          <p:nvPr/>
        </p:nvSpPr>
        <p:spPr>
          <a:xfrm>
            <a:off x="966216" y="2531158"/>
            <a:ext cx="10427208" cy="1907705"/>
          </a:xfrm>
          <a:prstGeom prst="rect">
            <a:avLst/>
          </a:prstGeom>
        </p:spPr>
        <p:txBody>
          <a:bodyPr wrap="square">
            <a:spAutoFit/>
          </a:bodyPr>
          <a:lstStyle/>
          <a:p>
            <a:r>
              <a:rPr lang="it-IT" sz="1800" dirty="0">
                <a:solidFill>
                  <a:schemeClr val="accent1">
                    <a:lumMod val="50000"/>
                  </a:schemeClr>
                </a:solidFill>
                <a:latin typeface="Arial" panose="020B0604020202020204" pitchFamily="34" charset="0"/>
                <a:cs typeface="Arial" panose="020B0604020202020204" pitchFamily="34" charset="0"/>
              </a:rPr>
              <a:t>La </a:t>
            </a:r>
            <a:r>
              <a:rPr lang="it-IT" sz="1800" b="1" dirty="0">
                <a:solidFill>
                  <a:schemeClr val="accent1">
                    <a:lumMod val="50000"/>
                  </a:schemeClr>
                </a:solidFill>
                <a:latin typeface="Arial" panose="020B0604020202020204" pitchFamily="34" charset="0"/>
                <a:cs typeface="Arial" panose="020B0604020202020204" pitchFamily="34" charset="0"/>
              </a:rPr>
              <a:t>Linea di finanziamento B </a:t>
            </a:r>
            <a:r>
              <a:rPr lang="it-IT" sz="1800" dirty="0">
                <a:solidFill>
                  <a:schemeClr val="accent1">
                    <a:lumMod val="50000"/>
                  </a:schemeClr>
                </a:solidFill>
                <a:latin typeface="Arial" panose="020B0604020202020204" pitchFamily="34" charset="0"/>
                <a:cs typeface="Arial" panose="020B0604020202020204" pitchFamily="34" charset="0"/>
              </a:rPr>
              <a:t>prevede l’erogazione di un contributo per le spese di certificazione sostenute dalle imprese </a:t>
            </a:r>
          </a:p>
          <a:p>
            <a:endParaRPr lang="it-IT" sz="1800" dirty="0">
              <a:solidFill>
                <a:schemeClr val="accent1">
                  <a:lumMod val="50000"/>
                </a:schemeClr>
              </a:solidFill>
              <a:latin typeface="Arial" panose="020B0604020202020204" pitchFamily="34" charset="0"/>
              <a:cs typeface="Arial" panose="020B0604020202020204" pitchFamily="34" charset="0"/>
            </a:endParaRPr>
          </a:p>
          <a:p>
            <a:r>
              <a:rPr lang="it-IT" sz="1800" dirty="0">
                <a:solidFill>
                  <a:schemeClr val="accent1">
                    <a:lumMod val="50000"/>
                  </a:schemeClr>
                </a:solidFill>
                <a:latin typeface="Arial" panose="020B0604020202020204" pitchFamily="34" charset="0"/>
                <a:cs typeface="Arial" panose="020B0604020202020204" pitchFamily="34" charset="0"/>
              </a:rPr>
              <a:t>Per richiedere il rilascio della certificazione della parità di genere, le imprese devono rivolgersi esclusivamente agli organismi di valutazione della conformità accreditati in questo ambito  </a:t>
            </a:r>
          </a:p>
          <a:p>
            <a:endParaRPr lang="it-IT" sz="1800" dirty="0">
              <a:solidFill>
                <a:schemeClr val="accent1">
                  <a:lumMod val="50000"/>
                </a:schemeClr>
              </a:solidFill>
              <a:latin typeface="Arial" panose="020B0604020202020204" pitchFamily="34" charset="0"/>
              <a:cs typeface="Arial" panose="020B0604020202020204" pitchFamily="34" charset="0"/>
            </a:endParaRPr>
          </a:p>
          <a:p>
            <a:r>
              <a:rPr lang="it-IT" sz="1800" dirty="0">
                <a:solidFill>
                  <a:schemeClr val="accent1">
                    <a:lumMod val="50000"/>
                  </a:schemeClr>
                </a:solidFill>
                <a:latin typeface="Arial" panose="020B0604020202020204" pitchFamily="34" charset="0"/>
                <a:cs typeface="Arial" panose="020B0604020202020204" pitchFamily="34" charset="0"/>
              </a:rPr>
              <a:t>L’elenco degli Enti accreditati è pubblicato nel sito di </a:t>
            </a:r>
            <a:r>
              <a:rPr lang="it-IT" sz="1800" dirty="0" err="1">
                <a:solidFill>
                  <a:schemeClr val="accent1">
                    <a:lumMod val="50000"/>
                  </a:schemeClr>
                </a:solidFill>
                <a:latin typeface="Arial" panose="020B0604020202020204" pitchFamily="34" charset="0"/>
                <a:cs typeface="Arial" panose="020B0604020202020204" pitchFamily="34" charset="0"/>
              </a:rPr>
              <a:t>Accredia</a:t>
            </a:r>
            <a:r>
              <a:rPr lang="it-IT" sz="1800" dirty="0">
                <a:solidFill>
                  <a:schemeClr val="accent1">
                    <a:lumMod val="50000"/>
                  </a:schemeClr>
                </a:solidFill>
                <a:latin typeface="Arial" panose="020B0604020202020204" pitchFamily="34" charset="0"/>
                <a:cs typeface="Arial" panose="020B0604020202020204" pitchFamily="34" charset="0"/>
              </a:rPr>
              <a:t> al link https://www.accredia.it/servizio-accreditato/sistemi-di-gestione-per-la-parita-di-genere/ </a:t>
            </a:r>
          </a:p>
        </p:txBody>
      </p:sp>
    </p:spTree>
    <p:extLst>
      <p:ext uri="{BB962C8B-B14F-4D97-AF65-F5344CB8AC3E}">
        <p14:creationId xmlns:p14="http://schemas.microsoft.com/office/powerpoint/2010/main" val="4090345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5E55C33-F4B5-DF77-3596-73383EF9B95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51C8E1BF-D47A-4A0F-BA95-E5ACE8D15E3E}"/>
              </a:ext>
            </a:extLst>
          </p:cNvPr>
          <p:cNvSpPr>
            <a:spLocks noGrp="1"/>
          </p:cNvSpPr>
          <p:nvPr>
            <p:ph type="title"/>
          </p:nvPr>
        </p:nvSpPr>
        <p:spPr>
          <a:xfrm>
            <a:off x="838200" y="955497"/>
            <a:ext cx="10515600" cy="1238111"/>
          </a:xfrm>
        </p:spPr>
        <p:txBody>
          <a:bodyPr>
            <a:normAutofit/>
          </a:bodyPr>
          <a:lstStyle/>
          <a:p>
            <a:pPr algn="ctr"/>
            <a:r>
              <a:rPr lang="it-IT" sz="3600" b="1" dirty="0">
                <a:solidFill>
                  <a:srgbClr val="CC3399"/>
                </a:solidFill>
                <a:latin typeface="Arial Black" panose="020B0A04020102020204" pitchFamily="34" charset="0"/>
              </a:rPr>
              <a:t>C.1 Presentazione delle domande </a:t>
            </a:r>
            <a:endParaRPr lang="it-IT" sz="3600" dirty="0">
              <a:solidFill>
                <a:srgbClr val="CC3399"/>
              </a:solidFill>
            </a:endParaRPr>
          </a:p>
        </p:txBody>
      </p:sp>
      <p:sp>
        <p:nvSpPr>
          <p:cNvPr id="4" name="Rettangolo 3">
            <a:extLst>
              <a:ext uri="{FF2B5EF4-FFF2-40B4-BE49-F238E27FC236}">
                <a16:creationId xmlns:a16="http://schemas.microsoft.com/office/drawing/2014/main" id="{737EE38D-32B1-48D3-A24D-5ED12E0654D8}"/>
              </a:ext>
            </a:extLst>
          </p:cNvPr>
          <p:cNvSpPr/>
          <p:nvPr/>
        </p:nvSpPr>
        <p:spPr>
          <a:xfrm>
            <a:off x="1069848" y="2274838"/>
            <a:ext cx="9784080" cy="2677656"/>
          </a:xfrm>
          <a:prstGeom prst="rect">
            <a:avLst/>
          </a:prstGeom>
        </p:spPr>
        <p:txBody>
          <a:bodyPr wrap="square">
            <a:spAutoFit/>
          </a:bodyPr>
          <a:lstStyle/>
          <a:p>
            <a:r>
              <a:rPr lang="it-IT" sz="2400" b="1" dirty="0">
                <a:solidFill>
                  <a:schemeClr val="accent1">
                    <a:lumMod val="50000"/>
                  </a:schemeClr>
                </a:solidFill>
                <a:latin typeface="Arial" panose="020B0604020202020204" pitchFamily="34" charset="0"/>
                <a:cs typeface="Arial" panose="020B0604020202020204" pitchFamily="34" charset="0"/>
              </a:rPr>
              <a:t>Modalità</a:t>
            </a:r>
            <a:r>
              <a:rPr lang="it-IT" sz="2400" dirty="0">
                <a:solidFill>
                  <a:schemeClr val="accent1">
                    <a:lumMod val="50000"/>
                  </a:schemeClr>
                </a:solidFill>
                <a:latin typeface="Arial" panose="020B0604020202020204" pitchFamily="34" charset="0"/>
                <a:cs typeface="Arial" panose="020B0604020202020204" pitchFamily="34" charset="0"/>
              </a:rPr>
              <a:t>: presentazione </a:t>
            </a:r>
            <a:r>
              <a:rPr lang="it-IT" sz="2400" b="1" dirty="0">
                <a:solidFill>
                  <a:schemeClr val="accent1">
                    <a:lumMod val="50000"/>
                  </a:schemeClr>
                </a:solidFill>
                <a:latin typeface="Arial" panose="020B0604020202020204" pitchFamily="34" charset="0"/>
                <a:cs typeface="Arial" panose="020B0604020202020204" pitchFamily="34" charset="0"/>
              </a:rPr>
              <a:t>online tramite piattaforma informativa Bandi online </a:t>
            </a:r>
            <a:r>
              <a:rPr lang="it-IT" sz="2400" dirty="0">
                <a:solidFill>
                  <a:schemeClr val="accent1">
                    <a:lumMod val="50000"/>
                  </a:schemeClr>
                </a:solidFill>
                <a:latin typeface="Arial" panose="020B0604020202020204" pitchFamily="34" charset="0"/>
                <a:cs typeface="Arial" panose="020B0604020202020204" pitchFamily="34" charset="0"/>
              </a:rPr>
              <a:t>www.bandi.regione.lombardia.it </a:t>
            </a:r>
          </a:p>
          <a:p>
            <a:endParaRPr lang="it-IT" sz="2400" dirty="0">
              <a:solidFill>
                <a:schemeClr val="accent1">
                  <a:lumMod val="50000"/>
                </a:schemeClr>
              </a:solidFill>
              <a:latin typeface="Arial" panose="020B0604020202020204" pitchFamily="34" charset="0"/>
              <a:cs typeface="Arial" panose="020B0604020202020204" pitchFamily="34" charset="0"/>
            </a:endParaRPr>
          </a:p>
          <a:p>
            <a:r>
              <a:rPr lang="it-IT" sz="2400" b="1" dirty="0">
                <a:solidFill>
                  <a:schemeClr val="accent1">
                    <a:lumMod val="50000"/>
                  </a:schemeClr>
                </a:solidFill>
                <a:latin typeface="Arial" panose="020B0604020202020204" pitchFamily="34" charset="0"/>
                <a:cs typeface="Arial" panose="020B0604020202020204" pitchFamily="34" charset="0"/>
              </a:rPr>
              <a:t>Tempi</a:t>
            </a:r>
            <a:r>
              <a:rPr lang="it-IT" sz="2400" dirty="0">
                <a:solidFill>
                  <a:schemeClr val="accent1">
                    <a:lumMod val="50000"/>
                  </a:schemeClr>
                </a:solidFill>
                <a:latin typeface="Arial" panose="020B0604020202020204" pitchFamily="34" charset="0"/>
                <a:cs typeface="Arial" panose="020B0604020202020204" pitchFamily="34" charset="0"/>
              </a:rPr>
              <a:t>: dalle 10.00 del 1° febbraio 2023 alle 17.00 del 13 dicembre 2024* </a:t>
            </a:r>
          </a:p>
          <a:p>
            <a:endParaRPr lang="it-IT" sz="2400" dirty="0">
              <a:solidFill>
                <a:schemeClr val="accent1">
                  <a:lumMod val="50000"/>
                </a:schemeClr>
              </a:solidFill>
              <a:latin typeface="Arial" panose="020B0604020202020204" pitchFamily="34" charset="0"/>
              <a:cs typeface="Arial" panose="020B0604020202020204" pitchFamily="34" charset="0"/>
            </a:endParaRPr>
          </a:p>
          <a:p>
            <a:r>
              <a:rPr lang="it-IT" sz="2400" dirty="0">
                <a:solidFill>
                  <a:schemeClr val="accent1">
                    <a:lumMod val="50000"/>
                  </a:schemeClr>
                </a:solidFill>
                <a:latin typeface="Arial" panose="020B0604020202020204" pitchFamily="34" charset="0"/>
                <a:cs typeface="Arial" panose="020B0604020202020204" pitchFamily="34" charset="0"/>
              </a:rPr>
              <a:t>*salvo esaurimento della dotazione finanziaria. </a:t>
            </a:r>
          </a:p>
        </p:txBody>
      </p:sp>
    </p:spTree>
    <p:extLst>
      <p:ext uri="{BB962C8B-B14F-4D97-AF65-F5344CB8AC3E}">
        <p14:creationId xmlns:p14="http://schemas.microsoft.com/office/powerpoint/2010/main" val="243027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2F7E377-258C-0D0A-316B-DFB48F061B23}"/>
              </a:ext>
            </a:extLst>
          </p:cNvPr>
          <p:cNvPicPr>
            <a:picLocks noChangeAspect="1"/>
          </p:cNvPicPr>
          <p:nvPr/>
        </p:nvPicPr>
        <p:blipFill>
          <a:blip r:embed="rId2"/>
          <a:stretch>
            <a:fillRect/>
          </a:stretch>
        </p:blipFill>
        <p:spPr>
          <a:xfrm>
            <a:off x="0" y="0"/>
            <a:ext cx="12192000" cy="6858000"/>
          </a:xfrm>
          <a:prstGeom prst="rect">
            <a:avLst/>
          </a:prstGeom>
        </p:spPr>
      </p:pic>
      <p:sp>
        <p:nvSpPr>
          <p:cNvPr id="4" name="Rettangolo 3">
            <a:extLst>
              <a:ext uri="{FF2B5EF4-FFF2-40B4-BE49-F238E27FC236}">
                <a16:creationId xmlns:a16="http://schemas.microsoft.com/office/drawing/2014/main" id="{B6B10702-A661-4D91-8FE4-A8A9E4CD8F83}"/>
              </a:ext>
            </a:extLst>
          </p:cNvPr>
          <p:cNvSpPr/>
          <p:nvPr/>
        </p:nvSpPr>
        <p:spPr>
          <a:xfrm>
            <a:off x="577439" y="1243786"/>
            <a:ext cx="11265408" cy="4555093"/>
          </a:xfrm>
          <a:prstGeom prst="rect">
            <a:avLst/>
          </a:prstGeom>
        </p:spPr>
        <p:txBody>
          <a:bodyPr wrap="square">
            <a:spAutoFit/>
          </a:bodyPr>
          <a:lstStyle/>
          <a:p>
            <a:r>
              <a:rPr lang="it-IT" b="1" dirty="0">
                <a:solidFill>
                  <a:srgbClr val="CC3399"/>
                </a:solidFill>
                <a:latin typeface="Arial" panose="020B0604020202020204" pitchFamily="34" charset="0"/>
                <a:cs typeface="Arial" panose="020B0604020202020204" pitchFamily="34" charset="0"/>
              </a:rPr>
              <a:t>FASE DI REGISTRAZIONE/ACCESSO </a:t>
            </a:r>
            <a:endParaRPr lang="it-IT" dirty="0">
              <a:solidFill>
                <a:srgbClr val="CC3399"/>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Le domande possono essere presentate previa </a:t>
            </a:r>
            <a:r>
              <a:rPr lang="it-IT" sz="1700" b="1" dirty="0">
                <a:solidFill>
                  <a:schemeClr val="accent1">
                    <a:lumMod val="50000"/>
                  </a:schemeClr>
                </a:solidFill>
                <a:latin typeface="Arial" panose="020B0604020202020204" pitchFamily="34" charset="0"/>
                <a:cs typeface="Arial" panose="020B0604020202020204" pitchFamily="34" charset="0"/>
              </a:rPr>
              <a:t>registrazione e profilazione in Bandi Online, </a:t>
            </a:r>
            <a:r>
              <a:rPr lang="it-IT" sz="1700" dirty="0">
                <a:solidFill>
                  <a:schemeClr val="accent1">
                    <a:lumMod val="50000"/>
                  </a:schemeClr>
                </a:solidFill>
                <a:latin typeface="Arial" panose="020B0604020202020204" pitchFamily="34" charset="0"/>
                <a:cs typeface="Arial" panose="020B0604020202020204" pitchFamily="34" charset="0"/>
              </a:rPr>
              <a:t>esclusivamente attraverso: </a:t>
            </a: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SPID – Sistema Pubblico di Identità Digitale</a:t>
            </a:r>
            <a:endParaRPr lang="it-IT" sz="1700" dirty="0">
              <a:solidFill>
                <a:schemeClr val="accent1">
                  <a:lumMod val="50000"/>
                </a:schemeClr>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CNS – Carta Nazionale dei Servizi/CRS</a:t>
            </a:r>
            <a:r>
              <a:rPr lang="it-IT" sz="1700" dirty="0">
                <a:solidFill>
                  <a:schemeClr val="accent1">
                    <a:lumMod val="50000"/>
                  </a:schemeClr>
                </a:solidFill>
                <a:latin typeface="Arial" panose="020B0604020202020204" pitchFamily="34" charset="0"/>
                <a:cs typeface="Arial" panose="020B0604020202020204" pitchFamily="34" charset="0"/>
              </a:rPr>
              <a:t> </a:t>
            </a:r>
          </a:p>
          <a:p>
            <a:r>
              <a:rPr lang="it-IT" sz="1700" dirty="0">
                <a:solidFill>
                  <a:schemeClr val="accent1">
                    <a:lumMod val="50000"/>
                  </a:schemeClr>
                </a:solidFill>
                <a:latin typeface="Arial" panose="020B0604020202020204" pitchFamily="34" charset="0"/>
                <a:cs typeface="Arial" panose="020B0604020202020204" pitchFamily="34" charset="0"/>
              </a:rPr>
              <a:t>• </a:t>
            </a:r>
            <a:r>
              <a:rPr lang="it-IT" sz="1700" b="1" dirty="0">
                <a:solidFill>
                  <a:schemeClr val="accent1">
                    <a:lumMod val="50000"/>
                  </a:schemeClr>
                </a:solidFill>
                <a:latin typeface="Arial" panose="020B0604020202020204" pitchFamily="34" charset="0"/>
                <a:cs typeface="Arial" panose="020B0604020202020204" pitchFamily="34" charset="0"/>
              </a:rPr>
              <a:t>CIE – Carta di Identità Elettronica</a:t>
            </a:r>
            <a:r>
              <a:rPr lang="it-IT" sz="1700" dirty="0">
                <a:solidFill>
                  <a:schemeClr val="accent1">
                    <a:lumMod val="50000"/>
                  </a:schemeClr>
                </a:solidFill>
                <a:latin typeface="Arial" panose="020B0604020202020204" pitchFamily="34" charset="0"/>
                <a:cs typeface="Arial" panose="020B0604020202020204" pitchFamily="34" charset="0"/>
              </a:rPr>
              <a:t> </a:t>
            </a:r>
          </a:p>
          <a:p>
            <a:endParaRPr lang="it-IT" sz="1600" b="1" dirty="0">
              <a:solidFill>
                <a:schemeClr val="accent1">
                  <a:lumMod val="50000"/>
                </a:schemeClr>
              </a:solidFill>
              <a:latin typeface="Arial" panose="020B0604020202020204" pitchFamily="34" charset="0"/>
              <a:cs typeface="Arial" panose="020B0604020202020204" pitchFamily="34" charset="0"/>
            </a:endParaRPr>
          </a:p>
          <a:p>
            <a:r>
              <a:rPr lang="it-IT" b="1" dirty="0">
                <a:solidFill>
                  <a:srgbClr val="CC3399"/>
                </a:solidFill>
                <a:latin typeface="Arial" panose="020B0604020202020204" pitchFamily="34" charset="0"/>
                <a:cs typeface="Arial" panose="020B0604020202020204" pitchFamily="34" charset="0"/>
              </a:rPr>
              <a:t>FASE DI COMPILAZIONE </a:t>
            </a:r>
          </a:p>
          <a:p>
            <a:r>
              <a:rPr lang="it-IT" sz="1700" dirty="0">
                <a:solidFill>
                  <a:schemeClr val="accent1">
                    <a:lumMod val="50000"/>
                  </a:schemeClr>
                </a:solidFill>
                <a:latin typeface="Arial" panose="020B0604020202020204" pitchFamily="34" charset="0"/>
                <a:cs typeface="Arial" panose="020B0604020202020204" pitchFamily="34" charset="0"/>
              </a:rPr>
              <a:t>• Il soggetto richiedente deve compilare on line la </a:t>
            </a:r>
            <a:r>
              <a:rPr lang="it-IT" sz="1700" b="1" dirty="0">
                <a:solidFill>
                  <a:schemeClr val="accent1">
                    <a:lumMod val="50000"/>
                  </a:schemeClr>
                </a:solidFill>
                <a:latin typeface="Arial" panose="020B0604020202020204" pitchFamily="34" charset="0"/>
                <a:cs typeface="Arial" panose="020B0604020202020204" pitchFamily="34" charset="0"/>
              </a:rPr>
              <a:t>domanda di finanziamento </a:t>
            </a:r>
            <a:r>
              <a:rPr lang="it-IT" sz="1700" dirty="0">
                <a:solidFill>
                  <a:schemeClr val="accent1">
                    <a:lumMod val="50000"/>
                  </a:schemeClr>
                </a:solidFill>
                <a:latin typeface="Arial" panose="020B0604020202020204" pitchFamily="34" charset="0"/>
                <a:cs typeface="Arial" panose="020B0604020202020204" pitchFamily="34" charset="0"/>
              </a:rPr>
              <a:t>(Allegato A.3)</a:t>
            </a:r>
          </a:p>
          <a:p>
            <a:r>
              <a:rPr lang="it-IT" sz="1700" dirty="0">
                <a:solidFill>
                  <a:schemeClr val="accent1">
                    <a:lumMod val="50000"/>
                  </a:schemeClr>
                </a:solidFill>
                <a:latin typeface="Arial" panose="020B0604020202020204" pitchFamily="34" charset="0"/>
                <a:cs typeface="Arial" panose="020B0604020202020204" pitchFamily="34" charset="0"/>
              </a:rPr>
              <a:t>• Al termine della compilazione, deve scaricare la domanda di finanziamento generata automaticamente dal sistema e </a:t>
            </a:r>
            <a:r>
              <a:rPr lang="it-IT" sz="1700" b="1" dirty="0">
                <a:solidFill>
                  <a:schemeClr val="accent1">
                    <a:lumMod val="50000"/>
                  </a:schemeClr>
                </a:solidFill>
                <a:latin typeface="Arial" panose="020B0604020202020204" pitchFamily="34" charset="0"/>
                <a:cs typeface="Arial" panose="020B0604020202020204" pitchFamily="34" charset="0"/>
              </a:rPr>
              <a:t>sottoscriverla elettronicamente</a:t>
            </a:r>
          </a:p>
          <a:p>
            <a:r>
              <a:rPr lang="it-IT" sz="1700" dirty="0">
                <a:solidFill>
                  <a:schemeClr val="accent1">
                    <a:lumMod val="50000"/>
                  </a:schemeClr>
                </a:solidFill>
                <a:latin typeface="Arial" panose="020B0604020202020204" pitchFamily="34" charset="0"/>
                <a:cs typeface="Arial" panose="020B0604020202020204" pitchFamily="34" charset="0"/>
              </a:rPr>
              <a:t>• Alla domanda di finanziamento deve essere allegata la documentazione richiesta dal bando </a:t>
            </a:r>
          </a:p>
          <a:p>
            <a:endParaRPr lang="it-IT" sz="1600" b="1" dirty="0">
              <a:solidFill>
                <a:srgbClr val="CC3399"/>
              </a:solidFill>
              <a:latin typeface="Arial" panose="020B0604020202020204" pitchFamily="34" charset="0"/>
              <a:cs typeface="Arial" panose="020B0604020202020204" pitchFamily="34" charset="0"/>
            </a:endParaRPr>
          </a:p>
          <a:p>
            <a:r>
              <a:rPr lang="it-IT" b="1" dirty="0">
                <a:solidFill>
                  <a:srgbClr val="CC3399"/>
                </a:solidFill>
                <a:latin typeface="Arial" panose="020B0604020202020204" pitchFamily="34" charset="0"/>
                <a:cs typeface="Arial" panose="020B0604020202020204" pitchFamily="34" charset="0"/>
              </a:rPr>
              <a:t>FASE DI INVIO DELLA DOMANDA </a:t>
            </a:r>
            <a:endParaRPr lang="it-IT" dirty="0">
              <a:solidFill>
                <a:srgbClr val="CC3399"/>
              </a:solidFill>
              <a:latin typeface="Arial" panose="020B0604020202020204" pitchFamily="34" charset="0"/>
              <a:cs typeface="Arial" panose="020B0604020202020204" pitchFamily="34" charset="0"/>
            </a:endParaRPr>
          </a:p>
          <a:p>
            <a:r>
              <a:rPr lang="it-IT" sz="1700" dirty="0">
                <a:solidFill>
                  <a:schemeClr val="accent1">
                    <a:lumMod val="50000"/>
                  </a:schemeClr>
                </a:solidFill>
                <a:latin typeface="Arial" panose="020B0604020202020204" pitchFamily="34" charset="0"/>
                <a:cs typeface="Arial" panose="020B0604020202020204" pitchFamily="34" charset="0"/>
              </a:rPr>
              <a:t>• La domanda deve essere perfezionata </a:t>
            </a:r>
            <a:r>
              <a:rPr lang="it-IT" sz="1700" b="1" dirty="0">
                <a:solidFill>
                  <a:schemeClr val="accent1">
                    <a:lumMod val="50000"/>
                  </a:schemeClr>
                </a:solidFill>
                <a:latin typeface="Arial" panose="020B0604020202020204" pitchFamily="34" charset="0"/>
                <a:cs typeface="Arial" panose="020B0604020202020204" pitchFamily="34" charset="0"/>
              </a:rPr>
              <a:t>pagando l’imposta di bollo </a:t>
            </a:r>
            <a:r>
              <a:rPr lang="it-IT" sz="1700" dirty="0">
                <a:solidFill>
                  <a:schemeClr val="accent1">
                    <a:lumMod val="50000"/>
                  </a:schemeClr>
                </a:solidFill>
                <a:latin typeface="Arial" panose="020B0604020202020204" pitchFamily="34" charset="0"/>
                <a:cs typeface="Arial" panose="020B0604020202020204" pitchFamily="34" charset="0"/>
              </a:rPr>
              <a:t>di € 16,00 tramite “pagoPA”</a:t>
            </a:r>
          </a:p>
          <a:p>
            <a:r>
              <a:rPr lang="it-IT" sz="1700" dirty="0">
                <a:solidFill>
                  <a:schemeClr val="accent1">
                    <a:lumMod val="50000"/>
                  </a:schemeClr>
                </a:solidFill>
                <a:latin typeface="Arial" panose="020B0604020202020204" pitchFamily="34" charset="0"/>
                <a:cs typeface="Arial" panose="020B0604020202020204" pitchFamily="34" charset="0"/>
              </a:rPr>
              <a:t>• La domanda deve essere trasmessa cliccando il pulsante </a:t>
            </a:r>
            <a:r>
              <a:rPr lang="it-IT" sz="1700" b="1" i="1" dirty="0">
                <a:solidFill>
                  <a:schemeClr val="accent1">
                    <a:lumMod val="50000"/>
                  </a:schemeClr>
                </a:solidFill>
                <a:latin typeface="Arial" panose="020B0604020202020204" pitchFamily="34" charset="0"/>
                <a:cs typeface="Arial" panose="020B0604020202020204" pitchFamily="34" charset="0"/>
              </a:rPr>
              <a:t>“Invia al protocollo”</a:t>
            </a:r>
          </a:p>
          <a:p>
            <a:r>
              <a:rPr lang="it-IT" sz="1700" dirty="0">
                <a:solidFill>
                  <a:schemeClr val="accent1">
                    <a:lumMod val="50000"/>
                  </a:schemeClr>
                </a:solidFill>
                <a:latin typeface="Arial" panose="020B0604020202020204" pitchFamily="34" charset="0"/>
                <a:cs typeface="Arial" panose="020B0604020202020204" pitchFamily="34" charset="0"/>
              </a:rPr>
              <a:t>• Il sistema informativo rilascia automaticamente </a:t>
            </a:r>
            <a:r>
              <a:rPr lang="it-IT" sz="1700" b="1" dirty="0">
                <a:solidFill>
                  <a:schemeClr val="accent1">
                    <a:lumMod val="50000"/>
                  </a:schemeClr>
                </a:solidFill>
                <a:latin typeface="Arial" panose="020B0604020202020204" pitchFamily="34" charset="0"/>
                <a:cs typeface="Arial" panose="020B0604020202020204" pitchFamily="34" charset="0"/>
              </a:rPr>
              <a:t>numero e data di protocollo</a:t>
            </a:r>
            <a:r>
              <a:rPr lang="it-IT" sz="17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20967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63BE0D4-AFCF-1812-0B92-377EDA3962D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7DB10753-AA0C-4908-9978-22308C19626F}"/>
              </a:ext>
            </a:extLst>
          </p:cNvPr>
          <p:cNvSpPr>
            <a:spLocks noGrp="1"/>
          </p:cNvSpPr>
          <p:nvPr>
            <p:ph type="title"/>
          </p:nvPr>
        </p:nvSpPr>
        <p:spPr>
          <a:xfrm>
            <a:off x="838200" y="982079"/>
            <a:ext cx="10515600" cy="865010"/>
          </a:xfrm>
        </p:spPr>
        <p:txBody>
          <a:bodyPr>
            <a:normAutofit/>
          </a:bodyPr>
          <a:lstStyle/>
          <a:p>
            <a:pPr algn="ctr"/>
            <a:r>
              <a:rPr lang="it-IT" sz="3600" b="1" dirty="0">
                <a:solidFill>
                  <a:srgbClr val="CC3399"/>
                </a:solidFill>
                <a:latin typeface="Arial Black" panose="020B0A04020102020204" pitchFamily="34" charset="0"/>
              </a:rPr>
              <a:t>C.3 Istruttoria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3D194608-E26D-4A9A-AEB1-2F6A27504062}"/>
              </a:ext>
            </a:extLst>
          </p:cNvPr>
          <p:cNvSpPr/>
          <p:nvPr/>
        </p:nvSpPr>
        <p:spPr>
          <a:xfrm>
            <a:off x="633669" y="1973047"/>
            <a:ext cx="11109960" cy="3539430"/>
          </a:xfrm>
          <a:prstGeom prst="rect">
            <a:avLst/>
          </a:prstGeom>
        </p:spPr>
        <p:txBody>
          <a:bodyPr wrap="square">
            <a:spAutoFit/>
          </a:bodyPr>
          <a:lstStyle/>
          <a:p>
            <a:r>
              <a:rPr lang="it-IT" sz="1600" i="1" dirty="0">
                <a:solidFill>
                  <a:schemeClr val="accent1">
                    <a:lumMod val="50000"/>
                  </a:schemeClr>
                </a:solidFill>
                <a:latin typeface="Arial" panose="020B0604020202020204" pitchFamily="34" charset="0"/>
                <a:cs typeface="Arial" panose="020B0604020202020204" pitchFamily="34" charset="0"/>
              </a:rPr>
              <a:t>C.3.a. </a:t>
            </a:r>
            <a:r>
              <a:rPr lang="it-IT" sz="1600" b="1" dirty="0">
                <a:solidFill>
                  <a:schemeClr val="accent1">
                    <a:lumMod val="50000"/>
                  </a:schemeClr>
                </a:solidFill>
                <a:latin typeface="Arial" panose="020B0604020202020204" pitchFamily="34" charset="0"/>
                <a:cs typeface="Arial" panose="020B0604020202020204" pitchFamily="34" charset="0"/>
              </a:rPr>
              <a:t>Modalità e tempi del processo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Unioncamere Lombardia effettua l’istruttoria delle domande di finanziamento e comunica l’esito delle istruttorie</a:t>
            </a:r>
            <a:r>
              <a:rPr lang="it-IT" sz="1600" b="1" dirty="0">
                <a:solidFill>
                  <a:schemeClr val="accent1">
                    <a:lumMod val="50000"/>
                  </a:schemeClr>
                </a:solidFill>
                <a:latin typeface="Arial" panose="020B0604020202020204" pitchFamily="34" charset="0"/>
                <a:cs typeface="Arial" panose="020B0604020202020204" pitchFamily="34" charset="0"/>
              </a:rPr>
              <a:t> </a:t>
            </a:r>
          </a:p>
          <a:p>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C.3.b. </a:t>
            </a:r>
            <a:r>
              <a:rPr lang="it-IT" sz="1600" b="1" dirty="0">
                <a:solidFill>
                  <a:schemeClr val="accent1">
                    <a:lumMod val="50000"/>
                  </a:schemeClr>
                </a:solidFill>
                <a:latin typeface="Arial" panose="020B0604020202020204" pitchFamily="34" charset="0"/>
                <a:cs typeface="Arial" panose="020B0604020202020204" pitchFamily="34" charset="0"/>
              </a:rPr>
              <a:t>Verifica di ammissibilità delle domande </a:t>
            </a:r>
          </a:p>
          <a:p>
            <a:r>
              <a:rPr lang="it-IT" sz="1600" dirty="0">
                <a:solidFill>
                  <a:schemeClr val="accent1">
                    <a:lumMod val="50000"/>
                  </a:schemeClr>
                </a:solidFill>
                <a:latin typeface="Arial" panose="020B0604020202020204" pitchFamily="34" charset="0"/>
                <a:cs typeface="Arial" panose="020B0604020202020204" pitchFamily="34" charset="0"/>
              </a:rPr>
              <a:t>L'istruttoria formale è finalizzata a </a:t>
            </a:r>
            <a:r>
              <a:rPr lang="it-IT" sz="1600" b="1" dirty="0">
                <a:solidFill>
                  <a:schemeClr val="accent1">
                    <a:lumMod val="50000"/>
                  </a:schemeClr>
                </a:solidFill>
                <a:latin typeface="Arial" panose="020B0604020202020204" pitchFamily="34" charset="0"/>
                <a:cs typeface="Arial" panose="020B0604020202020204" pitchFamily="34" charset="0"/>
              </a:rPr>
              <a:t>verificare la sussistenza dei requisiti di ammissibilità dei soggetti richiedenti </a:t>
            </a:r>
          </a:p>
          <a:p>
            <a:endParaRPr lang="it-IT" sz="1600" b="1"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C.3.c. </a:t>
            </a:r>
            <a:r>
              <a:rPr lang="it-IT" sz="1600" b="1" dirty="0">
                <a:solidFill>
                  <a:schemeClr val="accent1">
                    <a:lumMod val="50000"/>
                  </a:schemeClr>
                </a:solidFill>
                <a:latin typeface="Arial" panose="020B0604020202020204" pitchFamily="34" charset="0"/>
                <a:cs typeface="Arial" panose="020B0604020202020204" pitchFamily="34" charset="0"/>
              </a:rPr>
              <a:t>Integrazione documentale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 Unioncamere Lombardia si riserva la facoltà di chiedere chiarimenti e integrazioni</a:t>
            </a:r>
          </a:p>
          <a:p>
            <a:r>
              <a:rPr lang="it-IT" sz="1600" dirty="0">
                <a:solidFill>
                  <a:schemeClr val="accent1">
                    <a:lumMod val="50000"/>
                  </a:schemeClr>
                </a:solidFill>
                <a:latin typeface="Arial" panose="020B0604020202020204" pitchFamily="34" charset="0"/>
                <a:cs typeface="Arial" panose="020B0604020202020204" pitchFamily="34" charset="0"/>
              </a:rPr>
              <a:t>• La richiesta di integrazione avviene tramite il Sistema Informativo Bandi Online</a:t>
            </a:r>
          </a:p>
          <a:p>
            <a:r>
              <a:rPr lang="it-IT" sz="1600" dirty="0">
                <a:solidFill>
                  <a:schemeClr val="accent1">
                    <a:lumMod val="50000"/>
                  </a:schemeClr>
                </a:solidFill>
                <a:latin typeface="Arial" panose="020B0604020202020204" pitchFamily="34" charset="0"/>
                <a:cs typeface="Arial" panose="020B0604020202020204" pitchFamily="34" charset="0"/>
              </a:rPr>
              <a:t>• Le integrazioni devono pervenire </a:t>
            </a:r>
            <a:r>
              <a:rPr lang="it-IT" sz="1600" b="1" dirty="0">
                <a:solidFill>
                  <a:schemeClr val="accent1">
                    <a:lumMod val="50000"/>
                  </a:schemeClr>
                </a:solidFill>
                <a:latin typeface="Arial" panose="020B0604020202020204" pitchFamily="34" charset="0"/>
                <a:cs typeface="Arial" panose="020B0604020202020204" pitchFamily="34" charset="0"/>
              </a:rPr>
              <a:t>entro 15 giorni solari dalla data della richiesta</a:t>
            </a:r>
            <a:endParaRPr lang="it-IT" sz="1600" dirty="0">
              <a:solidFill>
                <a:schemeClr val="accent1">
                  <a:lumMod val="50000"/>
                </a:schemeClr>
              </a:solidFill>
              <a:latin typeface="Arial" panose="020B0604020202020204" pitchFamily="34" charset="0"/>
              <a:cs typeface="Arial" panose="020B0604020202020204" pitchFamily="34" charset="0"/>
            </a:endParaRPr>
          </a:p>
          <a:p>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i="1" dirty="0">
                <a:solidFill>
                  <a:schemeClr val="accent1">
                    <a:lumMod val="50000"/>
                  </a:schemeClr>
                </a:solidFill>
                <a:latin typeface="Arial" panose="020B0604020202020204" pitchFamily="34" charset="0"/>
                <a:cs typeface="Arial" panose="020B0604020202020204" pitchFamily="34" charset="0"/>
              </a:rPr>
              <a:t>C.3.d. </a:t>
            </a:r>
            <a:r>
              <a:rPr lang="it-IT" sz="1600" b="1" dirty="0">
                <a:solidFill>
                  <a:schemeClr val="accent1">
                    <a:lumMod val="50000"/>
                  </a:schemeClr>
                </a:solidFill>
                <a:latin typeface="Arial" panose="020B0604020202020204" pitchFamily="34" charset="0"/>
                <a:cs typeface="Arial" panose="020B0604020202020204" pitchFamily="34" charset="0"/>
              </a:rPr>
              <a:t>Concessione del contributo e comunicazione degli esiti dell'istruttoria </a:t>
            </a:r>
            <a:endParaRPr lang="it-IT" sz="1600" dirty="0">
              <a:solidFill>
                <a:schemeClr val="accent1">
                  <a:lumMod val="50000"/>
                </a:schemeClr>
              </a:solidFill>
              <a:latin typeface="Arial" panose="020B0604020202020204" pitchFamily="34" charset="0"/>
              <a:cs typeface="Arial" panose="020B0604020202020204" pitchFamily="34" charset="0"/>
            </a:endParaRPr>
          </a:p>
          <a:p>
            <a:r>
              <a:rPr lang="it-IT" sz="1600" dirty="0">
                <a:solidFill>
                  <a:schemeClr val="accent1">
                    <a:lumMod val="50000"/>
                  </a:schemeClr>
                </a:solidFill>
                <a:latin typeface="Arial" panose="020B0604020202020204" pitchFamily="34" charset="0"/>
                <a:cs typeface="Arial" panose="020B0604020202020204" pitchFamily="34" charset="0"/>
              </a:rPr>
              <a:t>La formalizzazione dell’istruttoria e la relativa concessione del contributo avverranno da parte di Unioncamere Lombardia tramite </a:t>
            </a:r>
            <a:r>
              <a:rPr lang="it-IT" sz="1600" b="1" dirty="0">
                <a:solidFill>
                  <a:schemeClr val="accent1">
                    <a:lumMod val="50000"/>
                  </a:schemeClr>
                </a:solidFill>
                <a:latin typeface="Arial" panose="020B0604020202020204" pitchFamily="34" charset="0"/>
                <a:cs typeface="Arial" panose="020B0604020202020204" pitchFamily="34" charset="0"/>
              </a:rPr>
              <a:t>l’adozione di </a:t>
            </a:r>
            <a:r>
              <a:rPr lang="it-IT" sz="1600" b="1" dirty="0" err="1">
                <a:solidFill>
                  <a:schemeClr val="accent1">
                    <a:lumMod val="50000"/>
                  </a:schemeClr>
                </a:solidFill>
                <a:latin typeface="Arial" panose="020B0604020202020204" pitchFamily="34" charset="0"/>
                <a:cs typeface="Arial" panose="020B0604020202020204" pitchFamily="34" charset="0"/>
              </a:rPr>
              <a:t>determine</a:t>
            </a:r>
            <a:r>
              <a:rPr lang="it-IT" sz="1600" b="1" dirty="0">
                <a:solidFill>
                  <a:schemeClr val="accent1">
                    <a:lumMod val="50000"/>
                  </a:schemeClr>
                </a:solidFill>
                <a:latin typeface="Arial" panose="020B0604020202020204" pitchFamily="34" charset="0"/>
                <a:cs typeface="Arial" panose="020B0604020202020204" pitchFamily="34" charset="0"/>
              </a:rPr>
              <a:t>, con cadenza mensile, da parte del Responsabile del procedimento </a:t>
            </a:r>
            <a:endParaRPr lang="it-IT"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31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A223935-B5B9-987B-4087-C43CFE3E0E1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B5588FD1-07C3-44B1-BC74-59033B997085}"/>
              </a:ext>
            </a:extLst>
          </p:cNvPr>
          <p:cNvSpPr>
            <a:spLocks noGrp="1"/>
          </p:cNvSpPr>
          <p:nvPr>
            <p:ph type="title"/>
          </p:nvPr>
        </p:nvSpPr>
        <p:spPr>
          <a:xfrm>
            <a:off x="594360" y="1002745"/>
            <a:ext cx="10759440" cy="1181719"/>
          </a:xfrm>
        </p:spPr>
        <p:txBody>
          <a:bodyPr>
            <a:normAutofit/>
          </a:bodyPr>
          <a:lstStyle/>
          <a:p>
            <a:pPr algn="ctr"/>
            <a:r>
              <a:rPr lang="it-IT" sz="3600" b="1" dirty="0">
                <a:solidFill>
                  <a:srgbClr val="CC3399"/>
                </a:solidFill>
                <a:latin typeface="Arial Black" panose="020B0A04020102020204" pitchFamily="34" charset="0"/>
              </a:rPr>
              <a:t>C.4 Modalità e tempi per l’erogazione dell’agevolazione </a:t>
            </a:r>
            <a:endParaRPr lang="it-IT" sz="3600" dirty="0">
              <a:solidFill>
                <a:srgbClr val="CC3399"/>
              </a:solidFill>
              <a:latin typeface="Arial Black" panose="020B0A04020102020204" pitchFamily="34" charset="0"/>
            </a:endParaRPr>
          </a:p>
        </p:txBody>
      </p:sp>
      <p:sp>
        <p:nvSpPr>
          <p:cNvPr id="4" name="Rettangolo 3">
            <a:extLst>
              <a:ext uri="{FF2B5EF4-FFF2-40B4-BE49-F238E27FC236}">
                <a16:creationId xmlns:a16="http://schemas.microsoft.com/office/drawing/2014/main" id="{3C022EBC-831A-422A-B5EC-693DB8B8AB3A}"/>
              </a:ext>
            </a:extLst>
          </p:cNvPr>
          <p:cNvSpPr/>
          <p:nvPr/>
        </p:nvSpPr>
        <p:spPr>
          <a:xfrm>
            <a:off x="677760" y="2100381"/>
            <a:ext cx="11095140" cy="3785652"/>
          </a:xfrm>
          <a:prstGeom prst="rect">
            <a:avLst/>
          </a:prstGeom>
        </p:spPr>
        <p:txBody>
          <a:bodyPr wrap="square">
            <a:spAutoFit/>
          </a:bodyPr>
          <a:lstStyle/>
          <a:p>
            <a:pPr algn="just"/>
            <a:r>
              <a:rPr lang="it-IT" sz="1600" i="1" dirty="0">
                <a:solidFill>
                  <a:schemeClr val="accent1">
                    <a:lumMod val="50000"/>
                  </a:schemeClr>
                </a:solidFill>
                <a:latin typeface="Arial" panose="020B0604020202020204" pitchFamily="34" charset="0"/>
                <a:cs typeface="Arial" panose="020B0604020202020204" pitchFamily="34" charset="0"/>
              </a:rPr>
              <a:t>C.4.a. </a:t>
            </a:r>
            <a:r>
              <a:rPr lang="it-IT" sz="1600" b="1" dirty="0">
                <a:solidFill>
                  <a:schemeClr val="accent1">
                    <a:lumMod val="50000"/>
                  </a:schemeClr>
                </a:solidFill>
                <a:latin typeface="Arial" panose="020B0604020202020204" pitchFamily="34" charset="0"/>
                <a:cs typeface="Arial" panose="020B0604020202020204" pitchFamily="34" charset="0"/>
              </a:rPr>
              <a:t>Adempimenti post concessione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b="1" dirty="0">
                <a:solidFill>
                  <a:schemeClr val="accent1">
                    <a:lumMod val="50000"/>
                  </a:schemeClr>
                </a:solidFill>
                <a:latin typeface="Arial" panose="020B0604020202020204" pitchFamily="34" charset="0"/>
                <a:cs typeface="Arial" panose="020B0604020202020204" pitchFamily="34" charset="0"/>
              </a:rPr>
              <a:t>Entro 180 giorni solari </a:t>
            </a:r>
            <a:r>
              <a:rPr lang="it-IT" sz="1600" dirty="0">
                <a:solidFill>
                  <a:schemeClr val="accent1">
                    <a:lumMod val="50000"/>
                  </a:schemeClr>
                </a:solidFill>
                <a:latin typeface="Arial" panose="020B0604020202020204" pitchFamily="34" charset="0"/>
                <a:cs typeface="Arial" panose="020B0604020202020204" pitchFamily="34" charset="0"/>
              </a:rPr>
              <a:t>consecutivi dalla data della determina di concessione del finanziamento, le </a:t>
            </a:r>
            <a:r>
              <a:rPr lang="it-IT" sz="1600" b="1" dirty="0">
                <a:solidFill>
                  <a:schemeClr val="accent1">
                    <a:lumMod val="50000"/>
                  </a:schemeClr>
                </a:solidFill>
                <a:latin typeface="Arial" panose="020B0604020202020204" pitchFamily="34" charset="0"/>
                <a:cs typeface="Arial" panose="020B0604020202020204" pitchFamily="34" charset="0"/>
              </a:rPr>
              <a:t>imprese dovranno: </a:t>
            </a:r>
          </a:p>
          <a:p>
            <a:pPr algn="just"/>
            <a:r>
              <a:rPr lang="it-IT" sz="1600" dirty="0">
                <a:solidFill>
                  <a:schemeClr val="accent1">
                    <a:lumMod val="50000"/>
                  </a:schemeClr>
                </a:solidFill>
                <a:latin typeface="Arial" panose="020B0604020202020204" pitchFamily="34" charset="0"/>
                <a:cs typeface="Arial" panose="020B0604020202020204" pitchFamily="34" charset="0"/>
              </a:rPr>
              <a:t>• realizzare e concludere tutte le attività connesse ai servizi di consulenza e di certificazione </a:t>
            </a:r>
          </a:p>
          <a:p>
            <a:pPr algn="just"/>
            <a:r>
              <a:rPr lang="it-IT" sz="1600" dirty="0">
                <a:solidFill>
                  <a:schemeClr val="accent1">
                    <a:lumMod val="50000"/>
                  </a:schemeClr>
                </a:solidFill>
                <a:latin typeface="Arial" panose="020B0604020202020204" pitchFamily="34" charset="0"/>
                <a:cs typeface="Arial" panose="020B0604020202020204" pitchFamily="34" charset="0"/>
              </a:rPr>
              <a:t>• quietanzare tutte le fatture </a:t>
            </a:r>
          </a:p>
          <a:p>
            <a:pPr algn="just"/>
            <a:r>
              <a:rPr lang="it-IT" sz="1600" dirty="0">
                <a:solidFill>
                  <a:schemeClr val="accent1">
                    <a:lumMod val="50000"/>
                  </a:schemeClr>
                </a:solidFill>
                <a:latin typeface="Arial" panose="020B0604020202020204" pitchFamily="34" charset="0"/>
                <a:cs typeface="Arial" panose="020B0604020202020204" pitchFamily="34" charset="0"/>
              </a:rPr>
              <a:t>Le attività connesse ai servizi di consulenza e di certificazione e le relative spese devono essere realizzate e sostenute solo successivamente alla data della determina di concessione del contributo. </a:t>
            </a:r>
          </a:p>
          <a:p>
            <a:pPr algn="just"/>
            <a:endParaRPr lang="it-IT" sz="1600" i="1" dirty="0">
              <a:solidFill>
                <a:schemeClr val="accent1">
                  <a:lumMod val="50000"/>
                </a:schemeClr>
              </a:solidFill>
              <a:latin typeface="Arial" panose="020B0604020202020204" pitchFamily="34" charset="0"/>
              <a:cs typeface="Arial" panose="020B0604020202020204" pitchFamily="34" charset="0"/>
            </a:endParaRPr>
          </a:p>
          <a:p>
            <a:pPr algn="just"/>
            <a:r>
              <a:rPr lang="it-IT" sz="1600" i="1" dirty="0">
                <a:solidFill>
                  <a:schemeClr val="accent1">
                    <a:lumMod val="50000"/>
                  </a:schemeClr>
                </a:solidFill>
                <a:latin typeface="Arial" panose="020B0604020202020204" pitchFamily="34" charset="0"/>
                <a:cs typeface="Arial" panose="020B0604020202020204" pitchFamily="34" charset="0"/>
              </a:rPr>
              <a:t>C.4.b. </a:t>
            </a:r>
            <a:r>
              <a:rPr lang="it-IT" sz="1600" b="1" dirty="0">
                <a:solidFill>
                  <a:schemeClr val="accent1">
                    <a:lumMod val="50000"/>
                  </a:schemeClr>
                </a:solidFill>
                <a:latin typeface="Arial" panose="020B0604020202020204" pitchFamily="34" charset="0"/>
                <a:cs typeface="Arial" panose="020B0604020202020204" pitchFamily="34" charset="0"/>
              </a:rPr>
              <a:t>Caratteristiche della fase di rendicontazione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dirty="0">
                <a:solidFill>
                  <a:schemeClr val="accent1">
                    <a:lumMod val="50000"/>
                  </a:schemeClr>
                </a:solidFill>
                <a:latin typeface="Arial" panose="020B0604020202020204" pitchFamily="34" charset="0"/>
                <a:cs typeface="Arial" panose="020B0604020202020204" pitchFamily="34" charset="0"/>
              </a:rPr>
              <a:t>Il soggetto beneficiario deve trasmettere la domanda di liquidazione con la documentazione prevista, attraverso il sistema informativo Bandi online, </a:t>
            </a:r>
            <a:r>
              <a:rPr lang="it-IT" sz="1600" b="1" dirty="0">
                <a:solidFill>
                  <a:schemeClr val="accent1">
                    <a:lumMod val="50000"/>
                  </a:schemeClr>
                </a:solidFill>
                <a:latin typeface="Arial" panose="020B0604020202020204" pitchFamily="34" charset="0"/>
                <a:cs typeface="Arial" panose="020B0604020202020204" pitchFamily="34" charset="0"/>
              </a:rPr>
              <a:t>entro 210 giorni </a:t>
            </a:r>
            <a:r>
              <a:rPr lang="it-IT" sz="1600" dirty="0">
                <a:solidFill>
                  <a:schemeClr val="accent1">
                    <a:lumMod val="50000"/>
                  </a:schemeClr>
                </a:solidFill>
                <a:latin typeface="Arial" panose="020B0604020202020204" pitchFamily="34" charset="0"/>
                <a:cs typeface="Arial" panose="020B0604020202020204" pitchFamily="34" charset="0"/>
              </a:rPr>
              <a:t>dalla data della determina di concessione del contributo </a:t>
            </a:r>
          </a:p>
          <a:p>
            <a:pPr algn="just"/>
            <a:endParaRPr lang="it-IT" sz="1600" i="1" dirty="0">
              <a:solidFill>
                <a:schemeClr val="accent1">
                  <a:lumMod val="50000"/>
                </a:schemeClr>
              </a:solidFill>
              <a:latin typeface="Arial" panose="020B0604020202020204" pitchFamily="34" charset="0"/>
              <a:cs typeface="Arial" panose="020B0604020202020204" pitchFamily="34" charset="0"/>
            </a:endParaRPr>
          </a:p>
          <a:p>
            <a:pPr algn="just"/>
            <a:r>
              <a:rPr lang="it-IT" sz="1600" i="1" dirty="0">
                <a:solidFill>
                  <a:schemeClr val="accent1">
                    <a:lumMod val="50000"/>
                  </a:schemeClr>
                </a:solidFill>
                <a:latin typeface="Arial" panose="020B0604020202020204" pitchFamily="34" charset="0"/>
                <a:cs typeface="Arial" panose="020B0604020202020204" pitchFamily="34" charset="0"/>
              </a:rPr>
              <a:t>C.4.c. </a:t>
            </a:r>
            <a:r>
              <a:rPr lang="it-IT" sz="1600" b="1" dirty="0">
                <a:solidFill>
                  <a:schemeClr val="accent1">
                    <a:lumMod val="50000"/>
                  </a:schemeClr>
                </a:solidFill>
                <a:latin typeface="Arial" panose="020B0604020202020204" pitchFamily="34" charset="0"/>
                <a:cs typeface="Arial" panose="020B0604020202020204" pitchFamily="34" charset="0"/>
              </a:rPr>
              <a:t>Variazioni progettuali e rideterminazione dei contributi </a:t>
            </a:r>
            <a:endParaRPr lang="it-IT" sz="1600" dirty="0">
              <a:solidFill>
                <a:schemeClr val="accent1">
                  <a:lumMod val="50000"/>
                </a:schemeClr>
              </a:solidFill>
              <a:latin typeface="Arial" panose="020B0604020202020204" pitchFamily="34" charset="0"/>
              <a:cs typeface="Arial" panose="020B0604020202020204" pitchFamily="34" charset="0"/>
            </a:endParaRPr>
          </a:p>
          <a:p>
            <a:pPr algn="just"/>
            <a:r>
              <a:rPr lang="it-IT" sz="1600" dirty="0">
                <a:solidFill>
                  <a:schemeClr val="accent1">
                    <a:lumMod val="50000"/>
                  </a:schemeClr>
                </a:solidFill>
                <a:latin typeface="Arial" panose="020B0604020202020204" pitchFamily="34" charset="0"/>
                <a:cs typeface="Arial" panose="020B0604020202020204" pitchFamily="34" charset="0"/>
              </a:rPr>
              <a:t>Dopo l’invio della domanda di voucher, pena la revoca del contributo, non sono ammesse variazioni progettuali (come il cambio del fornitore individuato per la linea di finanziamento a), né cambi della natura giuridica/forma societaria del beneficiario del contributo che comportino la modifica della Partita IVA/Codice Fiscale. </a:t>
            </a:r>
          </a:p>
        </p:txBody>
      </p:sp>
    </p:spTree>
    <p:extLst>
      <p:ext uri="{BB962C8B-B14F-4D97-AF65-F5344CB8AC3E}">
        <p14:creationId xmlns:p14="http://schemas.microsoft.com/office/powerpoint/2010/main" val="175376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85F051B-8EB3-89F1-3950-F3A0B67BD163}"/>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1251481"/>
            <a:ext cx="12192000" cy="3529171"/>
          </a:xfrm>
          <a:prstGeom prst="rect">
            <a:avLst/>
          </a:prstGeom>
          <a:noFill/>
        </p:spPr>
        <p:txBody>
          <a:bodyPr wrap="square" rtlCol="0">
            <a:spAutoFit/>
          </a:bodyPr>
          <a:lstStyle/>
          <a:p>
            <a:pPr algn="ctr"/>
            <a:endParaRPr lang="it-IT" sz="28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rPr>
              <a:t>PER INFORMAZIONI E CHIARIMENTI SUL BANDO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mn-cs"/>
              </a:rPr>
              <a:t>Email: fseplus@lom.camcom.it </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it-IT" b="1" dirty="0">
              <a:solidFill>
                <a:schemeClr val="bg1"/>
              </a:solidFill>
              <a:latin typeface="Arial" panose="020B0604020202020204" pitchFamily="34" charset="0"/>
              <a:cs typeface="Arial" panose="020B0604020202020204" pitchFamily="34" charset="0"/>
            </a:endParaRPr>
          </a:p>
          <a:p>
            <a:pPr algn="ctr"/>
            <a:endParaRPr lang="it-IT" b="1" dirty="0">
              <a:solidFill>
                <a:schemeClr val="bg1"/>
              </a:solidFill>
              <a:latin typeface="Arial" panose="020B0604020202020204" pitchFamily="34" charset="0"/>
              <a:cs typeface="Arial" panose="020B0604020202020204" pitchFamily="34" charset="0"/>
            </a:endParaRPr>
          </a:p>
          <a:p>
            <a:pPr algn="ctr"/>
            <a:endParaRPr lang="it-I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553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3E003B-79D6-1D56-B13D-C00E18A4D6B8}"/>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2AD73EC-F804-D5C3-355C-952560A2E3EE}"/>
              </a:ext>
            </a:extLst>
          </p:cNvPr>
          <p:cNvSpPr txBox="1"/>
          <p:nvPr/>
        </p:nvSpPr>
        <p:spPr>
          <a:xfrm>
            <a:off x="0" y="2416524"/>
            <a:ext cx="12192000" cy="3016210"/>
          </a:xfrm>
          <a:prstGeom prst="rect">
            <a:avLst/>
          </a:prstGeom>
          <a:noFill/>
        </p:spPr>
        <p:txBody>
          <a:bodyPr wrap="square" rtlCol="0">
            <a:spAutoFit/>
          </a:bodyPr>
          <a:lstStyle/>
          <a:p>
            <a:pPr algn="ctr"/>
            <a:r>
              <a:rPr lang="it-IT" sz="24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Lodi, 6 settembre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Evento di presentazione del bando di Regione Lombardia </a:t>
            </a:r>
            <a:r>
              <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Black" panose="020B0604020202020204" pitchFamily="34" charset="0"/>
                <a:ea typeface="+mn-ea"/>
                <a:cs typeface="Arial Black" panose="020B0604020202020204" pitchFamily="34" charset="0"/>
              </a:rPr>
              <a:t>"Verso la certificazione della Parità di genere"</a:t>
            </a:r>
            <a:endParaRPr kumimoji="0" lang="it-IT" sz="3600" b="1" i="0" u="none" strike="noStrike" kern="1200" cap="none" spc="0" normalizeH="0" baseline="0" noProof="0" dirty="0">
              <a:ln>
                <a:noFill/>
              </a:ln>
              <a:solidFill>
                <a:prstClr val="white"/>
              </a:solidFill>
              <a:effectLst>
                <a:outerShdw blurRad="454652" dist="50800" dir="5400000" algn="ctr" rotWithShape="0">
                  <a:srgbClr val="000000">
                    <a:alpha val="56931"/>
                  </a:srgbClr>
                </a:outerShdw>
              </a:effectLst>
              <a:uLnTx/>
              <a:uFillTx/>
              <a:latin typeface="Arial" panose="020B0604020202020204" pitchFamily="34" charset="0"/>
              <a:ea typeface="+mn-ea"/>
              <a:cs typeface="Arial" panose="020B0604020202020204" pitchFamily="34" charset="0"/>
            </a:endParaRPr>
          </a:p>
          <a:p>
            <a:pPr algn="ctr"/>
            <a:endParaRPr lang="it-IT" sz="3200"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endParaRPr lang="it-IT" b="1"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endParaRPr>
          </a:p>
          <a:p>
            <a:pPr algn="ctr"/>
            <a:r>
              <a:rPr lang="it-IT" sz="20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Evento di Presentazione</a:t>
            </a:r>
          </a:p>
          <a:p>
            <a:pPr algn="ct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Parità di Genere UNI </a:t>
            </a:r>
            <a:r>
              <a:rPr lang="it-IT" sz="1200" dirty="0" err="1">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PdR</a:t>
            </a:r>
            <a:r>
              <a:rPr lang="it-IT" sz="1200" dirty="0">
                <a:solidFill>
                  <a:schemeClr val="bg1"/>
                </a:solidFill>
                <a:effectLst>
                  <a:outerShdw blurRad="454652" dist="50800" dir="5400000" algn="ctr" rotWithShape="0">
                    <a:srgbClr val="000000">
                      <a:alpha val="56931"/>
                    </a:srgbClr>
                  </a:outerShdw>
                </a:effectLst>
                <a:latin typeface="Arial" panose="020B0604020202020204" pitchFamily="34" charset="0"/>
                <a:cs typeface="Arial" panose="020B0604020202020204" pitchFamily="34" charset="0"/>
              </a:rPr>
              <a:t> 125:2022</a:t>
            </a:r>
          </a:p>
        </p:txBody>
      </p:sp>
    </p:spTree>
    <p:extLst>
      <p:ext uri="{BB962C8B-B14F-4D97-AF65-F5344CB8AC3E}">
        <p14:creationId xmlns:p14="http://schemas.microsoft.com/office/powerpoint/2010/main" val="125596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F100BA6-4A5C-0108-ACDA-2B396E7B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txBox="1">
            <a:spLocks/>
          </p:cNvSpPr>
          <p:nvPr/>
        </p:nvSpPr>
        <p:spPr>
          <a:xfrm>
            <a:off x="0" y="929410"/>
            <a:ext cx="4923846" cy="611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2060"/>
                </a:solidFill>
                <a:latin typeface="Montserrat" panose="00000500000000000000" pitchFamily="2" charset="0"/>
              </a:rPr>
              <a:t>UNI</a:t>
            </a:r>
            <a:r>
              <a:rPr lang="it-IT" sz="3200" dirty="0">
                <a:solidFill>
                  <a:srgbClr val="002060"/>
                </a:solidFill>
                <a:latin typeface="Montserrat" panose="00000500000000000000" pitchFamily="2" charset="0"/>
              </a:rPr>
              <a:t> – CHI SIAMO</a:t>
            </a:r>
            <a:endParaRPr lang="it-IT" sz="3200" b="1" dirty="0">
              <a:solidFill>
                <a:srgbClr val="002060"/>
              </a:solidFill>
              <a:latin typeface="Montserrat" panose="00000500000000000000" pitchFamily="2" charset="0"/>
            </a:endParaRPr>
          </a:p>
        </p:txBody>
      </p:sp>
      <p:sp>
        <p:nvSpPr>
          <p:cNvPr id="3" name="Rettangolo 2"/>
          <p:cNvSpPr/>
          <p:nvPr/>
        </p:nvSpPr>
        <p:spPr>
          <a:xfrm>
            <a:off x="216298" y="1576776"/>
            <a:ext cx="7332202" cy="3877985"/>
          </a:xfrm>
          <a:prstGeom prst="rect">
            <a:avLst/>
          </a:prstGeom>
        </p:spPr>
        <p:txBody>
          <a:bodyPr wrap="square">
            <a:spAutoFit/>
          </a:bodyPr>
          <a:lstStyle/>
          <a:p>
            <a:pPr marL="285750" indent="-285750" algn="just">
              <a:spcAft>
                <a:spcPts val="1200"/>
              </a:spcAft>
              <a:buFont typeface="Wingdings" panose="05000000000000000000" pitchFamily="2" charset="2"/>
              <a:buChar char="§"/>
              <a:defRPr/>
            </a:pPr>
            <a:r>
              <a:rPr lang="it-IT" altLang="it-IT" b="1" dirty="0">
                <a:latin typeface="Montserrat" panose="00000500000000000000" pitchFamily="2" charset="0"/>
              </a:rPr>
              <a:t>Associazione privata </a:t>
            </a:r>
            <a:r>
              <a:rPr lang="it-IT" altLang="it-IT" dirty="0">
                <a:latin typeface="Montserrat" panose="00000500000000000000" pitchFamily="2" charset="0"/>
              </a:rPr>
              <a:t>senza scopo di lucro, </a:t>
            </a:r>
            <a:r>
              <a:rPr lang="it-IT" altLang="it-IT" b="1" dirty="0">
                <a:latin typeface="Montserrat" panose="00000500000000000000" pitchFamily="2" charset="0"/>
              </a:rPr>
              <a:t>fondata nel 1921</a:t>
            </a:r>
          </a:p>
          <a:p>
            <a:pPr marL="285750" indent="-285750" algn="just">
              <a:spcAft>
                <a:spcPts val="1200"/>
              </a:spcAft>
              <a:buFont typeface="Wingdings" panose="05000000000000000000" pitchFamily="2" charset="2"/>
              <a:buChar char="§"/>
              <a:defRPr/>
            </a:pPr>
            <a:r>
              <a:rPr lang="it-IT" dirty="0">
                <a:latin typeface="Montserrat" panose="00000500000000000000" pitchFamily="2" charset="0"/>
              </a:rPr>
              <a:t>Riconosciuta dal Decreto Legislativo n.223/2017 per l'adeguamento della normativa nazionale alle disposizioni del </a:t>
            </a:r>
            <a:r>
              <a:rPr lang="it-IT" b="1" dirty="0">
                <a:latin typeface="Montserrat" panose="00000500000000000000" pitchFamily="2" charset="0"/>
              </a:rPr>
              <a:t>Regolamento (UE) n. 1025/2012 </a:t>
            </a:r>
            <a:r>
              <a:rPr lang="it-IT" dirty="0">
                <a:latin typeface="Montserrat" panose="00000500000000000000" pitchFamily="2" charset="0"/>
              </a:rPr>
              <a:t>sulla normazione europea e della </a:t>
            </a:r>
            <a:r>
              <a:rPr lang="it-IT" b="1" dirty="0">
                <a:latin typeface="Montserrat" panose="00000500000000000000" pitchFamily="2" charset="0"/>
              </a:rPr>
              <a:t>direttiva (UE) 2015/1535</a:t>
            </a:r>
            <a:r>
              <a:rPr lang="it-IT" dirty="0">
                <a:latin typeface="Montserrat" panose="00000500000000000000" pitchFamily="2" charset="0"/>
              </a:rPr>
              <a:t> (procedura d'informazione)</a:t>
            </a:r>
            <a:endParaRPr lang="it-IT" altLang="it-IT" b="1" dirty="0">
              <a:latin typeface="Montserrat" panose="00000500000000000000" pitchFamily="2" charset="0"/>
            </a:endParaRPr>
          </a:p>
          <a:p>
            <a:pPr marL="285750" indent="-285750" algn="just">
              <a:spcAft>
                <a:spcPts val="1200"/>
              </a:spcAft>
              <a:buFont typeface="Wingdings" panose="05000000000000000000" pitchFamily="2" charset="2"/>
              <a:buChar char="§"/>
              <a:defRPr/>
            </a:pPr>
            <a:r>
              <a:rPr lang="it-IT" altLang="it-IT" dirty="0">
                <a:latin typeface="Montserrat" panose="00000500000000000000" pitchFamily="2" charset="0"/>
              </a:rPr>
              <a:t>Elabora </a:t>
            </a:r>
            <a:r>
              <a:rPr lang="it-IT" altLang="it-IT" b="1" dirty="0">
                <a:latin typeface="Montserrat" panose="00000500000000000000" pitchFamily="2" charset="0"/>
              </a:rPr>
              <a:t>norme tecniche e prassi di riferimento </a:t>
            </a:r>
            <a:r>
              <a:rPr lang="it-IT" altLang="it-IT" dirty="0">
                <a:latin typeface="Montserrat" panose="00000500000000000000" pitchFamily="2" charset="0"/>
              </a:rPr>
              <a:t>in tutti i settori dell’economia, per l’industria, il commercio, i servizi e la società in generale, ad esclusione delle materie elettriche ed elettrotecniche</a:t>
            </a:r>
          </a:p>
          <a:p>
            <a:pPr marL="285750" indent="-285750" algn="just">
              <a:spcAft>
                <a:spcPts val="1200"/>
              </a:spcAft>
              <a:buFont typeface="Wingdings" panose="05000000000000000000" pitchFamily="2" charset="2"/>
              <a:buChar char="§"/>
              <a:defRPr/>
            </a:pPr>
            <a:r>
              <a:rPr lang="it-IT" dirty="0">
                <a:latin typeface="Montserrat" panose="00000500000000000000" pitchFamily="2" charset="0"/>
              </a:rPr>
              <a:t>Rappresenta l’Italia negli </a:t>
            </a:r>
            <a:r>
              <a:rPr lang="it-IT" b="1" dirty="0">
                <a:latin typeface="Montserrat" panose="00000500000000000000" pitchFamily="2" charset="0"/>
              </a:rPr>
              <a:t>organismi di normazione tecnica europei ed internazionali</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448" y="5120702"/>
            <a:ext cx="1178287" cy="1260225"/>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030" y="5061307"/>
            <a:ext cx="1143973" cy="1319619"/>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8741" y="5099166"/>
            <a:ext cx="1099309" cy="1309227"/>
          </a:xfrm>
          <a:prstGeom prst="rect">
            <a:avLst/>
          </a:prstGeom>
        </p:spPr>
      </p:pic>
      <p:cxnSp>
        <p:nvCxnSpPr>
          <p:cNvPr id="8" name="Connettore a gomito 6">
            <a:extLst>
              <a:ext uri="{FF2B5EF4-FFF2-40B4-BE49-F238E27FC236}">
                <a16:creationId xmlns:a16="http://schemas.microsoft.com/office/drawing/2014/main" id="{F086E025-CC4B-4FDD-89CA-826165F43C07}"/>
              </a:ext>
            </a:extLst>
          </p:cNvPr>
          <p:cNvCxnSpPr>
            <a:stCxn id="4" idx="2"/>
            <a:endCxn id="5" idx="2"/>
          </p:cNvCxnSpPr>
          <p:nvPr/>
        </p:nvCxnSpPr>
        <p:spPr>
          <a:xfrm rot="16200000" flipH="1">
            <a:off x="5600198" y="5383176"/>
            <a:ext cx="12700" cy="1995502"/>
          </a:xfrm>
          <a:prstGeom prst="bentConnector3">
            <a:avLst>
              <a:gd name="adj1" fmla="val 180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nettore a gomito 12">
            <a:extLst>
              <a:ext uri="{FF2B5EF4-FFF2-40B4-BE49-F238E27FC236}">
                <a16:creationId xmlns:a16="http://schemas.microsoft.com/office/drawing/2014/main" id="{1B683D3E-5E09-41E1-AE44-C4BC1455A8AE}"/>
              </a:ext>
            </a:extLst>
          </p:cNvPr>
          <p:cNvCxnSpPr>
            <a:cxnSpLocks/>
          </p:cNvCxnSpPr>
          <p:nvPr/>
        </p:nvCxnSpPr>
        <p:spPr>
          <a:xfrm rot="16200000" flipH="1">
            <a:off x="6347261" y="4777014"/>
            <a:ext cx="27466" cy="3314804"/>
          </a:xfrm>
          <a:prstGeom prst="bentConnector3">
            <a:avLst>
              <a:gd name="adj1" fmla="val 93230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Immagine 20" descr="Immagine che contiene specchio, riflesso, specchietto retrovisore, vedere&#10;&#10;Descrizione generata automaticamente">
            <a:extLst>
              <a:ext uri="{FF2B5EF4-FFF2-40B4-BE49-F238E27FC236}">
                <a16:creationId xmlns:a16="http://schemas.microsoft.com/office/drawing/2014/main" id="{1FF5198A-4BD9-4497-BBB1-1CBE2E3B8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8500" y="1050991"/>
            <a:ext cx="4373479" cy="4573961"/>
          </a:xfrm>
          <a:prstGeom prst="rect">
            <a:avLst/>
          </a:prstGeom>
        </p:spPr>
      </p:pic>
    </p:spTree>
    <p:extLst>
      <p:ext uri="{BB962C8B-B14F-4D97-AF65-F5344CB8AC3E}">
        <p14:creationId xmlns:p14="http://schemas.microsoft.com/office/powerpoint/2010/main" val="248366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CFB4E4D-1E64-9F50-B341-6F98C2F95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egnaposto contenuto 2"/>
          <p:cNvSpPr txBox="1">
            <a:spLocks/>
          </p:cNvSpPr>
          <p:nvPr/>
        </p:nvSpPr>
        <p:spPr bwMode="auto">
          <a:xfrm>
            <a:off x="1779037" y="2922954"/>
            <a:ext cx="10081530" cy="149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0" tIns="47639" rIns="95280" bIns="47639"/>
          <a:lstStyle>
            <a:lvl1pPr>
              <a:spcBef>
                <a:spcPct val="20000"/>
              </a:spcBef>
              <a:buChar char="•"/>
              <a:defRPr sz="39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spcAft>
                <a:spcPts val="519"/>
              </a:spcAft>
              <a:buNone/>
            </a:pPr>
            <a:r>
              <a:rPr lang="it-IT" altLang="it-IT" sz="1600" dirty="0">
                <a:latin typeface="Montserrat" panose="00000500000000000000" pitchFamily="2" charset="0"/>
              </a:rPr>
              <a:t>Articolo 1 – Oggetto</a:t>
            </a:r>
          </a:p>
          <a:p>
            <a:pPr>
              <a:spcBef>
                <a:spcPct val="0"/>
              </a:spcBef>
              <a:spcAft>
                <a:spcPts val="519"/>
              </a:spcAft>
              <a:buNone/>
            </a:pPr>
            <a:r>
              <a:rPr lang="it-IT" altLang="it-IT" sz="1600" dirty="0">
                <a:latin typeface="Montserrat" panose="00000500000000000000" pitchFamily="2" charset="0"/>
              </a:rPr>
              <a:t>Il presente regolamento stabilisce norme riguardanti la cooperazione tra le organizzazioni europee di normazione, gli organismi nazionali di normazione, gli Stati membri e la Commissione, l’elaborazione di </a:t>
            </a:r>
            <a:r>
              <a:rPr lang="it-IT" altLang="it-IT" sz="1600" b="1" dirty="0">
                <a:latin typeface="Montserrat" panose="00000500000000000000" pitchFamily="2" charset="0"/>
              </a:rPr>
              <a:t>norme </a:t>
            </a:r>
            <a:r>
              <a:rPr lang="it-IT" altLang="it-IT" sz="1600" dirty="0">
                <a:latin typeface="Montserrat" panose="00000500000000000000" pitchFamily="2" charset="0"/>
              </a:rPr>
              <a:t>europee e </a:t>
            </a:r>
            <a:r>
              <a:rPr lang="it-IT" altLang="it-IT" sz="1600" b="1" dirty="0">
                <a:latin typeface="Montserrat" panose="00000500000000000000" pitchFamily="2" charset="0"/>
              </a:rPr>
              <a:t>prodotti della normazione </a:t>
            </a:r>
            <a:r>
              <a:rPr lang="it-IT" altLang="it-IT" sz="1600" dirty="0">
                <a:latin typeface="Montserrat" panose="00000500000000000000" pitchFamily="2" charset="0"/>
              </a:rPr>
              <a:t>europea per i prodotti e per i servizi, a sostegno della legislazione e delle politiche dell’Unione (…).</a:t>
            </a:r>
          </a:p>
        </p:txBody>
      </p:sp>
      <p:pic>
        <p:nvPicPr>
          <p:cNvPr id="3" name="Immagine 1"/>
          <p:cNvPicPr>
            <a:picLocks noChangeAspect="1" noChangeArrowheads="1"/>
          </p:cNvPicPr>
          <p:nvPr/>
        </p:nvPicPr>
        <p:blipFill>
          <a:blip r:embed="rId4">
            <a:extLst>
              <a:ext uri="{28A0092B-C50C-407E-A947-70E740481C1C}">
                <a14:useLocalDpi xmlns:a14="http://schemas.microsoft.com/office/drawing/2010/main" val="0"/>
              </a:ext>
            </a:extLst>
          </a:blip>
          <a:srcRect l="11862" t="30952" r="7956" b="34039"/>
          <a:stretch>
            <a:fillRect/>
          </a:stretch>
        </p:blipFill>
        <p:spPr bwMode="auto">
          <a:xfrm>
            <a:off x="73238" y="789894"/>
            <a:ext cx="9119104" cy="208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8769" y="1351115"/>
            <a:ext cx="2081530" cy="149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3">
            <a:extLst>
              <a:ext uri="{FF2B5EF4-FFF2-40B4-BE49-F238E27FC236}">
                <a16:creationId xmlns:a16="http://schemas.microsoft.com/office/drawing/2014/main" id="{D16F0DD9-5958-46CC-BF63-BB2128B760B7}"/>
              </a:ext>
            </a:extLst>
          </p:cNvPr>
          <p:cNvGraphicFramePr>
            <a:graphicFrameLocks noChangeAspect="1"/>
          </p:cNvGraphicFramePr>
          <p:nvPr/>
        </p:nvGraphicFramePr>
        <p:xfrm>
          <a:off x="491984" y="3217398"/>
          <a:ext cx="1062037" cy="709612"/>
        </p:xfrm>
        <a:graphic>
          <a:graphicData uri="http://schemas.openxmlformats.org/presentationml/2006/ole">
            <mc:AlternateContent xmlns:mc="http://schemas.openxmlformats.org/markup-compatibility/2006">
              <mc:Choice xmlns:v="urn:schemas-microsoft-com:vml" Requires="v">
                <p:oleObj spid="_x0000_s1027" name="ClipArt" r:id="rId6" imgW="2879725" imgH="1920875" progId="MS_ClipArt_Gallery.2">
                  <p:embed/>
                </p:oleObj>
              </mc:Choice>
              <mc:Fallback>
                <p:oleObj name="ClipArt" r:id="rId6" imgW="2879725" imgH="1920875" progId="MS_ClipArt_Gallery.2">
                  <p:embed/>
                  <p:pic>
                    <p:nvPicPr>
                      <p:cNvPr id="6" name="Object 3">
                        <a:extLst>
                          <a:ext uri="{FF2B5EF4-FFF2-40B4-BE49-F238E27FC236}">
                            <a16:creationId xmlns:a16="http://schemas.microsoft.com/office/drawing/2014/main" id="{D16F0DD9-5958-46CC-BF63-BB2128B76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984" y="3217398"/>
                        <a:ext cx="1062037"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
            <a:extLst>
              <a:ext uri="{FF2B5EF4-FFF2-40B4-BE49-F238E27FC236}">
                <a16:creationId xmlns:a16="http://schemas.microsoft.com/office/drawing/2014/main" id="{159B7BC4-50E2-4F51-BF03-A92CFD40377F}"/>
              </a:ext>
            </a:extLst>
          </p:cNvPr>
          <p:cNvPicPr>
            <a:picLocks noChangeAspect="1" noChangeArrowheads="1"/>
          </p:cNvPicPr>
          <p:nvPr/>
        </p:nvPicPr>
        <p:blipFill rotWithShape="1">
          <a:blip r:embed="rId8"/>
          <a:srcRect l="3165" t="19496" r="54246" b="57151"/>
          <a:stretch/>
        </p:blipFill>
        <p:spPr bwMode="auto">
          <a:xfrm>
            <a:off x="1254867" y="4396135"/>
            <a:ext cx="5193199" cy="160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3DFCDF93-6DB7-4036-9277-3655AB3DEDF3}"/>
              </a:ext>
            </a:extLst>
          </p:cNvPr>
          <p:cNvPicPr>
            <a:picLocks noChangeAspect="1" noChangeArrowheads="1"/>
          </p:cNvPicPr>
          <p:nvPr/>
        </p:nvPicPr>
        <p:blipFill rotWithShape="1">
          <a:blip r:embed="rId9"/>
          <a:srcRect l="5054" t="70496" r="77661" b="10762"/>
          <a:stretch/>
        </p:blipFill>
        <p:spPr bwMode="auto">
          <a:xfrm>
            <a:off x="6819802" y="4343194"/>
            <a:ext cx="3484102" cy="165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04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795ED3F-3AC5-7283-7FCE-B0CDE8669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Connettore diritto 3">
            <a:extLst>
              <a:ext uri="{FF2B5EF4-FFF2-40B4-BE49-F238E27FC236}">
                <a16:creationId xmlns:a16="http://schemas.microsoft.com/office/drawing/2014/main" id="{76216F0E-2AAB-913F-52A3-C24EA2AE00DA}"/>
              </a:ext>
            </a:extLst>
          </p:cNvPr>
          <p:cNvCxnSpPr>
            <a:cxnSpLocks/>
          </p:cNvCxnSpPr>
          <p:nvPr/>
        </p:nvCxnSpPr>
        <p:spPr>
          <a:xfrm>
            <a:off x="308213" y="3429000"/>
            <a:ext cx="11575574" cy="0"/>
          </a:xfrm>
          <a:prstGeom prst="line">
            <a:avLst/>
          </a:prstGeom>
          <a:ln w="9525" cap="flat" cmpd="sng" algn="ctr">
            <a:solidFill>
              <a:schemeClr val="tx1">
                <a:lumMod val="85000"/>
                <a:lumOff val="1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ttangolo 4">
            <a:extLst>
              <a:ext uri="{FF2B5EF4-FFF2-40B4-BE49-F238E27FC236}">
                <a16:creationId xmlns:a16="http://schemas.microsoft.com/office/drawing/2014/main" id="{71BD23C0-6808-D41A-B50E-512CFA8AB4F7}"/>
              </a:ext>
            </a:extLst>
          </p:cNvPr>
          <p:cNvSpPr/>
          <p:nvPr/>
        </p:nvSpPr>
        <p:spPr>
          <a:xfrm>
            <a:off x="9752818" y="5275791"/>
            <a:ext cx="2439182" cy="677108"/>
          </a:xfrm>
          <a:prstGeom prst="rect">
            <a:avLst/>
          </a:prstGeom>
        </p:spPr>
        <p:txBody>
          <a:bodyPr wrap="square">
            <a:spAutoFit/>
          </a:bodyPr>
          <a:lstStyle/>
          <a:p>
            <a:r>
              <a:rPr lang="it-IT" sz="1200" dirty="0">
                <a:solidFill>
                  <a:srgbClr val="002060"/>
                </a:solidFill>
                <a:latin typeface="Montserrat" panose="00000500000000000000" pitchFamily="2" charset="0"/>
                <a:hlinkClick r:id="rId3"/>
              </a:rPr>
              <a:t>* dal rendiconto di sostenibilità di UNI 2022 </a:t>
            </a:r>
            <a:r>
              <a:rPr lang="it-IT" sz="1200" dirty="0">
                <a:solidFill>
                  <a:srgbClr val="002060"/>
                </a:solidFill>
                <a:latin typeface="Montserrat" panose="00000500000000000000" pitchFamily="2" charset="0"/>
              </a:rPr>
              <a:t>(maggio 2023</a:t>
            </a:r>
            <a:r>
              <a:rPr lang="it-IT" sz="1400" dirty="0">
                <a:solidFill>
                  <a:srgbClr val="002060"/>
                </a:solidFill>
                <a:latin typeface="Montserrat" panose="00000500000000000000" pitchFamily="2" charset="0"/>
              </a:rPr>
              <a:t>)</a:t>
            </a:r>
          </a:p>
        </p:txBody>
      </p:sp>
      <p:sp>
        <p:nvSpPr>
          <p:cNvPr id="7" name="Ovale 6">
            <a:extLst>
              <a:ext uri="{FF2B5EF4-FFF2-40B4-BE49-F238E27FC236}">
                <a16:creationId xmlns:a16="http://schemas.microsoft.com/office/drawing/2014/main" id="{5544D3E6-DA53-1BF9-D114-8958AB8F0213}"/>
              </a:ext>
            </a:extLst>
          </p:cNvPr>
          <p:cNvSpPr/>
          <p:nvPr/>
        </p:nvSpPr>
        <p:spPr>
          <a:xfrm>
            <a:off x="571365" y="1958631"/>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4628</a:t>
            </a:r>
          </a:p>
          <a:p>
            <a:pPr algn="ctr"/>
            <a:r>
              <a:rPr lang="it-IT" sz="1100" dirty="0">
                <a:latin typeface="Montserrat" panose="00000500000000000000" pitchFamily="2" charset="0"/>
              </a:rPr>
              <a:t>SOCI</a:t>
            </a:r>
          </a:p>
        </p:txBody>
      </p:sp>
      <p:sp>
        <p:nvSpPr>
          <p:cNvPr id="9" name="Ovale 8">
            <a:extLst>
              <a:ext uri="{FF2B5EF4-FFF2-40B4-BE49-F238E27FC236}">
                <a16:creationId xmlns:a16="http://schemas.microsoft.com/office/drawing/2014/main" id="{2095AA35-396C-015B-8394-E413C83F94A7}"/>
              </a:ext>
            </a:extLst>
          </p:cNvPr>
          <p:cNvSpPr/>
          <p:nvPr/>
        </p:nvSpPr>
        <p:spPr>
          <a:xfrm>
            <a:off x="2210808" y="1971120"/>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7854</a:t>
            </a:r>
          </a:p>
          <a:p>
            <a:pPr algn="ctr"/>
            <a:r>
              <a:rPr lang="it-IT" sz="1100" dirty="0">
                <a:latin typeface="Montserrat" panose="00000500000000000000" pitchFamily="2" charset="0"/>
              </a:rPr>
              <a:t>ESPERTE/I</a:t>
            </a:r>
          </a:p>
        </p:txBody>
      </p:sp>
      <p:sp>
        <p:nvSpPr>
          <p:cNvPr id="10" name="Ovale 9">
            <a:extLst>
              <a:ext uri="{FF2B5EF4-FFF2-40B4-BE49-F238E27FC236}">
                <a16:creationId xmlns:a16="http://schemas.microsoft.com/office/drawing/2014/main" id="{B9654BE4-B19F-2994-AC91-32430E92069D}"/>
              </a:ext>
            </a:extLst>
          </p:cNvPr>
          <p:cNvSpPr/>
          <p:nvPr/>
        </p:nvSpPr>
        <p:spPr>
          <a:xfrm>
            <a:off x="3860719" y="1971120"/>
            <a:ext cx="1353622" cy="1353622"/>
          </a:xfrm>
          <a:prstGeom prst="ellipse">
            <a:avLst/>
          </a:prstGeom>
          <a:solidFill>
            <a:srgbClr val="1C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Montserrat" panose="00000500000000000000" pitchFamily="2" charset="0"/>
              </a:rPr>
              <a:t>554</a:t>
            </a:r>
          </a:p>
          <a:p>
            <a:pPr algn="ctr"/>
            <a:r>
              <a:rPr lang="it-IT" sz="1100" dirty="0">
                <a:latin typeface="Montserrat" panose="00000500000000000000" pitchFamily="2" charset="0"/>
              </a:rPr>
              <a:t>ORGANI</a:t>
            </a:r>
          </a:p>
          <a:p>
            <a:pPr algn="ctr"/>
            <a:r>
              <a:rPr lang="it-IT" sz="1100" dirty="0">
                <a:latin typeface="Montserrat" panose="00000500000000000000" pitchFamily="2" charset="0"/>
              </a:rPr>
              <a:t>TECNICI</a:t>
            </a:r>
          </a:p>
        </p:txBody>
      </p:sp>
      <p:graphicFrame>
        <p:nvGraphicFramePr>
          <p:cNvPr id="14" name="Diagramma 13">
            <a:extLst>
              <a:ext uri="{FF2B5EF4-FFF2-40B4-BE49-F238E27FC236}">
                <a16:creationId xmlns:a16="http://schemas.microsoft.com/office/drawing/2014/main" id="{B34978F2-DD16-B730-E941-0A2E5D0D3420}"/>
              </a:ext>
            </a:extLst>
          </p:cNvPr>
          <p:cNvGraphicFramePr/>
          <p:nvPr/>
        </p:nvGraphicFramePr>
        <p:xfrm>
          <a:off x="5073313" y="1140317"/>
          <a:ext cx="4126880" cy="2233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ttangolo 14">
            <a:extLst>
              <a:ext uri="{FF2B5EF4-FFF2-40B4-BE49-F238E27FC236}">
                <a16:creationId xmlns:a16="http://schemas.microsoft.com/office/drawing/2014/main" id="{A9EF13F2-8CDF-564D-17D4-6E010C5B6075}"/>
              </a:ext>
            </a:extLst>
          </p:cNvPr>
          <p:cNvSpPr/>
          <p:nvPr/>
        </p:nvSpPr>
        <p:spPr>
          <a:xfrm>
            <a:off x="8444640" y="1458919"/>
            <a:ext cx="3747360" cy="1815882"/>
          </a:xfrm>
          <a:prstGeom prst="rect">
            <a:avLst/>
          </a:prstGeom>
        </p:spPr>
        <p:txBody>
          <a:bodyPr wrap="square">
            <a:spAutoFit/>
          </a:bodyPr>
          <a:lstStyle/>
          <a:p>
            <a:r>
              <a:rPr lang="it-IT" altLang="it-IT" sz="1400" dirty="0">
                <a:latin typeface="Montserrat" panose="00000500000000000000" pitchFamily="2" charset="0"/>
                <a:ea typeface="Verdana" panose="020B0604030504040204" pitchFamily="34" charset="0"/>
                <a:cs typeface="Verdana" panose="020B0604030504040204" pitchFamily="34" charset="0"/>
              </a:rPr>
              <a:t>A – Industria e commercio</a:t>
            </a:r>
          </a:p>
          <a:p>
            <a:r>
              <a:rPr lang="it-IT" altLang="it-IT" sz="1400" dirty="0">
                <a:latin typeface="Montserrat" panose="00000500000000000000" pitchFamily="2" charset="0"/>
                <a:ea typeface="Verdana" panose="020B0604030504040204" pitchFamily="34" charset="0"/>
                <a:cs typeface="Verdana" panose="020B0604030504040204" pitchFamily="34" charset="0"/>
              </a:rPr>
              <a:t>B – Ministeri e PA</a:t>
            </a:r>
          </a:p>
          <a:p>
            <a:r>
              <a:rPr lang="it-IT" altLang="it-IT" sz="1400" dirty="0">
                <a:latin typeface="Montserrat" panose="00000500000000000000" pitchFamily="2" charset="0"/>
                <a:ea typeface="Verdana" panose="020B0604030504040204" pitchFamily="34" charset="0"/>
                <a:cs typeface="Verdana" panose="020B0604030504040204" pitchFamily="34" charset="0"/>
              </a:rPr>
              <a:t>C – Consumatori</a:t>
            </a:r>
          </a:p>
          <a:p>
            <a:r>
              <a:rPr lang="it-IT" altLang="it-IT" sz="1400" dirty="0">
                <a:latin typeface="Montserrat" panose="00000500000000000000" pitchFamily="2" charset="0"/>
                <a:ea typeface="Verdana" panose="020B0604030504040204" pitchFamily="34" charset="0"/>
                <a:cs typeface="Verdana" panose="020B0604030504040204" pitchFamily="34" charset="0"/>
              </a:rPr>
              <a:t>D – Associazioni di categoria e ordini professionali</a:t>
            </a:r>
          </a:p>
          <a:p>
            <a:r>
              <a:rPr lang="it-IT" altLang="it-IT" sz="1400" dirty="0">
                <a:latin typeface="Montserrat" panose="00000500000000000000" pitchFamily="2" charset="0"/>
                <a:ea typeface="Verdana" panose="020B0604030504040204" pitchFamily="34" charset="0"/>
                <a:cs typeface="Verdana" panose="020B0604030504040204" pitchFamily="34" charset="0"/>
              </a:rPr>
              <a:t>E - Mondo accademico e Enti di ricerca</a:t>
            </a:r>
          </a:p>
          <a:p>
            <a:r>
              <a:rPr lang="it-IT" altLang="it-IT" sz="1400" dirty="0">
                <a:latin typeface="Montserrat" panose="00000500000000000000" pitchFamily="2" charset="0"/>
                <a:ea typeface="Verdana" panose="020B0604030504040204" pitchFamily="34" charset="0"/>
                <a:cs typeface="Verdana" panose="020B0604030504040204" pitchFamily="34" charset="0"/>
              </a:rPr>
              <a:t>F – Normazione e certificazione</a:t>
            </a:r>
          </a:p>
          <a:p>
            <a:r>
              <a:rPr lang="it-IT" altLang="it-IT" sz="1400" dirty="0">
                <a:latin typeface="Montserrat" panose="00000500000000000000" pitchFamily="2" charset="0"/>
                <a:ea typeface="Verdana" panose="020B0604030504040204" pitchFamily="34" charset="0"/>
                <a:cs typeface="Verdana" panose="020B0604030504040204" pitchFamily="34" charset="0"/>
              </a:rPr>
              <a:t>G - ONG</a:t>
            </a:r>
          </a:p>
        </p:txBody>
      </p:sp>
      <p:pic>
        <p:nvPicPr>
          <p:cNvPr id="16" name="Immagine 15">
            <a:extLst>
              <a:ext uri="{FF2B5EF4-FFF2-40B4-BE49-F238E27FC236}">
                <a16:creationId xmlns:a16="http://schemas.microsoft.com/office/drawing/2014/main" id="{8A4EE192-662C-51C4-F478-4A3EE8C968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2055" y="2153787"/>
            <a:ext cx="791472" cy="308133"/>
          </a:xfrm>
          <a:prstGeom prst="rect">
            <a:avLst/>
          </a:prstGeom>
        </p:spPr>
      </p:pic>
      <p:pic>
        <p:nvPicPr>
          <p:cNvPr id="17" name="Immagine 16">
            <a:extLst>
              <a:ext uri="{FF2B5EF4-FFF2-40B4-BE49-F238E27FC236}">
                <a16:creationId xmlns:a16="http://schemas.microsoft.com/office/drawing/2014/main" id="{D5AC4029-D95B-F016-CB3F-0A7C615D5221}"/>
              </a:ext>
            </a:extLst>
          </p:cNvPr>
          <p:cNvPicPr>
            <a:picLocks noChangeAspect="1"/>
          </p:cNvPicPr>
          <p:nvPr/>
        </p:nvPicPr>
        <p:blipFill rotWithShape="1">
          <a:blip r:embed="rId10"/>
          <a:srcRect l="49719" t="25369" r="19544" b="40853"/>
          <a:stretch/>
        </p:blipFill>
        <p:spPr>
          <a:xfrm>
            <a:off x="2286251" y="3503412"/>
            <a:ext cx="4251966" cy="2628356"/>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id="{664D388C-94A9-895A-CAC3-7920BDA6D9FE}"/>
              </a:ext>
            </a:extLst>
          </p:cNvPr>
          <p:cNvPicPr>
            <a:picLocks noChangeAspect="1"/>
          </p:cNvPicPr>
          <p:nvPr/>
        </p:nvPicPr>
        <p:blipFill rotWithShape="1">
          <a:blip r:embed="rId11"/>
          <a:srcRect l="2561" t="27146" r="75017" b="34304"/>
          <a:stretch/>
        </p:blipFill>
        <p:spPr>
          <a:xfrm>
            <a:off x="6702055" y="3495273"/>
            <a:ext cx="2722928" cy="2633442"/>
          </a:xfrm>
          <a:prstGeom prst="rect">
            <a:avLst/>
          </a:prstGeom>
          <a:ln>
            <a:noFill/>
          </a:ln>
          <a:effectLst>
            <a:outerShdw blurRad="292100" dist="139700" dir="2700000" algn="tl" rotWithShape="0">
              <a:srgbClr val="333333">
                <a:alpha val="65000"/>
              </a:srgbClr>
            </a:outerShdw>
          </a:effectLst>
        </p:spPr>
      </p:pic>
      <p:sp>
        <p:nvSpPr>
          <p:cNvPr id="19" name="Titolo 1">
            <a:extLst>
              <a:ext uri="{FF2B5EF4-FFF2-40B4-BE49-F238E27FC236}">
                <a16:creationId xmlns:a16="http://schemas.microsoft.com/office/drawing/2014/main" id="{06B9282F-F580-D26F-DDEB-44C941FC1A6B}"/>
              </a:ext>
            </a:extLst>
          </p:cNvPr>
          <p:cNvSpPr txBox="1">
            <a:spLocks/>
          </p:cNvSpPr>
          <p:nvPr/>
        </p:nvSpPr>
        <p:spPr>
          <a:xfrm>
            <a:off x="0" y="1089838"/>
            <a:ext cx="5214342" cy="6448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2060"/>
                </a:solidFill>
                <a:latin typeface="Montserrat" panose="00000500000000000000" pitchFamily="2" charset="0"/>
              </a:rPr>
              <a:t>I NUMERI* </a:t>
            </a:r>
            <a:r>
              <a:rPr lang="it-IT" sz="3200" dirty="0">
                <a:solidFill>
                  <a:srgbClr val="002060"/>
                </a:solidFill>
                <a:latin typeface="Montserrat" panose="00000500000000000000" pitchFamily="2" charset="0"/>
              </a:rPr>
              <a:t>…UNI </a:t>
            </a:r>
          </a:p>
        </p:txBody>
      </p:sp>
    </p:spTree>
    <p:extLst>
      <p:ext uri="{BB962C8B-B14F-4D97-AF65-F5344CB8AC3E}">
        <p14:creationId xmlns:p14="http://schemas.microsoft.com/office/powerpoint/2010/main" val="137709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6E1509B-7DC9-B9C2-DF0D-2770E8C89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olo 1"/>
          <p:cNvSpPr txBox="1">
            <a:spLocks/>
          </p:cNvSpPr>
          <p:nvPr/>
        </p:nvSpPr>
        <p:spPr>
          <a:xfrm>
            <a:off x="6565360" y="915922"/>
            <a:ext cx="4366842" cy="612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solidFill>
                  <a:srgbClr val="002060"/>
                </a:solidFill>
                <a:latin typeface="Montserrat" panose="00000500000000000000" pitchFamily="2" charset="0"/>
              </a:rPr>
              <a:t>Chi </a:t>
            </a:r>
            <a:r>
              <a:rPr lang="it-IT" sz="3200" b="1" dirty="0">
                <a:solidFill>
                  <a:srgbClr val="002060"/>
                </a:solidFill>
                <a:latin typeface="Montserrat" panose="00000500000000000000" pitchFamily="2" charset="0"/>
              </a:rPr>
              <a:t>scrive</a:t>
            </a:r>
            <a:r>
              <a:rPr lang="it-IT" sz="3200" dirty="0">
                <a:solidFill>
                  <a:srgbClr val="002060"/>
                </a:solidFill>
                <a:latin typeface="Montserrat" panose="00000500000000000000" pitchFamily="2" charset="0"/>
              </a:rPr>
              <a:t> le norme</a:t>
            </a:r>
            <a:endParaRPr lang="it-IT" sz="3200" b="1" dirty="0">
              <a:solidFill>
                <a:srgbClr val="002060"/>
              </a:solidFill>
              <a:latin typeface="Montserrat" panose="00000500000000000000" pitchFamily="2" charset="0"/>
            </a:endParaRPr>
          </a:p>
        </p:txBody>
      </p:sp>
      <p:sp>
        <p:nvSpPr>
          <p:cNvPr id="4" name="Rettangolo 3"/>
          <p:cNvSpPr/>
          <p:nvPr/>
        </p:nvSpPr>
        <p:spPr>
          <a:xfrm>
            <a:off x="3436641" y="1712946"/>
            <a:ext cx="6944220" cy="1815882"/>
          </a:xfrm>
          <a:prstGeom prst="rect">
            <a:avLst/>
          </a:prstGeom>
        </p:spPr>
        <p:txBody>
          <a:bodyPr wrap="square">
            <a:spAutoFit/>
          </a:bodyPr>
          <a:lstStyle/>
          <a:p>
            <a:r>
              <a:rPr lang="it-IT" altLang="it-IT" sz="1600" dirty="0">
                <a:latin typeface="Montserrat" panose="00000500000000000000" pitchFamily="2" charset="0"/>
                <a:ea typeface="Verdana" panose="020B0604030504040204" pitchFamily="34" charset="0"/>
                <a:cs typeface="Verdana" panose="020B0604030504040204" pitchFamily="34" charset="0"/>
              </a:rPr>
              <a:t>A – Produttori, industria e commercio, laboratori</a:t>
            </a:r>
          </a:p>
          <a:p>
            <a:r>
              <a:rPr lang="it-IT" altLang="it-IT" sz="1600" dirty="0">
                <a:latin typeface="Montserrat" panose="00000500000000000000" pitchFamily="2" charset="0"/>
                <a:ea typeface="Verdana" panose="020B0604030504040204" pitchFamily="34" charset="0"/>
                <a:cs typeface="Verdana" panose="020B0604030504040204" pitchFamily="34" charset="0"/>
              </a:rPr>
              <a:t>B – Ministeri, Pubblica amministrazione</a:t>
            </a:r>
          </a:p>
          <a:p>
            <a:r>
              <a:rPr lang="it-IT" altLang="it-IT" sz="1600" dirty="0">
                <a:latin typeface="Montserrat" panose="00000500000000000000" pitchFamily="2" charset="0"/>
                <a:ea typeface="Verdana" panose="020B0604030504040204" pitchFamily="34" charset="0"/>
                <a:cs typeface="Verdana" panose="020B0604030504040204" pitchFamily="34" charset="0"/>
              </a:rPr>
              <a:t>C – Consumatori</a:t>
            </a:r>
          </a:p>
          <a:p>
            <a:r>
              <a:rPr lang="it-IT" altLang="it-IT" sz="1600" dirty="0">
                <a:latin typeface="Montserrat" panose="00000500000000000000" pitchFamily="2" charset="0"/>
                <a:ea typeface="Verdana" panose="020B0604030504040204" pitchFamily="34" charset="0"/>
                <a:cs typeface="Verdana" panose="020B0604030504040204" pitchFamily="34" charset="0"/>
              </a:rPr>
              <a:t>D – Associazioni di categoria, ordini professionali, sindacati</a:t>
            </a:r>
          </a:p>
          <a:p>
            <a:r>
              <a:rPr lang="it-IT" altLang="it-IT" sz="1600" dirty="0">
                <a:latin typeface="Montserrat" panose="00000500000000000000" pitchFamily="2" charset="0"/>
                <a:ea typeface="Verdana" panose="020B0604030504040204" pitchFamily="34" charset="0"/>
                <a:cs typeface="Verdana" panose="020B0604030504040204" pitchFamily="34" charset="0"/>
              </a:rPr>
              <a:t>E - Mondo accademico, enti di ricerca</a:t>
            </a:r>
          </a:p>
          <a:p>
            <a:r>
              <a:rPr lang="it-IT" altLang="it-IT" sz="1600" dirty="0">
                <a:latin typeface="Montserrat" panose="00000500000000000000" pitchFamily="2" charset="0"/>
                <a:ea typeface="Verdana" panose="020B0604030504040204" pitchFamily="34" charset="0"/>
                <a:cs typeface="Verdana" panose="020B0604030504040204" pitchFamily="34" charset="0"/>
              </a:rPr>
              <a:t>F - Mondo della certificazione e accreditamento</a:t>
            </a:r>
          </a:p>
          <a:p>
            <a:r>
              <a:rPr lang="it-IT" altLang="it-IT" sz="1600" dirty="0">
                <a:latin typeface="Montserrat" panose="00000500000000000000" pitchFamily="2" charset="0"/>
                <a:ea typeface="Verdana" panose="020B0604030504040204" pitchFamily="34" charset="0"/>
                <a:cs typeface="Verdana" panose="020B0604030504040204" pitchFamily="34" charset="0"/>
              </a:rPr>
              <a:t>G - ONG</a:t>
            </a:r>
          </a:p>
        </p:txBody>
      </p:sp>
      <p:sp>
        <p:nvSpPr>
          <p:cNvPr id="2" name="Segnaposto numero diapositiva 1">
            <a:extLst>
              <a:ext uri="{FF2B5EF4-FFF2-40B4-BE49-F238E27FC236}">
                <a16:creationId xmlns:a16="http://schemas.microsoft.com/office/drawing/2014/main" id="{70675400-3C0B-4B46-B92E-710DA30BF2CF}"/>
              </a:ext>
            </a:extLst>
          </p:cNvPr>
          <p:cNvSpPr>
            <a:spLocks noGrp="1"/>
          </p:cNvSpPr>
          <p:nvPr>
            <p:ph type="sldNum" sz="quarter" idx="4294967295"/>
          </p:nvPr>
        </p:nvSpPr>
        <p:spPr>
          <a:xfrm>
            <a:off x="9448800" y="6356350"/>
            <a:ext cx="2743200" cy="365125"/>
          </a:xfrm>
        </p:spPr>
        <p:txBody>
          <a:bodyPr/>
          <a:lstStyle/>
          <a:p>
            <a:fld id="{A96D68B6-7694-4F07-97A3-CC9817D15B44}" type="slidenum">
              <a:rPr lang="it-IT" smtClean="0"/>
              <a:t>7</a:t>
            </a:fld>
            <a:endParaRPr lang="it-IT"/>
          </a:p>
        </p:txBody>
      </p:sp>
      <p:sp>
        <p:nvSpPr>
          <p:cNvPr id="11" name="Freccia a destra 10"/>
          <p:cNvSpPr/>
          <p:nvPr/>
        </p:nvSpPr>
        <p:spPr>
          <a:xfrm>
            <a:off x="2492348" y="4872249"/>
            <a:ext cx="7506184" cy="522132"/>
          </a:xfrm>
          <a:prstGeom prst="rightArrow">
            <a:avLst/>
          </a:prstGeom>
          <a:solidFill>
            <a:srgbClr val="3D88E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a:solidFill>
                  <a:schemeClr val="bg1"/>
                </a:solidFill>
                <a:latin typeface="Montserrat" panose="00000500000000000000" pitchFamily="2" charset="0"/>
              </a:rPr>
              <a:t>Contributi tecnici e posizioni nazionali</a:t>
            </a:r>
          </a:p>
        </p:txBody>
      </p:sp>
      <p:sp>
        <p:nvSpPr>
          <p:cNvPr id="12" name="Freccia a destra 11"/>
          <p:cNvSpPr/>
          <p:nvPr/>
        </p:nvSpPr>
        <p:spPr>
          <a:xfrm flipH="1">
            <a:off x="2191529" y="4526076"/>
            <a:ext cx="7466854" cy="519771"/>
          </a:xfrm>
          <a:prstGeom prst="rightArrow">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b="1" dirty="0">
                <a:latin typeface="Montserrat" panose="00000500000000000000" pitchFamily="2" charset="0"/>
              </a:rPr>
              <a:t>Standard da adottare</a:t>
            </a:r>
          </a:p>
        </p:txBody>
      </p:sp>
      <p:sp>
        <p:nvSpPr>
          <p:cNvPr id="13" name="Freccia bidirezionale orizzontale 12"/>
          <p:cNvSpPr/>
          <p:nvPr/>
        </p:nvSpPr>
        <p:spPr>
          <a:xfrm>
            <a:off x="2191529" y="5352643"/>
            <a:ext cx="7807003" cy="588238"/>
          </a:xfrm>
          <a:prstGeom prst="leftRightArrow">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sz="1400" b="1" dirty="0">
                <a:latin typeface="Montserrat" panose="00000500000000000000" pitchFamily="2" charset="0"/>
              </a:rPr>
              <a:t>Know </a:t>
            </a:r>
            <a:r>
              <a:rPr lang="it-IT" sz="1400" b="1" dirty="0" err="1">
                <a:latin typeface="Montserrat" panose="00000500000000000000" pitchFamily="2" charset="0"/>
              </a:rPr>
              <a:t>how</a:t>
            </a:r>
            <a:r>
              <a:rPr lang="it-IT" sz="1400" b="1" dirty="0">
                <a:latin typeface="Montserrat" panose="00000500000000000000" pitchFamily="2" charset="0"/>
              </a:rPr>
              <a:t>, expertise, buone pratiche, pubblicazioni</a:t>
            </a: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954" y="4237160"/>
            <a:ext cx="1323476" cy="1415511"/>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3718" y="4221777"/>
            <a:ext cx="769985" cy="888209"/>
          </a:xfrm>
          <a:prstGeom prst="rect">
            <a:avLst/>
          </a:prstGeom>
        </p:spPr>
      </p:pic>
      <p:pic>
        <p:nvPicPr>
          <p:cNvPr id="17" name="Immagin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0908" y="4221794"/>
            <a:ext cx="772085" cy="919519"/>
          </a:xfrm>
          <a:prstGeom prst="rect">
            <a:avLst/>
          </a:prstGeom>
        </p:spPr>
      </p:pic>
      <p:sp>
        <p:nvSpPr>
          <p:cNvPr id="20" name="Freccia a destra 19"/>
          <p:cNvSpPr/>
          <p:nvPr/>
        </p:nvSpPr>
        <p:spPr>
          <a:xfrm flipH="1">
            <a:off x="2193363" y="4171940"/>
            <a:ext cx="7465019" cy="519771"/>
          </a:xfrm>
          <a:prstGeom prst="rightArrow">
            <a:avLst/>
          </a:prstGeom>
          <a:solidFill>
            <a:srgbClr val="17569E"/>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b="1" dirty="0">
                <a:latin typeface="Montserrat" panose="00000500000000000000" pitchFamily="2" charset="0"/>
              </a:rPr>
              <a:t>Standard da recepire </a:t>
            </a:r>
          </a:p>
        </p:txBody>
      </p:sp>
      <p:sp>
        <p:nvSpPr>
          <p:cNvPr id="18" name="Text Box 8"/>
          <p:cNvSpPr txBox="1">
            <a:spLocks noChangeArrowheads="1"/>
          </p:cNvSpPr>
          <p:nvPr/>
        </p:nvSpPr>
        <p:spPr bwMode="auto">
          <a:xfrm>
            <a:off x="3158320" y="3536738"/>
            <a:ext cx="8318630" cy="400110"/>
          </a:xfrm>
          <a:prstGeom prst="rect">
            <a:avLst/>
          </a:prstGeom>
          <a:noFill/>
          <a:ln w="9525">
            <a:noFill/>
            <a:miter lim="800000"/>
            <a:headEnd/>
            <a:tailEnd/>
          </a:ln>
          <a:effectLst/>
        </p:spPr>
        <p:txBody>
          <a:bodyPr wrap="square">
            <a:spAutoFit/>
          </a:bodyPr>
          <a:lstStyle/>
          <a:p>
            <a:pPr algn="just">
              <a:spcBef>
                <a:spcPts val="600"/>
              </a:spcBef>
            </a:pPr>
            <a:r>
              <a:rPr lang="it-IT" dirty="0">
                <a:latin typeface="Montserrat" panose="00000500000000000000" pitchFamily="2" charset="0"/>
                <a:ea typeface="Verdana" panose="020B0604030504040204" pitchFamily="34" charset="0"/>
                <a:cs typeface="Verdana" panose="020B0604030504040204" pitchFamily="34" charset="0"/>
              </a:rPr>
              <a:t>Una </a:t>
            </a:r>
            <a:r>
              <a:rPr lang="it-IT" b="1" dirty="0">
                <a:latin typeface="Montserrat" panose="00000500000000000000" pitchFamily="2" charset="0"/>
                <a:ea typeface="Verdana" panose="020B0604030504040204" pitchFamily="34" charset="0"/>
                <a:cs typeface="Verdana" panose="020B0604030504040204" pitchFamily="34" charset="0"/>
              </a:rPr>
              <a:t>piattaforma multi-stakeholder</a:t>
            </a:r>
            <a:r>
              <a:rPr lang="it-IT" dirty="0">
                <a:latin typeface="Montserrat" panose="00000500000000000000" pitchFamily="2" charset="0"/>
                <a:ea typeface="Verdana" panose="020B0604030504040204" pitchFamily="34" charset="0"/>
                <a:cs typeface="Verdana" panose="020B0604030504040204" pitchFamily="34" charset="0"/>
              </a:rPr>
              <a:t> al servizio del </a:t>
            </a:r>
            <a:r>
              <a:rPr lang="it-IT" b="1" dirty="0">
                <a:latin typeface="Montserrat" panose="00000500000000000000" pitchFamily="2" charset="0"/>
                <a:ea typeface="Verdana" panose="020B0604030504040204" pitchFamily="34" charset="0"/>
                <a:cs typeface="Verdana" panose="020B0604030504040204" pitchFamily="34" charset="0"/>
              </a:rPr>
              <a:t>"sistema-Paese</a:t>
            </a:r>
            <a:r>
              <a:rPr lang="it-IT" sz="2000" b="1" dirty="0">
                <a:latin typeface="Montserrat" panose="00000500000000000000" pitchFamily="2" charset="0"/>
                <a:ea typeface="Verdana" panose="020B0604030504040204" pitchFamily="34" charset="0"/>
                <a:cs typeface="Verdana" panose="020B0604030504040204" pitchFamily="34" charset="0"/>
              </a:rPr>
              <a:t>"</a:t>
            </a:r>
          </a:p>
        </p:txBody>
      </p:sp>
      <p:cxnSp>
        <p:nvCxnSpPr>
          <p:cNvPr id="21" name="Connettore diritto 20"/>
          <p:cNvCxnSpPr/>
          <p:nvPr/>
        </p:nvCxnSpPr>
        <p:spPr>
          <a:xfrm flipV="1">
            <a:off x="367395" y="4050490"/>
            <a:ext cx="11500788" cy="25010"/>
          </a:xfrm>
          <a:prstGeom prst="line">
            <a:avLst/>
          </a:prstGeom>
          <a:ln w="9525" cap="flat" cmpd="sng" algn="ctr">
            <a:solidFill>
              <a:schemeClr val="tx1">
                <a:lumMod val="85000"/>
                <a:lumOff val="1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 name="Gruppo 4"/>
          <p:cNvGrpSpPr/>
          <p:nvPr/>
        </p:nvGrpSpPr>
        <p:grpSpPr>
          <a:xfrm>
            <a:off x="-1093435" y="940758"/>
            <a:ext cx="5514792" cy="3036560"/>
            <a:chOff x="-798467" y="637274"/>
            <a:chExt cx="5514792" cy="3036560"/>
          </a:xfrm>
        </p:grpSpPr>
        <p:graphicFrame>
          <p:nvGraphicFramePr>
            <p:cNvPr id="7" name="Diagramma 6"/>
            <p:cNvGraphicFramePr/>
            <p:nvPr/>
          </p:nvGraphicFramePr>
          <p:xfrm>
            <a:off x="-798467" y="637274"/>
            <a:ext cx="5514792" cy="3036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e 5"/>
            <p:cNvSpPr/>
            <p:nvPr/>
          </p:nvSpPr>
          <p:spPr>
            <a:xfrm>
              <a:off x="1400206" y="1624298"/>
              <a:ext cx="1083365" cy="11330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1017" y="1843732"/>
              <a:ext cx="1427199" cy="555632"/>
            </a:xfrm>
            <a:prstGeom prst="rect">
              <a:avLst/>
            </a:prstGeom>
          </p:spPr>
        </p:pic>
      </p:grpSp>
    </p:spTree>
    <p:extLst>
      <p:ext uri="{BB962C8B-B14F-4D97-AF65-F5344CB8AC3E}">
        <p14:creationId xmlns:p14="http://schemas.microsoft.com/office/powerpoint/2010/main" val="60327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6B9D72-AE12-9C0F-DB76-AD459F3BB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p:cNvPicPr>
            <a:picLocks noChangeAspect="1"/>
          </p:cNvPicPr>
          <p:nvPr/>
        </p:nvPicPr>
        <p:blipFill rotWithShape="1">
          <a:blip r:embed="rId3"/>
          <a:srcRect l="35613" t="17895" r="33717" b="6298"/>
          <a:stretch/>
        </p:blipFill>
        <p:spPr>
          <a:xfrm>
            <a:off x="2174593" y="911251"/>
            <a:ext cx="3723689" cy="5177218"/>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4"/>
          <a:stretch>
            <a:fillRect/>
          </a:stretch>
        </p:blipFill>
        <p:spPr>
          <a:xfrm>
            <a:off x="6206836" y="914775"/>
            <a:ext cx="3697584" cy="5173693"/>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4570331" y="6285708"/>
            <a:ext cx="4820550" cy="369332"/>
          </a:xfrm>
          <a:prstGeom prst="rect">
            <a:avLst/>
          </a:prstGeom>
        </p:spPr>
        <p:txBody>
          <a:bodyPr wrap="none">
            <a:spAutoFit/>
          </a:bodyPr>
          <a:lstStyle/>
          <a:p>
            <a:r>
              <a:rPr lang="it-IT" b="1" dirty="0">
                <a:latin typeface="Montserrat" panose="00000500000000000000" pitchFamily="2" charset="0"/>
              </a:rPr>
              <a:t>https://store.uni.com/uni-pdr-125-2022</a:t>
            </a:r>
          </a:p>
        </p:txBody>
      </p:sp>
    </p:spTree>
    <p:extLst>
      <p:ext uri="{BB962C8B-B14F-4D97-AF65-F5344CB8AC3E}">
        <p14:creationId xmlns:p14="http://schemas.microsoft.com/office/powerpoint/2010/main" val="30962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CCBD880-4409-EEA0-7E0E-D8BEF2D7A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magine 1"/>
          <p:cNvPicPr>
            <a:picLocks noChangeAspect="1"/>
          </p:cNvPicPr>
          <p:nvPr/>
        </p:nvPicPr>
        <p:blipFill>
          <a:blip r:embed="rId3"/>
          <a:stretch>
            <a:fillRect/>
          </a:stretch>
        </p:blipFill>
        <p:spPr>
          <a:xfrm>
            <a:off x="693219" y="942179"/>
            <a:ext cx="3511033" cy="4936747"/>
          </a:xfrm>
          <a:prstGeom prst="rect">
            <a:avLst/>
          </a:prstGeom>
          <a:ln>
            <a:noFill/>
          </a:ln>
          <a:effectLst>
            <a:outerShdw blurRad="292100" dist="139700" dir="2700000" algn="tl" rotWithShape="0">
              <a:srgbClr val="333333">
                <a:alpha val="65000"/>
              </a:srgbClr>
            </a:outerShdw>
          </a:effectLst>
        </p:spPr>
      </p:pic>
      <p:sp>
        <p:nvSpPr>
          <p:cNvPr id="5" name="Rettangolo 4">
            <a:extLst>
              <a:ext uri="{FF2B5EF4-FFF2-40B4-BE49-F238E27FC236}">
                <a16:creationId xmlns:a16="http://schemas.microsoft.com/office/drawing/2014/main" id="{DC6D6202-3EDA-DC3F-20AE-46041C798847}"/>
              </a:ext>
            </a:extLst>
          </p:cNvPr>
          <p:cNvSpPr/>
          <p:nvPr/>
        </p:nvSpPr>
        <p:spPr>
          <a:xfrm>
            <a:off x="4484154" y="942180"/>
            <a:ext cx="7292209" cy="5155257"/>
          </a:xfrm>
          <a:prstGeom prst="rect">
            <a:avLst/>
          </a:prstGeom>
        </p:spPr>
        <p:txBody>
          <a:bodyPr wrap="square">
            <a:spAutoFit/>
          </a:bodyPr>
          <a:lstStyle/>
          <a:p>
            <a:r>
              <a:rPr lang="it-IT" sz="2400" b="1" dirty="0">
                <a:solidFill>
                  <a:srgbClr val="002060"/>
                </a:solidFill>
                <a:latin typeface="Montserrat" panose="00000500000000000000" pitchFamily="2" charset="0"/>
              </a:rPr>
              <a:t>PERCHÉ LA PARITÀ DI GENERE? </a:t>
            </a:r>
          </a:p>
          <a:p>
            <a:endParaRPr lang="it-IT" b="1" dirty="0">
              <a:solidFill>
                <a:srgbClr val="002060"/>
              </a:solidFill>
              <a:latin typeface="Montserrat" panose="00000500000000000000" pitchFamily="2" charset="0"/>
            </a:endParaRPr>
          </a:p>
          <a:p>
            <a:pPr marL="342900" indent="-342900">
              <a:spcBef>
                <a:spcPts val="600"/>
              </a:spcBef>
              <a:spcAft>
                <a:spcPts val="600"/>
              </a:spcAft>
              <a:buFont typeface="Wingdings" panose="05000000000000000000" pitchFamily="2" charset="2"/>
              <a:buChar char="Ø"/>
            </a:pPr>
            <a:r>
              <a:rPr lang="it-IT" sz="1600" dirty="0">
                <a:solidFill>
                  <a:schemeClr val="tx1">
                    <a:lumMod val="85000"/>
                    <a:lumOff val="15000"/>
                  </a:schemeClr>
                </a:solidFill>
                <a:latin typeface="Montserrat" panose="00000500000000000000" pitchFamily="2" charset="0"/>
              </a:rPr>
              <a:t>Riequilibrio per la </a:t>
            </a:r>
            <a:r>
              <a:rPr lang="it-IT" sz="1600" b="1" dirty="0">
                <a:solidFill>
                  <a:schemeClr val="tx1">
                    <a:lumMod val="85000"/>
                    <a:lumOff val="15000"/>
                  </a:schemeClr>
                </a:solidFill>
                <a:latin typeface="Montserrat" panose="00000500000000000000" pitchFamily="2" charset="0"/>
              </a:rPr>
              <a:t>crescita del Paese </a:t>
            </a:r>
            <a:r>
              <a:rPr lang="it-IT" sz="1600" dirty="0">
                <a:solidFill>
                  <a:schemeClr val="tx1">
                    <a:lumMod val="85000"/>
                    <a:lumOff val="15000"/>
                  </a:schemeClr>
                </a:solidFill>
                <a:latin typeface="Montserrat" panose="00000500000000000000" pitchFamily="2" charset="0"/>
              </a:rPr>
              <a:t>(</a:t>
            </a:r>
            <a:r>
              <a:rPr lang="it-IT" sz="1600" dirty="0">
                <a:latin typeface="Montserrat" panose="00000500000000000000" pitchFamily="2" charset="0"/>
              </a:rPr>
              <a:t>Strategia Nazionale sulla Parità di Genere 2021-2025  e Legge 5 novembre 2021 n. 162 sulla parità salariale)</a:t>
            </a:r>
          </a:p>
          <a:p>
            <a:pPr marL="342900" indent="-342900">
              <a:spcBef>
                <a:spcPts val="600"/>
              </a:spcBef>
              <a:spcAft>
                <a:spcPts val="600"/>
              </a:spcAft>
              <a:buFont typeface="Wingdings" panose="05000000000000000000" pitchFamily="2" charset="2"/>
              <a:buChar char="Ø"/>
            </a:pPr>
            <a:r>
              <a:rPr lang="it-IT" sz="1600" b="1" dirty="0">
                <a:latin typeface="Montserrat" panose="00000500000000000000" pitchFamily="2" charset="0"/>
              </a:rPr>
              <a:t>Leva per un cambiamento culturale </a:t>
            </a:r>
            <a:r>
              <a:rPr lang="it-IT" sz="1600" dirty="0">
                <a:latin typeface="Montserrat" panose="00000500000000000000" pitchFamily="2" charset="0"/>
              </a:rPr>
              <a:t>che parte dalle imprese, </a:t>
            </a:r>
            <a:r>
              <a:rPr lang="it-IT" sz="1600" b="1" dirty="0">
                <a:latin typeface="Montserrat" panose="00000500000000000000" pitchFamily="2" charset="0"/>
              </a:rPr>
              <a:t>sostenibile e durevole nel tempo</a:t>
            </a:r>
            <a:r>
              <a:rPr lang="it-IT" sz="1600" dirty="0">
                <a:latin typeface="Montserrat" panose="00000500000000000000" pitchFamily="2" charset="0"/>
              </a:rPr>
              <a:t>.</a:t>
            </a:r>
          </a:p>
          <a:p>
            <a:pPr marL="342900" indent="-342900">
              <a:spcBef>
                <a:spcPts val="600"/>
              </a:spcBef>
              <a:spcAft>
                <a:spcPts val="600"/>
              </a:spcAft>
              <a:buFont typeface="Wingdings" panose="05000000000000000000" pitchFamily="2" charset="2"/>
              <a:buChar char="Ø"/>
            </a:pPr>
            <a:r>
              <a:rPr lang="it-IT" sz="1600" dirty="0">
                <a:latin typeface="Montserrat" panose="00000500000000000000" pitchFamily="2" charset="0"/>
              </a:rPr>
              <a:t>Superare il </a:t>
            </a:r>
            <a:r>
              <a:rPr lang="it-IT" sz="1600" b="1" dirty="0">
                <a:latin typeface="Montserrat" panose="00000500000000000000" pitchFamily="2" charset="0"/>
              </a:rPr>
              <a:t>gender gap</a:t>
            </a:r>
          </a:p>
          <a:p>
            <a:pPr marL="342900" indent="-342900">
              <a:spcBef>
                <a:spcPts val="600"/>
              </a:spcBef>
              <a:spcAft>
                <a:spcPts val="600"/>
              </a:spcAft>
              <a:buFont typeface="Wingdings" panose="05000000000000000000" pitchFamily="2" charset="2"/>
              <a:buChar char="Ø"/>
            </a:pPr>
            <a:r>
              <a:rPr lang="it-IT" sz="1600" dirty="0">
                <a:latin typeface="Montserrat" panose="00000500000000000000" pitchFamily="2" charset="0"/>
              </a:rPr>
              <a:t>Ridurre il turnover e </a:t>
            </a:r>
            <a:r>
              <a:rPr lang="it-IT" sz="1600" b="1" dirty="0">
                <a:latin typeface="Montserrat" panose="00000500000000000000" pitchFamily="2" charset="0"/>
              </a:rPr>
              <a:t>attrarre nuovi talenti</a:t>
            </a:r>
          </a:p>
          <a:p>
            <a:pPr marL="342900" indent="-342900">
              <a:spcBef>
                <a:spcPts val="600"/>
              </a:spcBef>
              <a:spcAft>
                <a:spcPts val="600"/>
              </a:spcAft>
              <a:buFont typeface="Wingdings" panose="05000000000000000000" pitchFamily="2" charset="2"/>
              <a:buChar char="Ø"/>
            </a:pPr>
            <a:r>
              <a:rPr lang="it-IT" sz="1600" b="1" dirty="0">
                <a:solidFill>
                  <a:prstClr val="black">
                    <a:lumMod val="85000"/>
                    <a:lumOff val="15000"/>
                  </a:prstClr>
                </a:solidFill>
                <a:latin typeface="Montserrat" panose="00000500000000000000" pitchFamily="2" charset="0"/>
              </a:rPr>
              <a:t>Creare valore</a:t>
            </a:r>
            <a:r>
              <a:rPr lang="it-IT" sz="1600" dirty="0">
                <a:solidFill>
                  <a:prstClr val="black">
                    <a:lumMod val="85000"/>
                    <a:lumOff val="15000"/>
                  </a:prstClr>
                </a:solidFill>
                <a:latin typeface="Montserrat" panose="00000500000000000000" pitchFamily="2" charset="0"/>
              </a:rPr>
              <a:t> con l’inclusione per una maggior </a:t>
            </a:r>
            <a:r>
              <a:rPr lang="it-IT" sz="1600" b="1" dirty="0">
                <a:latin typeface="Montserrat" panose="00000500000000000000" pitchFamily="2" charset="0"/>
              </a:rPr>
              <a:t>competitività sul mercato </a:t>
            </a:r>
          </a:p>
          <a:p>
            <a:pPr marL="342900" indent="-342900">
              <a:spcBef>
                <a:spcPts val="600"/>
              </a:spcBef>
              <a:spcAft>
                <a:spcPts val="600"/>
              </a:spcAft>
              <a:buFont typeface="Wingdings" panose="05000000000000000000" pitchFamily="2" charset="2"/>
              <a:buChar char="Ø"/>
            </a:pPr>
            <a:r>
              <a:rPr lang="it-IT" sz="1600" dirty="0">
                <a:solidFill>
                  <a:prstClr val="black">
                    <a:lumMod val="85000"/>
                    <a:lumOff val="15000"/>
                  </a:prstClr>
                </a:solidFill>
                <a:latin typeface="Montserrat" panose="00000500000000000000" pitchFamily="2" charset="0"/>
              </a:rPr>
              <a:t>Indicatori come </a:t>
            </a:r>
            <a:r>
              <a:rPr lang="it-IT" sz="1600" b="1" dirty="0">
                <a:solidFill>
                  <a:prstClr val="black">
                    <a:lumMod val="85000"/>
                    <a:lumOff val="15000"/>
                  </a:prstClr>
                </a:solidFill>
                <a:latin typeface="Montserrat" panose="00000500000000000000" pitchFamily="2" charset="0"/>
              </a:rPr>
              <a:t>obiettivi aziendali </a:t>
            </a:r>
            <a:r>
              <a:rPr lang="it-IT" sz="1600" dirty="0">
                <a:solidFill>
                  <a:prstClr val="black">
                    <a:lumMod val="85000"/>
                    <a:lumOff val="15000"/>
                  </a:prstClr>
                </a:solidFill>
                <a:latin typeface="Montserrat" panose="00000500000000000000" pitchFamily="2" charset="0"/>
              </a:rPr>
              <a:t>e parte integrante delle politiche globali delle organizzazioni)</a:t>
            </a:r>
          </a:p>
          <a:p>
            <a:pPr marL="342900" indent="-342900">
              <a:spcBef>
                <a:spcPts val="600"/>
              </a:spcBef>
              <a:spcAft>
                <a:spcPts val="600"/>
              </a:spcAft>
              <a:buFont typeface="Wingdings" panose="05000000000000000000" pitchFamily="2" charset="2"/>
              <a:buChar char="Ø"/>
            </a:pPr>
            <a:r>
              <a:rPr lang="it-IT" sz="1600" b="1" dirty="0">
                <a:latin typeface="Montserrat" panose="00000500000000000000" pitchFamily="2" charset="0"/>
              </a:rPr>
              <a:t>Crescita reputazionale </a:t>
            </a:r>
            <a:r>
              <a:rPr lang="it-IT" sz="1600" dirty="0">
                <a:latin typeface="Montserrat" panose="00000500000000000000" pitchFamily="2" charset="0"/>
              </a:rPr>
              <a:t>dell’azienda</a:t>
            </a:r>
          </a:p>
          <a:p>
            <a:pPr marL="342900" indent="-342900">
              <a:spcBef>
                <a:spcPts val="600"/>
              </a:spcBef>
              <a:spcAft>
                <a:spcPts val="600"/>
              </a:spcAft>
              <a:buFont typeface="Wingdings" panose="05000000000000000000" pitchFamily="2" charset="2"/>
              <a:buChar char="Ø"/>
            </a:pPr>
            <a:r>
              <a:rPr lang="it-IT" sz="1600" dirty="0">
                <a:latin typeface="Montserrat" panose="00000500000000000000" pitchFamily="2" charset="0"/>
              </a:rPr>
              <a:t>Accesso a </a:t>
            </a:r>
            <a:r>
              <a:rPr lang="it-IT" sz="1600" b="1" dirty="0">
                <a:latin typeface="Montserrat" panose="00000500000000000000" pitchFamily="2" charset="0"/>
              </a:rPr>
              <a:t>premialità</a:t>
            </a:r>
            <a:r>
              <a:rPr lang="it-IT" sz="1600" dirty="0">
                <a:latin typeface="Montserrat" panose="00000500000000000000" pitchFamily="2" charset="0"/>
              </a:rPr>
              <a:t> nei bandi e </a:t>
            </a:r>
            <a:r>
              <a:rPr lang="it-IT" sz="1600" b="1" dirty="0">
                <a:latin typeface="Montserrat" panose="00000500000000000000" pitchFamily="2" charset="0"/>
              </a:rPr>
              <a:t>sgravi fiscali</a:t>
            </a:r>
          </a:p>
        </p:txBody>
      </p:sp>
    </p:spTree>
    <p:extLst>
      <p:ext uri="{BB962C8B-B14F-4D97-AF65-F5344CB8AC3E}">
        <p14:creationId xmlns:p14="http://schemas.microsoft.com/office/powerpoint/2010/main" val="37623690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3254</TotalTime>
  <Words>3765</Words>
  <Application>Microsoft Office PowerPoint</Application>
  <PresentationFormat>Widescreen</PresentationFormat>
  <Paragraphs>505</Paragraphs>
  <Slides>39</Slides>
  <Notes>2</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39</vt:i4>
      </vt:variant>
    </vt:vector>
  </HeadingPairs>
  <TitlesOfParts>
    <vt:vector size="50" baseType="lpstr">
      <vt:lpstr>SimSun</vt:lpstr>
      <vt:lpstr>Arial</vt:lpstr>
      <vt:lpstr>Arial Black</vt:lpstr>
      <vt:lpstr>Calibri</vt:lpstr>
      <vt:lpstr>Calibri Light</vt:lpstr>
      <vt:lpstr>Montserrat</vt:lpstr>
      <vt:lpstr>Times New Roman</vt:lpstr>
      <vt:lpstr>Verdana</vt:lpstr>
      <vt:lpstr>Wingdings</vt:lpstr>
      <vt:lpstr>Tema di Office</vt:lpstr>
      <vt:lpstr>ClipArt</vt:lpstr>
      <vt:lpstr>Presentazione standard di PowerPoint</vt:lpstr>
      <vt:lpstr>Presentazione standard di PowerPoint</vt:lpstr>
      <vt:lpstr>La certificazione di parità di genere secondo la UNI/PdR 125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Avviso pubblico  “Verso la certificazione della parità di genere”</vt:lpstr>
      <vt:lpstr>Obiettivi</vt:lpstr>
      <vt:lpstr>Presentazione standard di PowerPoint</vt:lpstr>
      <vt:lpstr>Linee di finanziamento</vt:lpstr>
      <vt:lpstr>Dotazione finanziaria </vt:lpstr>
      <vt:lpstr>Valore del voucher</vt:lpstr>
      <vt:lpstr>Conteggio dei dipendenti </vt:lpstr>
      <vt:lpstr>Linea A Servizi consulenziali di accompagnamento alla certificazione  </vt:lpstr>
      <vt:lpstr>Linea B Servizio di certificazione della parità di genere </vt:lpstr>
      <vt:lpstr>C.1 Presentazione delle domande </vt:lpstr>
      <vt:lpstr>Presentazione standard di PowerPoint</vt:lpstr>
      <vt:lpstr>C.3 Istruttoria </vt:lpstr>
      <vt:lpstr>C.4 Modalità e tempi per l’erogazione dell’agevolazione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Di Marcello</dc:creator>
  <cp:lastModifiedBy>Loredana Caponio</cp:lastModifiedBy>
  <cp:revision>42</cp:revision>
  <dcterms:created xsi:type="dcterms:W3CDTF">2023-03-30T12:31:51Z</dcterms:created>
  <dcterms:modified xsi:type="dcterms:W3CDTF">2023-09-19T13:32:15Z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