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570" r:id="rId2"/>
    <p:sldId id="504" r:id="rId3"/>
    <p:sldId id="261" r:id="rId4"/>
    <p:sldId id="374" r:id="rId5"/>
    <p:sldId id="375" r:id="rId6"/>
    <p:sldId id="264" r:id="rId7"/>
    <p:sldId id="533" r:id="rId8"/>
    <p:sldId id="267" r:id="rId9"/>
    <p:sldId id="268" r:id="rId10"/>
    <p:sldId id="269" r:id="rId11"/>
    <p:sldId id="270" r:id="rId12"/>
    <p:sldId id="377" r:id="rId13"/>
    <p:sldId id="272" r:id="rId14"/>
    <p:sldId id="298" r:id="rId15"/>
    <p:sldId id="299" r:id="rId16"/>
    <p:sldId id="302" r:id="rId17"/>
    <p:sldId id="535" r:id="rId18"/>
    <p:sldId id="536" r:id="rId19"/>
    <p:sldId id="537" r:id="rId20"/>
    <p:sldId id="300" r:id="rId21"/>
    <p:sldId id="538" r:id="rId22"/>
    <p:sldId id="306" r:id="rId23"/>
    <p:sldId id="379" r:id="rId24"/>
    <p:sldId id="380" r:id="rId25"/>
    <p:sldId id="381" r:id="rId26"/>
    <p:sldId id="297" r:id="rId27"/>
    <p:sldId id="571" r:id="rId28"/>
    <p:sldId id="265" r:id="rId29"/>
    <p:sldId id="358" r:id="rId30"/>
    <p:sldId id="359" r:id="rId31"/>
    <p:sldId id="360" r:id="rId32"/>
    <p:sldId id="361" r:id="rId33"/>
    <p:sldId id="313" r:id="rId34"/>
    <p:sldId id="314" r:id="rId35"/>
    <p:sldId id="572" r:id="rId36"/>
    <p:sldId id="573"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2" r:id="rId51"/>
    <p:sldId id="574" r:id="rId52"/>
    <p:sldId id="530" r:id="rId53"/>
    <p:sldId id="531" r:id="rId54"/>
    <p:sldId id="575" r:id="rId5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5C5A56B5-E6C1-4860-BF1A-08AE7E7A5BFA}">
          <p14:sldIdLst>
            <p14:sldId id="570"/>
            <p14:sldId id="504"/>
          </p14:sldIdLst>
        </p14:section>
        <p14:section name="Uni" id="{A0FE7CF0-C000-454D-9EB5-EBF923921DDB}">
          <p14:sldIdLst>
            <p14:sldId id="261"/>
            <p14:sldId id="374"/>
            <p14:sldId id="375"/>
            <p14:sldId id="264"/>
            <p14:sldId id="533"/>
            <p14:sldId id="267"/>
            <p14:sldId id="268"/>
            <p14:sldId id="269"/>
            <p14:sldId id="270"/>
            <p14:sldId id="377"/>
            <p14:sldId id="272"/>
            <p14:sldId id="298"/>
            <p14:sldId id="299"/>
            <p14:sldId id="302"/>
            <p14:sldId id="535"/>
            <p14:sldId id="536"/>
            <p14:sldId id="537"/>
            <p14:sldId id="300"/>
            <p14:sldId id="538"/>
            <p14:sldId id="306"/>
            <p14:sldId id="379"/>
            <p14:sldId id="380"/>
            <p14:sldId id="381"/>
            <p14:sldId id="297"/>
          </p14:sldIdLst>
        </p14:section>
        <p14:section name="Sezione senza titolo" id="{0493F7E7-2691-4480-B8B6-6BCACF1A35C4}">
          <p14:sldIdLst>
            <p14:sldId id="571"/>
            <p14:sldId id="265"/>
            <p14:sldId id="358"/>
            <p14:sldId id="359"/>
            <p14:sldId id="360"/>
            <p14:sldId id="361"/>
            <p14:sldId id="313"/>
            <p14:sldId id="314"/>
            <p14:sldId id="572"/>
            <p14:sldId id="573"/>
          </p14:sldIdLst>
        </p14:section>
        <p14:section name="Slide Bando" id="{147C682F-7C3C-4607-B1E3-B1CBDB194888}">
          <p14:sldIdLst>
            <p14:sldId id="278"/>
            <p14:sldId id="279"/>
            <p14:sldId id="280"/>
            <p14:sldId id="281"/>
            <p14:sldId id="282"/>
            <p14:sldId id="283"/>
            <p14:sldId id="284"/>
            <p14:sldId id="285"/>
            <p14:sldId id="286"/>
            <p14:sldId id="287"/>
            <p14:sldId id="288"/>
            <p14:sldId id="289"/>
            <p14:sldId id="290"/>
            <p14:sldId id="292"/>
          </p14:sldIdLst>
        </p14:section>
        <p14:section name="FORMATIVO" id="{4C4515FE-087F-42CF-B833-B330664D074B}">
          <p14:sldIdLst>
            <p14:sldId id="574"/>
            <p14:sldId id="530"/>
            <p14:sldId id="531"/>
            <p14:sldId id="57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esca Porrini" initials="FP" lastIdx="6" clrIdx="0">
    <p:extLst>
      <p:ext uri="{19B8F6BF-5375-455C-9EA6-DF929625EA0E}">
        <p15:presenceInfo xmlns:p15="http://schemas.microsoft.com/office/powerpoint/2012/main" userId="S::francesca.porrini@nextgroup.eu::de337b45-5c29-4a90-95d2-bff6bb1323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DEDED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661"/>
  </p:normalViewPr>
  <p:slideViewPr>
    <p:cSldViewPr snapToGrid="0">
      <p:cViewPr varScale="1">
        <p:scale>
          <a:sx n="82" d="100"/>
          <a:sy n="82" d="100"/>
        </p:scale>
        <p:origin x="76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5CF926-E943-4DD4-8275-6EBCDA279187}" type="doc">
      <dgm:prSet loTypeId="urn:microsoft.com/office/officeart/2005/8/layout/radial6" loCatId="cycle" qsTypeId="urn:microsoft.com/office/officeart/2005/8/quickstyle/simple1" qsCatId="simple" csTypeId="urn:microsoft.com/office/officeart/2005/8/colors/accent0_3" csCatId="mainScheme" phldr="1"/>
      <dgm:spPr/>
      <dgm:t>
        <a:bodyPr/>
        <a:lstStyle/>
        <a:p>
          <a:endParaRPr lang="it-IT"/>
        </a:p>
      </dgm:t>
    </dgm:pt>
    <dgm:pt modelId="{E8EDB7A3-5BBF-4511-B152-AC0F5130E752}">
      <dgm:prSet phldrT="[Testo]"/>
      <dgm:spPr>
        <a:solidFill>
          <a:srgbClr val="1C5383"/>
        </a:solidFill>
      </dgm:spPr>
      <dgm:t>
        <a:bodyPr/>
        <a:lstStyle/>
        <a:p>
          <a:r>
            <a:rPr lang="it-IT" b="1" dirty="0">
              <a:latin typeface="Montserrat" panose="00000500000000000000" pitchFamily="2" charset="0"/>
            </a:rPr>
            <a:t>A</a:t>
          </a:r>
        </a:p>
      </dgm:t>
    </dgm:pt>
    <dgm:pt modelId="{B67C812C-996A-45B3-B388-191216FFF107}" type="parTrans" cxnId="{C644E861-980B-4EDF-9B92-6830ADC1E497}">
      <dgm:prSet/>
      <dgm:spPr/>
      <dgm:t>
        <a:bodyPr/>
        <a:lstStyle/>
        <a:p>
          <a:endParaRPr lang="it-IT" b="1">
            <a:latin typeface="Montserrat" panose="00000500000000000000" pitchFamily="2" charset="0"/>
          </a:endParaRPr>
        </a:p>
      </dgm:t>
    </dgm:pt>
    <dgm:pt modelId="{C30AA152-2E72-4419-8811-F7ACA76A6CB6}" type="sibTrans" cxnId="{C644E861-980B-4EDF-9B92-6830ADC1E497}">
      <dgm:prSet/>
      <dgm:spPr/>
      <dgm:t>
        <a:bodyPr/>
        <a:lstStyle/>
        <a:p>
          <a:endParaRPr lang="it-IT" b="1">
            <a:latin typeface="Montserrat" panose="00000500000000000000" pitchFamily="2" charset="0"/>
          </a:endParaRPr>
        </a:p>
      </dgm:t>
    </dgm:pt>
    <dgm:pt modelId="{8BA65573-47BF-4C2D-9253-73C53B638D73}">
      <dgm:prSet phldrT="[Testo]"/>
      <dgm:spPr>
        <a:solidFill>
          <a:srgbClr val="1C5383"/>
        </a:solidFill>
      </dgm:spPr>
      <dgm:t>
        <a:bodyPr/>
        <a:lstStyle/>
        <a:p>
          <a:r>
            <a:rPr lang="it-IT" b="1" dirty="0">
              <a:latin typeface="Montserrat" panose="00000500000000000000" pitchFamily="2" charset="0"/>
            </a:rPr>
            <a:t>F</a:t>
          </a:r>
        </a:p>
      </dgm:t>
    </dgm:pt>
    <dgm:pt modelId="{4C4DF650-0ACB-465D-9624-98B74787D9DD}" type="parTrans" cxnId="{F6A5CD8E-1B20-462A-9243-10873996A80D}">
      <dgm:prSet/>
      <dgm:spPr/>
      <dgm:t>
        <a:bodyPr/>
        <a:lstStyle/>
        <a:p>
          <a:endParaRPr lang="it-IT" b="1">
            <a:latin typeface="Montserrat" panose="00000500000000000000" pitchFamily="2" charset="0"/>
          </a:endParaRPr>
        </a:p>
      </dgm:t>
    </dgm:pt>
    <dgm:pt modelId="{2BE5ED00-8AFD-47C8-9FB1-B3DEF7462938}" type="sibTrans" cxnId="{F6A5CD8E-1B20-462A-9243-10873996A80D}">
      <dgm:prSet/>
      <dgm:spPr/>
      <dgm:t>
        <a:bodyPr/>
        <a:lstStyle/>
        <a:p>
          <a:endParaRPr lang="it-IT" b="1">
            <a:latin typeface="Montserrat" panose="00000500000000000000" pitchFamily="2" charset="0"/>
          </a:endParaRPr>
        </a:p>
      </dgm:t>
    </dgm:pt>
    <dgm:pt modelId="{358C65F5-6E7B-4A36-BABE-F898595C323D}">
      <dgm:prSet phldrT="[Testo]"/>
      <dgm:spPr>
        <a:solidFill>
          <a:srgbClr val="1C5383"/>
        </a:solidFill>
      </dgm:spPr>
      <dgm:t>
        <a:bodyPr/>
        <a:lstStyle/>
        <a:p>
          <a:r>
            <a:rPr lang="it-IT" b="1" dirty="0">
              <a:latin typeface="Montserrat" panose="00000500000000000000" pitchFamily="2" charset="0"/>
            </a:rPr>
            <a:t>G</a:t>
          </a:r>
        </a:p>
      </dgm:t>
    </dgm:pt>
    <dgm:pt modelId="{8ECAC3FB-A88F-41FE-9560-E7D9ABA094C9}" type="parTrans" cxnId="{A1FEE2E3-8D90-4F7B-8F23-31177661451E}">
      <dgm:prSet/>
      <dgm:spPr/>
      <dgm:t>
        <a:bodyPr/>
        <a:lstStyle/>
        <a:p>
          <a:endParaRPr lang="it-IT" b="1">
            <a:latin typeface="Montserrat" panose="00000500000000000000" pitchFamily="2" charset="0"/>
          </a:endParaRPr>
        </a:p>
      </dgm:t>
    </dgm:pt>
    <dgm:pt modelId="{CEEEDCE0-4EBF-4B01-AE56-2C7101C154B8}" type="sibTrans" cxnId="{A1FEE2E3-8D90-4F7B-8F23-31177661451E}">
      <dgm:prSet/>
      <dgm:spPr/>
      <dgm:t>
        <a:bodyPr/>
        <a:lstStyle/>
        <a:p>
          <a:endParaRPr lang="it-IT" b="1">
            <a:latin typeface="Montserrat" panose="00000500000000000000" pitchFamily="2" charset="0"/>
          </a:endParaRPr>
        </a:p>
      </dgm:t>
    </dgm:pt>
    <dgm:pt modelId="{1346CB11-86C8-4C74-949C-F51613FF3523}">
      <dgm:prSet phldrT="[Testo]"/>
      <dgm:spPr>
        <a:solidFill>
          <a:srgbClr val="1C5383"/>
        </a:solidFill>
      </dgm:spPr>
      <dgm:t>
        <a:bodyPr/>
        <a:lstStyle/>
        <a:p>
          <a:r>
            <a:rPr lang="it-IT" b="1" dirty="0">
              <a:latin typeface="Montserrat" panose="00000500000000000000" pitchFamily="2" charset="0"/>
            </a:rPr>
            <a:t>B</a:t>
          </a:r>
        </a:p>
      </dgm:t>
    </dgm:pt>
    <dgm:pt modelId="{5FA09010-491D-4911-8EF6-5CBF21DBD1D7}" type="parTrans" cxnId="{51F9FE3B-D927-4182-9DF1-E61291C216F9}">
      <dgm:prSet/>
      <dgm:spPr/>
      <dgm:t>
        <a:bodyPr/>
        <a:lstStyle/>
        <a:p>
          <a:endParaRPr lang="it-IT" b="1">
            <a:latin typeface="Montserrat" panose="00000500000000000000" pitchFamily="2" charset="0"/>
          </a:endParaRPr>
        </a:p>
      </dgm:t>
    </dgm:pt>
    <dgm:pt modelId="{0F81F379-9A99-484C-AAEF-FB46F84C2DC9}" type="sibTrans" cxnId="{51F9FE3B-D927-4182-9DF1-E61291C216F9}">
      <dgm:prSet/>
      <dgm:spPr/>
      <dgm:t>
        <a:bodyPr/>
        <a:lstStyle/>
        <a:p>
          <a:endParaRPr lang="it-IT" b="1">
            <a:latin typeface="Montserrat" panose="00000500000000000000" pitchFamily="2" charset="0"/>
          </a:endParaRPr>
        </a:p>
      </dgm:t>
    </dgm:pt>
    <dgm:pt modelId="{9C6ACBF2-E9EF-4C66-8E4F-AD392AA195A9}">
      <dgm:prSet phldrT="[Testo]"/>
      <dgm:spPr>
        <a:solidFill>
          <a:srgbClr val="1C5383"/>
        </a:solidFill>
      </dgm:spPr>
      <dgm:t>
        <a:bodyPr/>
        <a:lstStyle/>
        <a:p>
          <a:r>
            <a:rPr lang="it-IT" b="1" dirty="0">
              <a:latin typeface="Montserrat" panose="00000500000000000000" pitchFamily="2" charset="0"/>
            </a:rPr>
            <a:t>C</a:t>
          </a:r>
        </a:p>
      </dgm:t>
    </dgm:pt>
    <dgm:pt modelId="{231316C6-17C0-4351-8C0A-8E170439A4E7}" type="parTrans" cxnId="{D8C80AEA-C798-4BDD-8CD7-D20349EF6008}">
      <dgm:prSet/>
      <dgm:spPr/>
      <dgm:t>
        <a:bodyPr/>
        <a:lstStyle/>
        <a:p>
          <a:endParaRPr lang="it-IT" b="1">
            <a:latin typeface="Montserrat" panose="00000500000000000000" pitchFamily="2" charset="0"/>
          </a:endParaRPr>
        </a:p>
      </dgm:t>
    </dgm:pt>
    <dgm:pt modelId="{C5017F57-6F94-49A6-8BB7-47CB6A682636}" type="sibTrans" cxnId="{D8C80AEA-C798-4BDD-8CD7-D20349EF6008}">
      <dgm:prSet/>
      <dgm:spPr/>
      <dgm:t>
        <a:bodyPr/>
        <a:lstStyle/>
        <a:p>
          <a:endParaRPr lang="it-IT" b="1">
            <a:latin typeface="Montserrat" panose="00000500000000000000" pitchFamily="2" charset="0"/>
          </a:endParaRPr>
        </a:p>
      </dgm:t>
    </dgm:pt>
    <dgm:pt modelId="{DEE90E26-9CCE-4366-8BA6-5B39A310EA41}">
      <dgm:prSet phldrT="[Testo]"/>
      <dgm:spPr>
        <a:solidFill>
          <a:srgbClr val="1C5383"/>
        </a:solidFill>
      </dgm:spPr>
      <dgm:t>
        <a:bodyPr/>
        <a:lstStyle/>
        <a:p>
          <a:r>
            <a:rPr lang="it-IT" b="1" dirty="0">
              <a:latin typeface="Montserrat" panose="00000500000000000000" pitchFamily="2" charset="0"/>
            </a:rPr>
            <a:t>D</a:t>
          </a:r>
        </a:p>
      </dgm:t>
    </dgm:pt>
    <dgm:pt modelId="{D74F885F-985E-4D34-917D-2D122C75263E}" type="parTrans" cxnId="{EC77C81F-BA81-4F12-844B-279AE37AE6EA}">
      <dgm:prSet/>
      <dgm:spPr/>
      <dgm:t>
        <a:bodyPr/>
        <a:lstStyle/>
        <a:p>
          <a:endParaRPr lang="it-IT" b="1">
            <a:latin typeface="Montserrat" panose="00000500000000000000" pitchFamily="2" charset="0"/>
          </a:endParaRPr>
        </a:p>
      </dgm:t>
    </dgm:pt>
    <dgm:pt modelId="{9C039B56-E606-4368-89F0-4876CA6709CD}" type="sibTrans" cxnId="{EC77C81F-BA81-4F12-844B-279AE37AE6EA}">
      <dgm:prSet/>
      <dgm:spPr/>
      <dgm:t>
        <a:bodyPr/>
        <a:lstStyle/>
        <a:p>
          <a:endParaRPr lang="it-IT" b="1">
            <a:latin typeface="Montserrat" panose="00000500000000000000" pitchFamily="2" charset="0"/>
          </a:endParaRPr>
        </a:p>
      </dgm:t>
    </dgm:pt>
    <dgm:pt modelId="{481EF4C8-2110-43C2-B290-C51C887DB61D}">
      <dgm:prSet phldrT="[Testo]"/>
      <dgm:spPr>
        <a:solidFill>
          <a:srgbClr val="1C5383"/>
        </a:solidFill>
      </dgm:spPr>
      <dgm:t>
        <a:bodyPr/>
        <a:lstStyle/>
        <a:p>
          <a:r>
            <a:rPr lang="it-IT" b="1" dirty="0">
              <a:latin typeface="Montserrat" panose="00000500000000000000" pitchFamily="2" charset="0"/>
            </a:rPr>
            <a:t>E</a:t>
          </a:r>
        </a:p>
      </dgm:t>
    </dgm:pt>
    <dgm:pt modelId="{564A7AD1-C764-483A-A6C5-3E3DE1814ABC}" type="parTrans" cxnId="{18C20FDA-4D7D-4365-93E4-E260005C0F1E}">
      <dgm:prSet/>
      <dgm:spPr/>
      <dgm:t>
        <a:bodyPr/>
        <a:lstStyle/>
        <a:p>
          <a:endParaRPr lang="it-IT" b="1">
            <a:latin typeface="Montserrat" panose="00000500000000000000" pitchFamily="2" charset="0"/>
          </a:endParaRPr>
        </a:p>
      </dgm:t>
    </dgm:pt>
    <dgm:pt modelId="{D902E5BF-D468-4E11-AF65-5ADDA0144C0C}" type="sibTrans" cxnId="{18C20FDA-4D7D-4365-93E4-E260005C0F1E}">
      <dgm:prSet/>
      <dgm:spPr/>
      <dgm:t>
        <a:bodyPr/>
        <a:lstStyle/>
        <a:p>
          <a:endParaRPr lang="it-IT" b="1">
            <a:latin typeface="Montserrat" panose="00000500000000000000" pitchFamily="2" charset="0"/>
          </a:endParaRPr>
        </a:p>
      </dgm:t>
    </dgm:pt>
    <dgm:pt modelId="{7CE80B11-2CB2-40C2-9C18-B7E0A1A7D945}">
      <dgm:prSet phldrT="[Testo]"/>
      <dgm:spPr>
        <a:solidFill>
          <a:schemeClr val="bg1"/>
        </a:solidFill>
        <a:ln>
          <a:solidFill>
            <a:schemeClr val="bg1"/>
          </a:solidFill>
        </a:ln>
      </dgm:spPr>
      <dgm:t>
        <a:bodyPr/>
        <a:lstStyle/>
        <a:p>
          <a:r>
            <a:rPr lang="it-IT" b="1" dirty="0">
              <a:latin typeface="Montserrat" panose="00000500000000000000" pitchFamily="2" charset="0"/>
            </a:rPr>
            <a:t>UNI</a:t>
          </a:r>
        </a:p>
      </dgm:t>
    </dgm:pt>
    <dgm:pt modelId="{ACA00A9B-6B26-47FD-963F-7DBF1B0174CE}" type="sibTrans" cxnId="{5566E72F-9AA5-4A65-A226-4517B89AABF0}">
      <dgm:prSet/>
      <dgm:spPr/>
      <dgm:t>
        <a:bodyPr/>
        <a:lstStyle/>
        <a:p>
          <a:endParaRPr lang="it-IT" b="1">
            <a:latin typeface="Montserrat" panose="00000500000000000000" pitchFamily="2" charset="0"/>
          </a:endParaRPr>
        </a:p>
      </dgm:t>
    </dgm:pt>
    <dgm:pt modelId="{9C8ECB01-6FBB-4838-B6F8-FCF28AB78DF1}" type="parTrans" cxnId="{5566E72F-9AA5-4A65-A226-4517B89AABF0}">
      <dgm:prSet/>
      <dgm:spPr/>
      <dgm:t>
        <a:bodyPr/>
        <a:lstStyle/>
        <a:p>
          <a:endParaRPr lang="it-IT" b="1">
            <a:latin typeface="Montserrat" panose="00000500000000000000" pitchFamily="2" charset="0"/>
          </a:endParaRPr>
        </a:p>
      </dgm:t>
    </dgm:pt>
    <dgm:pt modelId="{02187267-2956-49B1-8E6D-C21F7A289EFB}" type="pres">
      <dgm:prSet presAssocID="{A75CF926-E943-4DD4-8275-6EBCDA279187}" presName="Name0" presStyleCnt="0">
        <dgm:presLayoutVars>
          <dgm:chMax val="1"/>
          <dgm:dir/>
          <dgm:animLvl val="ctr"/>
          <dgm:resizeHandles val="exact"/>
        </dgm:presLayoutVars>
      </dgm:prSet>
      <dgm:spPr/>
    </dgm:pt>
    <dgm:pt modelId="{D8C354A9-FBD7-4350-B8C0-BBFF2D21A772}" type="pres">
      <dgm:prSet presAssocID="{7CE80B11-2CB2-40C2-9C18-B7E0A1A7D945}" presName="centerShape" presStyleLbl="node0" presStyleIdx="0" presStyleCnt="1"/>
      <dgm:spPr/>
    </dgm:pt>
    <dgm:pt modelId="{4CB91056-44A0-4FE7-9C38-4FED43FA99A4}" type="pres">
      <dgm:prSet presAssocID="{E8EDB7A3-5BBF-4511-B152-AC0F5130E752}" presName="node" presStyleLbl="node1" presStyleIdx="0" presStyleCnt="7">
        <dgm:presLayoutVars>
          <dgm:bulletEnabled val="1"/>
        </dgm:presLayoutVars>
      </dgm:prSet>
      <dgm:spPr/>
    </dgm:pt>
    <dgm:pt modelId="{7D5BF38B-8E81-421B-B81D-0BC5F255E9E1}" type="pres">
      <dgm:prSet presAssocID="{E8EDB7A3-5BBF-4511-B152-AC0F5130E752}" presName="dummy" presStyleCnt="0"/>
      <dgm:spPr/>
    </dgm:pt>
    <dgm:pt modelId="{E14FECD4-3045-4C69-9F74-90E765013730}" type="pres">
      <dgm:prSet presAssocID="{C30AA152-2E72-4419-8811-F7ACA76A6CB6}" presName="sibTrans" presStyleLbl="sibTrans2D1" presStyleIdx="0" presStyleCnt="7"/>
      <dgm:spPr/>
    </dgm:pt>
    <dgm:pt modelId="{F663DEF2-6FA8-4339-A474-B67BFFFB3A43}" type="pres">
      <dgm:prSet presAssocID="{1346CB11-86C8-4C74-949C-F51613FF3523}" presName="node" presStyleLbl="node1" presStyleIdx="1" presStyleCnt="7">
        <dgm:presLayoutVars>
          <dgm:bulletEnabled val="1"/>
        </dgm:presLayoutVars>
      </dgm:prSet>
      <dgm:spPr/>
    </dgm:pt>
    <dgm:pt modelId="{737E6FC0-3C21-4C4D-9EEA-FD4AA343C5FA}" type="pres">
      <dgm:prSet presAssocID="{1346CB11-86C8-4C74-949C-F51613FF3523}" presName="dummy" presStyleCnt="0"/>
      <dgm:spPr/>
    </dgm:pt>
    <dgm:pt modelId="{5AC0C244-BFF5-4D3E-82F1-E7DCEB81129A}" type="pres">
      <dgm:prSet presAssocID="{0F81F379-9A99-484C-AAEF-FB46F84C2DC9}" presName="sibTrans" presStyleLbl="sibTrans2D1" presStyleIdx="1" presStyleCnt="7"/>
      <dgm:spPr/>
    </dgm:pt>
    <dgm:pt modelId="{F1D7B8E1-F7F0-4014-8C1C-FD3C3A41A856}" type="pres">
      <dgm:prSet presAssocID="{9C6ACBF2-E9EF-4C66-8E4F-AD392AA195A9}" presName="node" presStyleLbl="node1" presStyleIdx="2" presStyleCnt="7">
        <dgm:presLayoutVars>
          <dgm:bulletEnabled val="1"/>
        </dgm:presLayoutVars>
      </dgm:prSet>
      <dgm:spPr/>
    </dgm:pt>
    <dgm:pt modelId="{CF811915-4640-400B-B6AB-C680197B3725}" type="pres">
      <dgm:prSet presAssocID="{9C6ACBF2-E9EF-4C66-8E4F-AD392AA195A9}" presName="dummy" presStyleCnt="0"/>
      <dgm:spPr/>
    </dgm:pt>
    <dgm:pt modelId="{0F54E562-AF3E-4C4C-A8F5-0BB203C0D42D}" type="pres">
      <dgm:prSet presAssocID="{C5017F57-6F94-49A6-8BB7-47CB6A682636}" presName="sibTrans" presStyleLbl="sibTrans2D1" presStyleIdx="2" presStyleCnt="7"/>
      <dgm:spPr/>
    </dgm:pt>
    <dgm:pt modelId="{494AF3F7-DDC3-4278-8F88-E548E64B2886}" type="pres">
      <dgm:prSet presAssocID="{DEE90E26-9CCE-4366-8BA6-5B39A310EA41}" presName="node" presStyleLbl="node1" presStyleIdx="3" presStyleCnt="7">
        <dgm:presLayoutVars>
          <dgm:bulletEnabled val="1"/>
        </dgm:presLayoutVars>
      </dgm:prSet>
      <dgm:spPr/>
    </dgm:pt>
    <dgm:pt modelId="{0DFAB2BC-7D8F-4FC8-A278-21819583ECF5}" type="pres">
      <dgm:prSet presAssocID="{DEE90E26-9CCE-4366-8BA6-5B39A310EA41}" presName="dummy" presStyleCnt="0"/>
      <dgm:spPr/>
    </dgm:pt>
    <dgm:pt modelId="{61B10420-56DD-480F-8710-FB76C310566B}" type="pres">
      <dgm:prSet presAssocID="{9C039B56-E606-4368-89F0-4876CA6709CD}" presName="sibTrans" presStyleLbl="sibTrans2D1" presStyleIdx="3" presStyleCnt="7"/>
      <dgm:spPr/>
    </dgm:pt>
    <dgm:pt modelId="{709465EC-9323-4A50-8BD6-6CEDD95C94FC}" type="pres">
      <dgm:prSet presAssocID="{481EF4C8-2110-43C2-B290-C51C887DB61D}" presName="node" presStyleLbl="node1" presStyleIdx="4" presStyleCnt="7">
        <dgm:presLayoutVars>
          <dgm:bulletEnabled val="1"/>
        </dgm:presLayoutVars>
      </dgm:prSet>
      <dgm:spPr/>
    </dgm:pt>
    <dgm:pt modelId="{5A381C48-569B-4E66-948D-2BC133B64BB5}" type="pres">
      <dgm:prSet presAssocID="{481EF4C8-2110-43C2-B290-C51C887DB61D}" presName="dummy" presStyleCnt="0"/>
      <dgm:spPr/>
    </dgm:pt>
    <dgm:pt modelId="{CB8B8CE9-F115-4195-9FB7-6933A4C8AF36}" type="pres">
      <dgm:prSet presAssocID="{D902E5BF-D468-4E11-AF65-5ADDA0144C0C}" presName="sibTrans" presStyleLbl="sibTrans2D1" presStyleIdx="4" presStyleCnt="7"/>
      <dgm:spPr/>
    </dgm:pt>
    <dgm:pt modelId="{4C936009-11A7-4696-AECF-350979255F2D}" type="pres">
      <dgm:prSet presAssocID="{8BA65573-47BF-4C2D-9253-73C53B638D73}" presName="node" presStyleLbl="node1" presStyleIdx="5" presStyleCnt="7">
        <dgm:presLayoutVars>
          <dgm:bulletEnabled val="1"/>
        </dgm:presLayoutVars>
      </dgm:prSet>
      <dgm:spPr/>
    </dgm:pt>
    <dgm:pt modelId="{8C79ABF9-EE49-4839-A08F-AD57C019B2E6}" type="pres">
      <dgm:prSet presAssocID="{8BA65573-47BF-4C2D-9253-73C53B638D73}" presName="dummy" presStyleCnt="0"/>
      <dgm:spPr/>
    </dgm:pt>
    <dgm:pt modelId="{39E2FA24-7242-4A23-993F-0DAB6F593041}" type="pres">
      <dgm:prSet presAssocID="{2BE5ED00-8AFD-47C8-9FB1-B3DEF7462938}" presName="sibTrans" presStyleLbl="sibTrans2D1" presStyleIdx="5" presStyleCnt="7"/>
      <dgm:spPr/>
    </dgm:pt>
    <dgm:pt modelId="{9DFBBEBD-7E52-4D77-BAFF-784CFE1B19DB}" type="pres">
      <dgm:prSet presAssocID="{358C65F5-6E7B-4A36-BABE-F898595C323D}" presName="node" presStyleLbl="node1" presStyleIdx="6" presStyleCnt="7">
        <dgm:presLayoutVars>
          <dgm:bulletEnabled val="1"/>
        </dgm:presLayoutVars>
      </dgm:prSet>
      <dgm:spPr/>
    </dgm:pt>
    <dgm:pt modelId="{9EFE03B3-2216-4904-A04D-2BC781473F3D}" type="pres">
      <dgm:prSet presAssocID="{358C65F5-6E7B-4A36-BABE-F898595C323D}" presName="dummy" presStyleCnt="0"/>
      <dgm:spPr/>
    </dgm:pt>
    <dgm:pt modelId="{D9264819-E5F8-44BC-BD40-0C3F8F61D004}" type="pres">
      <dgm:prSet presAssocID="{CEEEDCE0-4EBF-4B01-AE56-2C7101C154B8}" presName="sibTrans" presStyleLbl="sibTrans2D1" presStyleIdx="6" presStyleCnt="7"/>
      <dgm:spPr/>
    </dgm:pt>
  </dgm:ptLst>
  <dgm:cxnLst>
    <dgm:cxn modelId="{FA92F207-7CCC-430B-B485-3CB7544FC9AE}" type="presOf" srcId="{8BA65573-47BF-4C2D-9253-73C53B638D73}" destId="{4C936009-11A7-4696-AECF-350979255F2D}" srcOrd="0" destOrd="0" presId="urn:microsoft.com/office/officeart/2005/8/layout/radial6"/>
    <dgm:cxn modelId="{4579F907-6604-408E-894E-C0F8F456AE7B}" type="presOf" srcId="{0F81F379-9A99-484C-AAEF-FB46F84C2DC9}" destId="{5AC0C244-BFF5-4D3E-82F1-E7DCEB81129A}" srcOrd="0" destOrd="0" presId="urn:microsoft.com/office/officeart/2005/8/layout/radial6"/>
    <dgm:cxn modelId="{2C05B30C-6243-4AAF-A11D-4707A2C0826A}" type="presOf" srcId="{2BE5ED00-8AFD-47C8-9FB1-B3DEF7462938}" destId="{39E2FA24-7242-4A23-993F-0DAB6F593041}" srcOrd="0" destOrd="0" presId="urn:microsoft.com/office/officeart/2005/8/layout/radial6"/>
    <dgm:cxn modelId="{EA6A391A-65BC-40B6-AB80-EAD75FFFB919}" type="presOf" srcId="{1346CB11-86C8-4C74-949C-F51613FF3523}" destId="{F663DEF2-6FA8-4339-A474-B67BFFFB3A43}" srcOrd="0" destOrd="0" presId="urn:microsoft.com/office/officeart/2005/8/layout/radial6"/>
    <dgm:cxn modelId="{7325731F-A429-4AB1-90A7-9D8CF8479362}" type="presOf" srcId="{A75CF926-E943-4DD4-8275-6EBCDA279187}" destId="{02187267-2956-49B1-8E6D-C21F7A289EFB}" srcOrd="0" destOrd="0" presId="urn:microsoft.com/office/officeart/2005/8/layout/radial6"/>
    <dgm:cxn modelId="{EC77C81F-BA81-4F12-844B-279AE37AE6EA}" srcId="{7CE80B11-2CB2-40C2-9C18-B7E0A1A7D945}" destId="{DEE90E26-9CCE-4366-8BA6-5B39A310EA41}" srcOrd="3" destOrd="0" parTransId="{D74F885F-985E-4D34-917D-2D122C75263E}" sibTransId="{9C039B56-E606-4368-89F0-4876CA6709CD}"/>
    <dgm:cxn modelId="{5566E72F-9AA5-4A65-A226-4517B89AABF0}" srcId="{A75CF926-E943-4DD4-8275-6EBCDA279187}" destId="{7CE80B11-2CB2-40C2-9C18-B7E0A1A7D945}" srcOrd="0" destOrd="0" parTransId="{9C8ECB01-6FBB-4838-B6F8-FCF28AB78DF1}" sibTransId="{ACA00A9B-6B26-47FD-963F-7DBF1B0174CE}"/>
    <dgm:cxn modelId="{0239D630-06E5-403D-85AD-5CFAE010CE9F}" type="presOf" srcId="{7CE80B11-2CB2-40C2-9C18-B7E0A1A7D945}" destId="{D8C354A9-FBD7-4350-B8C0-BBFF2D21A772}" srcOrd="0" destOrd="0" presId="urn:microsoft.com/office/officeart/2005/8/layout/radial6"/>
    <dgm:cxn modelId="{51F9FE3B-D927-4182-9DF1-E61291C216F9}" srcId="{7CE80B11-2CB2-40C2-9C18-B7E0A1A7D945}" destId="{1346CB11-86C8-4C74-949C-F51613FF3523}" srcOrd="1" destOrd="0" parTransId="{5FA09010-491D-4911-8EF6-5CBF21DBD1D7}" sibTransId="{0F81F379-9A99-484C-AAEF-FB46F84C2DC9}"/>
    <dgm:cxn modelId="{C644E861-980B-4EDF-9B92-6830ADC1E497}" srcId="{7CE80B11-2CB2-40C2-9C18-B7E0A1A7D945}" destId="{E8EDB7A3-5BBF-4511-B152-AC0F5130E752}" srcOrd="0" destOrd="0" parTransId="{B67C812C-996A-45B3-B388-191216FFF107}" sibTransId="{C30AA152-2E72-4419-8811-F7ACA76A6CB6}"/>
    <dgm:cxn modelId="{C564D275-1954-4C3C-B8C7-819DF86EDF76}" type="presOf" srcId="{DEE90E26-9CCE-4366-8BA6-5B39A310EA41}" destId="{494AF3F7-DDC3-4278-8F88-E548E64B2886}" srcOrd="0" destOrd="0" presId="urn:microsoft.com/office/officeart/2005/8/layout/radial6"/>
    <dgm:cxn modelId="{1679447C-F9C9-4793-BBDF-4D5C100CB791}" type="presOf" srcId="{C5017F57-6F94-49A6-8BB7-47CB6A682636}" destId="{0F54E562-AF3E-4C4C-A8F5-0BB203C0D42D}" srcOrd="0" destOrd="0" presId="urn:microsoft.com/office/officeart/2005/8/layout/radial6"/>
    <dgm:cxn modelId="{29C0467D-062A-41FE-8425-BBA19747B647}" type="presOf" srcId="{CEEEDCE0-4EBF-4B01-AE56-2C7101C154B8}" destId="{D9264819-E5F8-44BC-BD40-0C3F8F61D004}" srcOrd="0" destOrd="0" presId="urn:microsoft.com/office/officeart/2005/8/layout/radial6"/>
    <dgm:cxn modelId="{45AF8A87-46B5-4C9F-9F97-29520A19B5CE}" type="presOf" srcId="{481EF4C8-2110-43C2-B290-C51C887DB61D}" destId="{709465EC-9323-4A50-8BD6-6CEDD95C94FC}" srcOrd="0" destOrd="0" presId="urn:microsoft.com/office/officeart/2005/8/layout/radial6"/>
    <dgm:cxn modelId="{8CE3EB89-9524-46E7-9528-1E0A8CD014E1}" type="presOf" srcId="{D902E5BF-D468-4E11-AF65-5ADDA0144C0C}" destId="{CB8B8CE9-F115-4195-9FB7-6933A4C8AF36}" srcOrd="0" destOrd="0" presId="urn:microsoft.com/office/officeart/2005/8/layout/radial6"/>
    <dgm:cxn modelId="{F6A5CD8E-1B20-462A-9243-10873996A80D}" srcId="{7CE80B11-2CB2-40C2-9C18-B7E0A1A7D945}" destId="{8BA65573-47BF-4C2D-9253-73C53B638D73}" srcOrd="5" destOrd="0" parTransId="{4C4DF650-0ACB-465D-9624-98B74787D9DD}" sibTransId="{2BE5ED00-8AFD-47C8-9FB1-B3DEF7462938}"/>
    <dgm:cxn modelId="{AF3258AE-FE2D-4BA1-AE5B-8D97D1AB65E7}" type="presOf" srcId="{9C6ACBF2-E9EF-4C66-8E4F-AD392AA195A9}" destId="{F1D7B8E1-F7F0-4014-8C1C-FD3C3A41A856}" srcOrd="0" destOrd="0" presId="urn:microsoft.com/office/officeart/2005/8/layout/radial6"/>
    <dgm:cxn modelId="{FCFA70C0-A46C-43EE-BD66-AFB85EBD9325}" type="presOf" srcId="{9C039B56-E606-4368-89F0-4876CA6709CD}" destId="{61B10420-56DD-480F-8710-FB76C310566B}" srcOrd="0" destOrd="0" presId="urn:microsoft.com/office/officeart/2005/8/layout/radial6"/>
    <dgm:cxn modelId="{269151C1-71C3-4D6B-BDB5-9C0E9615C188}" type="presOf" srcId="{358C65F5-6E7B-4A36-BABE-F898595C323D}" destId="{9DFBBEBD-7E52-4D77-BAFF-784CFE1B19DB}" srcOrd="0" destOrd="0" presId="urn:microsoft.com/office/officeart/2005/8/layout/radial6"/>
    <dgm:cxn modelId="{517EDBC1-5D9D-4D92-A88D-BEB26640FDE5}" type="presOf" srcId="{C30AA152-2E72-4419-8811-F7ACA76A6CB6}" destId="{E14FECD4-3045-4C69-9F74-90E765013730}" srcOrd="0" destOrd="0" presId="urn:microsoft.com/office/officeart/2005/8/layout/radial6"/>
    <dgm:cxn modelId="{18C20FDA-4D7D-4365-93E4-E260005C0F1E}" srcId="{7CE80B11-2CB2-40C2-9C18-B7E0A1A7D945}" destId="{481EF4C8-2110-43C2-B290-C51C887DB61D}" srcOrd="4" destOrd="0" parTransId="{564A7AD1-C764-483A-A6C5-3E3DE1814ABC}" sibTransId="{D902E5BF-D468-4E11-AF65-5ADDA0144C0C}"/>
    <dgm:cxn modelId="{A1FEE2E3-8D90-4F7B-8F23-31177661451E}" srcId="{7CE80B11-2CB2-40C2-9C18-B7E0A1A7D945}" destId="{358C65F5-6E7B-4A36-BABE-F898595C323D}" srcOrd="6" destOrd="0" parTransId="{8ECAC3FB-A88F-41FE-9560-E7D9ABA094C9}" sibTransId="{CEEEDCE0-4EBF-4B01-AE56-2C7101C154B8}"/>
    <dgm:cxn modelId="{D8C80AEA-C798-4BDD-8CD7-D20349EF6008}" srcId="{7CE80B11-2CB2-40C2-9C18-B7E0A1A7D945}" destId="{9C6ACBF2-E9EF-4C66-8E4F-AD392AA195A9}" srcOrd="2" destOrd="0" parTransId="{231316C6-17C0-4351-8C0A-8E170439A4E7}" sibTransId="{C5017F57-6F94-49A6-8BB7-47CB6A682636}"/>
    <dgm:cxn modelId="{105B35FD-C1E6-4F85-B37E-3A4C73D967A1}" type="presOf" srcId="{E8EDB7A3-5BBF-4511-B152-AC0F5130E752}" destId="{4CB91056-44A0-4FE7-9C38-4FED43FA99A4}" srcOrd="0" destOrd="0" presId="urn:microsoft.com/office/officeart/2005/8/layout/radial6"/>
    <dgm:cxn modelId="{245B1EFE-CA19-491D-9ACF-29BC75BF4179}" type="presParOf" srcId="{02187267-2956-49B1-8E6D-C21F7A289EFB}" destId="{D8C354A9-FBD7-4350-B8C0-BBFF2D21A772}" srcOrd="0" destOrd="0" presId="urn:microsoft.com/office/officeart/2005/8/layout/radial6"/>
    <dgm:cxn modelId="{CF8E92ED-D7F4-4C15-85EB-148728DA24C3}" type="presParOf" srcId="{02187267-2956-49B1-8E6D-C21F7A289EFB}" destId="{4CB91056-44A0-4FE7-9C38-4FED43FA99A4}" srcOrd="1" destOrd="0" presId="urn:microsoft.com/office/officeart/2005/8/layout/radial6"/>
    <dgm:cxn modelId="{4AB0F9D6-DD53-451B-B345-42EA5525C1A7}" type="presParOf" srcId="{02187267-2956-49B1-8E6D-C21F7A289EFB}" destId="{7D5BF38B-8E81-421B-B81D-0BC5F255E9E1}" srcOrd="2" destOrd="0" presId="urn:microsoft.com/office/officeart/2005/8/layout/radial6"/>
    <dgm:cxn modelId="{055DF3F0-7B9B-44D8-AB87-C12FB46E7945}" type="presParOf" srcId="{02187267-2956-49B1-8E6D-C21F7A289EFB}" destId="{E14FECD4-3045-4C69-9F74-90E765013730}" srcOrd="3" destOrd="0" presId="urn:microsoft.com/office/officeart/2005/8/layout/radial6"/>
    <dgm:cxn modelId="{0F4A5326-896F-429E-8910-AA7854D06C47}" type="presParOf" srcId="{02187267-2956-49B1-8E6D-C21F7A289EFB}" destId="{F663DEF2-6FA8-4339-A474-B67BFFFB3A43}" srcOrd="4" destOrd="0" presId="urn:microsoft.com/office/officeart/2005/8/layout/radial6"/>
    <dgm:cxn modelId="{5BE77A74-76C2-4A27-B753-79BEA59A35E4}" type="presParOf" srcId="{02187267-2956-49B1-8E6D-C21F7A289EFB}" destId="{737E6FC0-3C21-4C4D-9EEA-FD4AA343C5FA}" srcOrd="5" destOrd="0" presId="urn:microsoft.com/office/officeart/2005/8/layout/radial6"/>
    <dgm:cxn modelId="{C79F155C-EBA6-45EB-B53F-1477301E06CA}" type="presParOf" srcId="{02187267-2956-49B1-8E6D-C21F7A289EFB}" destId="{5AC0C244-BFF5-4D3E-82F1-E7DCEB81129A}" srcOrd="6" destOrd="0" presId="urn:microsoft.com/office/officeart/2005/8/layout/radial6"/>
    <dgm:cxn modelId="{BD23320D-FECC-4BB1-B1A8-173F9D8D3E95}" type="presParOf" srcId="{02187267-2956-49B1-8E6D-C21F7A289EFB}" destId="{F1D7B8E1-F7F0-4014-8C1C-FD3C3A41A856}" srcOrd="7" destOrd="0" presId="urn:microsoft.com/office/officeart/2005/8/layout/radial6"/>
    <dgm:cxn modelId="{07A45F31-48A7-48D4-B2FF-D42F7A12958D}" type="presParOf" srcId="{02187267-2956-49B1-8E6D-C21F7A289EFB}" destId="{CF811915-4640-400B-B6AB-C680197B3725}" srcOrd="8" destOrd="0" presId="urn:microsoft.com/office/officeart/2005/8/layout/radial6"/>
    <dgm:cxn modelId="{AC13A163-7160-4B7E-BC40-5EBF549CD1F1}" type="presParOf" srcId="{02187267-2956-49B1-8E6D-C21F7A289EFB}" destId="{0F54E562-AF3E-4C4C-A8F5-0BB203C0D42D}" srcOrd="9" destOrd="0" presId="urn:microsoft.com/office/officeart/2005/8/layout/radial6"/>
    <dgm:cxn modelId="{39CC1A05-D20B-4CF2-81D7-AA28427E46CE}" type="presParOf" srcId="{02187267-2956-49B1-8E6D-C21F7A289EFB}" destId="{494AF3F7-DDC3-4278-8F88-E548E64B2886}" srcOrd="10" destOrd="0" presId="urn:microsoft.com/office/officeart/2005/8/layout/radial6"/>
    <dgm:cxn modelId="{21AF3658-057A-448E-95E1-465AFC10E9CD}" type="presParOf" srcId="{02187267-2956-49B1-8E6D-C21F7A289EFB}" destId="{0DFAB2BC-7D8F-4FC8-A278-21819583ECF5}" srcOrd="11" destOrd="0" presId="urn:microsoft.com/office/officeart/2005/8/layout/radial6"/>
    <dgm:cxn modelId="{06A8A3E1-BF19-454B-98EB-EF27A8C3B888}" type="presParOf" srcId="{02187267-2956-49B1-8E6D-C21F7A289EFB}" destId="{61B10420-56DD-480F-8710-FB76C310566B}" srcOrd="12" destOrd="0" presId="urn:microsoft.com/office/officeart/2005/8/layout/radial6"/>
    <dgm:cxn modelId="{01218D97-68F7-43F6-9276-0A7FAE5DFBA2}" type="presParOf" srcId="{02187267-2956-49B1-8E6D-C21F7A289EFB}" destId="{709465EC-9323-4A50-8BD6-6CEDD95C94FC}" srcOrd="13" destOrd="0" presId="urn:microsoft.com/office/officeart/2005/8/layout/radial6"/>
    <dgm:cxn modelId="{FC543AF8-3757-413E-ACA7-978367A2CDAF}" type="presParOf" srcId="{02187267-2956-49B1-8E6D-C21F7A289EFB}" destId="{5A381C48-569B-4E66-948D-2BC133B64BB5}" srcOrd="14" destOrd="0" presId="urn:microsoft.com/office/officeart/2005/8/layout/radial6"/>
    <dgm:cxn modelId="{59EDC4B2-FF8C-4B9E-B4CC-197A46C33AB2}" type="presParOf" srcId="{02187267-2956-49B1-8E6D-C21F7A289EFB}" destId="{CB8B8CE9-F115-4195-9FB7-6933A4C8AF36}" srcOrd="15" destOrd="0" presId="urn:microsoft.com/office/officeart/2005/8/layout/radial6"/>
    <dgm:cxn modelId="{70DD9824-E921-49F8-9B27-51B34746F573}" type="presParOf" srcId="{02187267-2956-49B1-8E6D-C21F7A289EFB}" destId="{4C936009-11A7-4696-AECF-350979255F2D}" srcOrd="16" destOrd="0" presId="urn:microsoft.com/office/officeart/2005/8/layout/radial6"/>
    <dgm:cxn modelId="{99127796-76D7-43DF-8241-AD0AF4D4D7D3}" type="presParOf" srcId="{02187267-2956-49B1-8E6D-C21F7A289EFB}" destId="{8C79ABF9-EE49-4839-A08F-AD57C019B2E6}" srcOrd="17" destOrd="0" presId="urn:microsoft.com/office/officeart/2005/8/layout/radial6"/>
    <dgm:cxn modelId="{941BC49E-8E78-4B5C-8E5B-097B740B994B}" type="presParOf" srcId="{02187267-2956-49B1-8E6D-C21F7A289EFB}" destId="{39E2FA24-7242-4A23-993F-0DAB6F593041}" srcOrd="18" destOrd="0" presId="urn:microsoft.com/office/officeart/2005/8/layout/radial6"/>
    <dgm:cxn modelId="{DE02FF99-8EF8-47A4-871A-DD5EB1B32A31}" type="presParOf" srcId="{02187267-2956-49B1-8E6D-C21F7A289EFB}" destId="{9DFBBEBD-7E52-4D77-BAFF-784CFE1B19DB}" srcOrd="19" destOrd="0" presId="urn:microsoft.com/office/officeart/2005/8/layout/radial6"/>
    <dgm:cxn modelId="{AC94A1BB-A47D-4BC8-A36B-C38B2FD2345D}" type="presParOf" srcId="{02187267-2956-49B1-8E6D-C21F7A289EFB}" destId="{9EFE03B3-2216-4904-A04D-2BC781473F3D}" srcOrd="20" destOrd="0" presId="urn:microsoft.com/office/officeart/2005/8/layout/radial6"/>
    <dgm:cxn modelId="{F1034C3D-F3F8-4734-8436-C54914765C2E}" type="presParOf" srcId="{02187267-2956-49B1-8E6D-C21F7A289EFB}" destId="{D9264819-E5F8-44BC-BD40-0C3F8F61D004}" srcOrd="21" destOrd="0" presId="urn:microsoft.com/office/officeart/2005/8/layout/radial6"/>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75CF926-E943-4DD4-8275-6EBCDA279187}" type="doc">
      <dgm:prSet loTypeId="urn:microsoft.com/office/officeart/2005/8/layout/radial6" loCatId="cycle" qsTypeId="urn:microsoft.com/office/officeart/2005/8/quickstyle/simple1" qsCatId="simple" csTypeId="urn:microsoft.com/office/officeart/2005/8/colors/accent0_3" csCatId="mainScheme" phldr="1"/>
      <dgm:spPr/>
      <dgm:t>
        <a:bodyPr/>
        <a:lstStyle/>
        <a:p>
          <a:endParaRPr lang="it-IT"/>
        </a:p>
      </dgm:t>
    </dgm:pt>
    <dgm:pt modelId="{E8EDB7A3-5BBF-4511-B152-AC0F5130E752}">
      <dgm:prSet phldrT="[Testo]"/>
      <dgm:spPr>
        <a:solidFill>
          <a:srgbClr val="295478"/>
        </a:solidFill>
      </dgm:spPr>
      <dgm:t>
        <a:bodyPr/>
        <a:lstStyle/>
        <a:p>
          <a:r>
            <a:rPr lang="it-IT" b="1" dirty="0">
              <a:latin typeface="Montserrat" panose="00000500000000000000" pitchFamily="2" charset="0"/>
            </a:rPr>
            <a:t>A</a:t>
          </a:r>
        </a:p>
      </dgm:t>
    </dgm:pt>
    <dgm:pt modelId="{B67C812C-996A-45B3-B388-191216FFF107}" type="parTrans" cxnId="{C644E861-980B-4EDF-9B92-6830ADC1E497}">
      <dgm:prSet/>
      <dgm:spPr/>
      <dgm:t>
        <a:bodyPr/>
        <a:lstStyle/>
        <a:p>
          <a:endParaRPr lang="it-IT" b="1">
            <a:latin typeface="Montserrat" panose="00000500000000000000" pitchFamily="2" charset="0"/>
          </a:endParaRPr>
        </a:p>
      </dgm:t>
    </dgm:pt>
    <dgm:pt modelId="{C30AA152-2E72-4419-8811-F7ACA76A6CB6}" type="sibTrans" cxnId="{C644E861-980B-4EDF-9B92-6830ADC1E497}">
      <dgm:prSet/>
      <dgm:spPr/>
      <dgm:t>
        <a:bodyPr/>
        <a:lstStyle/>
        <a:p>
          <a:endParaRPr lang="it-IT" b="1">
            <a:latin typeface="Montserrat" panose="00000500000000000000" pitchFamily="2" charset="0"/>
          </a:endParaRPr>
        </a:p>
      </dgm:t>
    </dgm:pt>
    <dgm:pt modelId="{8BA65573-47BF-4C2D-9253-73C53B638D73}">
      <dgm:prSet phldrT="[Testo]"/>
      <dgm:spPr>
        <a:solidFill>
          <a:srgbClr val="295478"/>
        </a:solidFill>
      </dgm:spPr>
      <dgm:t>
        <a:bodyPr/>
        <a:lstStyle/>
        <a:p>
          <a:r>
            <a:rPr lang="it-IT" b="1" dirty="0">
              <a:latin typeface="Montserrat" panose="00000500000000000000" pitchFamily="2" charset="0"/>
            </a:rPr>
            <a:t>F</a:t>
          </a:r>
        </a:p>
      </dgm:t>
    </dgm:pt>
    <dgm:pt modelId="{4C4DF650-0ACB-465D-9624-98B74787D9DD}" type="parTrans" cxnId="{F6A5CD8E-1B20-462A-9243-10873996A80D}">
      <dgm:prSet/>
      <dgm:spPr/>
      <dgm:t>
        <a:bodyPr/>
        <a:lstStyle/>
        <a:p>
          <a:endParaRPr lang="it-IT" b="1">
            <a:latin typeface="Montserrat" panose="00000500000000000000" pitchFamily="2" charset="0"/>
          </a:endParaRPr>
        </a:p>
      </dgm:t>
    </dgm:pt>
    <dgm:pt modelId="{2BE5ED00-8AFD-47C8-9FB1-B3DEF7462938}" type="sibTrans" cxnId="{F6A5CD8E-1B20-462A-9243-10873996A80D}">
      <dgm:prSet/>
      <dgm:spPr/>
      <dgm:t>
        <a:bodyPr/>
        <a:lstStyle/>
        <a:p>
          <a:endParaRPr lang="it-IT" b="1">
            <a:latin typeface="Montserrat" panose="00000500000000000000" pitchFamily="2" charset="0"/>
          </a:endParaRPr>
        </a:p>
      </dgm:t>
    </dgm:pt>
    <dgm:pt modelId="{358C65F5-6E7B-4A36-BABE-F898595C323D}">
      <dgm:prSet phldrT="[Testo]"/>
      <dgm:spPr>
        <a:solidFill>
          <a:srgbClr val="295478"/>
        </a:solidFill>
      </dgm:spPr>
      <dgm:t>
        <a:bodyPr/>
        <a:lstStyle/>
        <a:p>
          <a:r>
            <a:rPr lang="it-IT" b="1" dirty="0">
              <a:latin typeface="Montserrat" panose="00000500000000000000" pitchFamily="2" charset="0"/>
            </a:rPr>
            <a:t>G</a:t>
          </a:r>
        </a:p>
      </dgm:t>
    </dgm:pt>
    <dgm:pt modelId="{8ECAC3FB-A88F-41FE-9560-E7D9ABA094C9}" type="parTrans" cxnId="{A1FEE2E3-8D90-4F7B-8F23-31177661451E}">
      <dgm:prSet/>
      <dgm:spPr/>
      <dgm:t>
        <a:bodyPr/>
        <a:lstStyle/>
        <a:p>
          <a:endParaRPr lang="it-IT" b="1">
            <a:latin typeface="Montserrat" panose="00000500000000000000" pitchFamily="2" charset="0"/>
          </a:endParaRPr>
        </a:p>
      </dgm:t>
    </dgm:pt>
    <dgm:pt modelId="{CEEEDCE0-4EBF-4B01-AE56-2C7101C154B8}" type="sibTrans" cxnId="{A1FEE2E3-8D90-4F7B-8F23-31177661451E}">
      <dgm:prSet/>
      <dgm:spPr/>
      <dgm:t>
        <a:bodyPr/>
        <a:lstStyle/>
        <a:p>
          <a:endParaRPr lang="it-IT" b="1">
            <a:latin typeface="Montserrat" panose="00000500000000000000" pitchFamily="2" charset="0"/>
          </a:endParaRPr>
        </a:p>
      </dgm:t>
    </dgm:pt>
    <dgm:pt modelId="{1346CB11-86C8-4C74-949C-F51613FF3523}">
      <dgm:prSet phldrT="[Testo]"/>
      <dgm:spPr>
        <a:solidFill>
          <a:srgbClr val="295478"/>
        </a:solidFill>
      </dgm:spPr>
      <dgm:t>
        <a:bodyPr/>
        <a:lstStyle/>
        <a:p>
          <a:r>
            <a:rPr lang="it-IT" b="1" dirty="0">
              <a:latin typeface="Montserrat" panose="00000500000000000000" pitchFamily="2" charset="0"/>
            </a:rPr>
            <a:t>B</a:t>
          </a:r>
        </a:p>
      </dgm:t>
    </dgm:pt>
    <dgm:pt modelId="{5FA09010-491D-4911-8EF6-5CBF21DBD1D7}" type="parTrans" cxnId="{51F9FE3B-D927-4182-9DF1-E61291C216F9}">
      <dgm:prSet/>
      <dgm:spPr/>
      <dgm:t>
        <a:bodyPr/>
        <a:lstStyle/>
        <a:p>
          <a:endParaRPr lang="it-IT" b="1">
            <a:latin typeface="Montserrat" panose="00000500000000000000" pitchFamily="2" charset="0"/>
          </a:endParaRPr>
        </a:p>
      </dgm:t>
    </dgm:pt>
    <dgm:pt modelId="{0F81F379-9A99-484C-AAEF-FB46F84C2DC9}" type="sibTrans" cxnId="{51F9FE3B-D927-4182-9DF1-E61291C216F9}">
      <dgm:prSet/>
      <dgm:spPr/>
      <dgm:t>
        <a:bodyPr/>
        <a:lstStyle/>
        <a:p>
          <a:endParaRPr lang="it-IT" b="1">
            <a:latin typeface="Montserrat" panose="00000500000000000000" pitchFamily="2" charset="0"/>
          </a:endParaRPr>
        </a:p>
      </dgm:t>
    </dgm:pt>
    <dgm:pt modelId="{9C6ACBF2-E9EF-4C66-8E4F-AD392AA195A9}">
      <dgm:prSet phldrT="[Testo]"/>
      <dgm:spPr>
        <a:solidFill>
          <a:srgbClr val="295478"/>
        </a:solidFill>
      </dgm:spPr>
      <dgm:t>
        <a:bodyPr/>
        <a:lstStyle/>
        <a:p>
          <a:r>
            <a:rPr lang="it-IT" b="1" dirty="0">
              <a:latin typeface="Montserrat" panose="00000500000000000000" pitchFamily="2" charset="0"/>
            </a:rPr>
            <a:t>C</a:t>
          </a:r>
        </a:p>
      </dgm:t>
    </dgm:pt>
    <dgm:pt modelId="{231316C6-17C0-4351-8C0A-8E170439A4E7}" type="parTrans" cxnId="{D8C80AEA-C798-4BDD-8CD7-D20349EF6008}">
      <dgm:prSet/>
      <dgm:spPr/>
      <dgm:t>
        <a:bodyPr/>
        <a:lstStyle/>
        <a:p>
          <a:endParaRPr lang="it-IT" b="1">
            <a:latin typeface="Montserrat" panose="00000500000000000000" pitchFamily="2" charset="0"/>
          </a:endParaRPr>
        </a:p>
      </dgm:t>
    </dgm:pt>
    <dgm:pt modelId="{C5017F57-6F94-49A6-8BB7-47CB6A682636}" type="sibTrans" cxnId="{D8C80AEA-C798-4BDD-8CD7-D20349EF6008}">
      <dgm:prSet/>
      <dgm:spPr/>
      <dgm:t>
        <a:bodyPr/>
        <a:lstStyle/>
        <a:p>
          <a:endParaRPr lang="it-IT" b="1">
            <a:latin typeface="Montserrat" panose="00000500000000000000" pitchFamily="2" charset="0"/>
          </a:endParaRPr>
        </a:p>
      </dgm:t>
    </dgm:pt>
    <dgm:pt modelId="{DEE90E26-9CCE-4366-8BA6-5B39A310EA41}">
      <dgm:prSet phldrT="[Testo]"/>
      <dgm:spPr>
        <a:solidFill>
          <a:srgbClr val="295478"/>
        </a:solidFill>
      </dgm:spPr>
      <dgm:t>
        <a:bodyPr/>
        <a:lstStyle/>
        <a:p>
          <a:r>
            <a:rPr lang="it-IT" b="1" dirty="0">
              <a:latin typeface="Montserrat" panose="00000500000000000000" pitchFamily="2" charset="0"/>
            </a:rPr>
            <a:t>D</a:t>
          </a:r>
        </a:p>
      </dgm:t>
    </dgm:pt>
    <dgm:pt modelId="{D74F885F-985E-4D34-917D-2D122C75263E}" type="parTrans" cxnId="{EC77C81F-BA81-4F12-844B-279AE37AE6EA}">
      <dgm:prSet/>
      <dgm:spPr/>
      <dgm:t>
        <a:bodyPr/>
        <a:lstStyle/>
        <a:p>
          <a:endParaRPr lang="it-IT" b="1">
            <a:latin typeface="Montserrat" panose="00000500000000000000" pitchFamily="2" charset="0"/>
          </a:endParaRPr>
        </a:p>
      </dgm:t>
    </dgm:pt>
    <dgm:pt modelId="{9C039B56-E606-4368-89F0-4876CA6709CD}" type="sibTrans" cxnId="{EC77C81F-BA81-4F12-844B-279AE37AE6EA}">
      <dgm:prSet/>
      <dgm:spPr/>
      <dgm:t>
        <a:bodyPr/>
        <a:lstStyle/>
        <a:p>
          <a:endParaRPr lang="it-IT" b="1">
            <a:latin typeface="Montserrat" panose="00000500000000000000" pitchFamily="2" charset="0"/>
          </a:endParaRPr>
        </a:p>
      </dgm:t>
    </dgm:pt>
    <dgm:pt modelId="{481EF4C8-2110-43C2-B290-C51C887DB61D}">
      <dgm:prSet phldrT="[Testo]"/>
      <dgm:spPr>
        <a:solidFill>
          <a:srgbClr val="295478"/>
        </a:solidFill>
      </dgm:spPr>
      <dgm:t>
        <a:bodyPr/>
        <a:lstStyle/>
        <a:p>
          <a:r>
            <a:rPr lang="it-IT" b="1" dirty="0">
              <a:latin typeface="Montserrat" panose="00000500000000000000" pitchFamily="2" charset="0"/>
            </a:rPr>
            <a:t>E</a:t>
          </a:r>
        </a:p>
      </dgm:t>
    </dgm:pt>
    <dgm:pt modelId="{564A7AD1-C764-483A-A6C5-3E3DE1814ABC}" type="parTrans" cxnId="{18C20FDA-4D7D-4365-93E4-E260005C0F1E}">
      <dgm:prSet/>
      <dgm:spPr/>
      <dgm:t>
        <a:bodyPr/>
        <a:lstStyle/>
        <a:p>
          <a:endParaRPr lang="it-IT" b="1">
            <a:latin typeface="Montserrat" panose="00000500000000000000" pitchFamily="2" charset="0"/>
          </a:endParaRPr>
        </a:p>
      </dgm:t>
    </dgm:pt>
    <dgm:pt modelId="{D902E5BF-D468-4E11-AF65-5ADDA0144C0C}" type="sibTrans" cxnId="{18C20FDA-4D7D-4365-93E4-E260005C0F1E}">
      <dgm:prSet/>
      <dgm:spPr/>
      <dgm:t>
        <a:bodyPr/>
        <a:lstStyle/>
        <a:p>
          <a:endParaRPr lang="it-IT" b="1">
            <a:latin typeface="Montserrat" panose="00000500000000000000" pitchFamily="2" charset="0"/>
          </a:endParaRPr>
        </a:p>
      </dgm:t>
    </dgm:pt>
    <dgm:pt modelId="{7CE80B11-2CB2-40C2-9C18-B7E0A1A7D945}">
      <dgm:prSet phldrT="[Testo]"/>
      <dgm:spPr/>
      <dgm:t>
        <a:bodyPr/>
        <a:lstStyle/>
        <a:p>
          <a:r>
            <a:rPr lang="it-IT" b="1" dirty="0">
              <a:latin typeface="Montserrat" panose="00000500000000000000" pitchFamily="2" charset="0"/>
            </a:rPr>
            <a:t>UNI</a:t>
          </a:r>
        </a:p>
      </dgm:t>
    </dgm:pt>
    <dgm:pt modelId="{ACA00A9B-6B26-47FD-963F-7DBF1B0174CE}" type="sibTrans" cxnId="{5566E72F-9AA5-4A65-A226-4517B89AABF0}">
      <dgm:prSet/>
      <dgm:spPr/>
      <dgm:t>
        <a:bodyPr/>
        <a:lstStyle/>
        <a:p>
          <a:endParaRPr lang="it-IT" b="1">
            <a:latin typeface="Montserrat" panose="00000500000000000000" pitchFamily="2" charset="0"/>
          </a:endParaRPr>
        </a:p>
      </dgm:t>
    </dgm:pt>
    <dgm:pt modelId="{9C8ECB01-6FBB-4838-B6F8-FCF28AB78DF1}" type="parTrans" cxnId="{5566E72F-9AA5-4A65-A226-4517B89AABF0}">
      <dgm:prSet/>
      <dgm:spPr/>
      <dgm:t>
        <a:bodyPr/>
        <a:lstStyle/>
        <a:p>
          <a:endParaRPr lang="it-IT" b="1">
            <a:latin typeface="Montserrat" panose="00000500000000000000" pitchFamily="2" charset="0"/>
          </a:endParaRPr>
        </a:p>
      </dgm:t>
    </dgm:pt>
    <dgm:pt modelId="{02187267-2956-49B1-8E6D-C21F7A289EFB}" type="pres">
      <dgm:prSet presAssocID="{A75CF926-E943-4DD4-8275-6EBCDA279187}" presName="Name0" presStyleCnt="0">
        <dgm:presLayoutVars>
          <dgm:chMax val="1"/>
          <dgm:dir/>
          <dgm:animLvl val="ctr"/>
          <dgm:resizeHandles val="exact"/>
        </dgm:presLayoutVars>
      </dgm:prSet>
      <dgm:spPr/>
    </dgm:pt>
    <dgm:pt modelId="{D8C354A9-FBD7-4350-B8C0-BBFF2D21A772}" type="pres">
      <dgm:prSet presAssocID="{7CE80B11-2CB2-40C2-9C18-B7E0A1A7D945}" presName="centerShape" presStyleLbl="node0" presStyleIdx="0" presStyleCnt="1"/>
      <dgm:spPr/>
    </dgm:pt>
    <dgm:pt modelId="{4CB91056-44A0-4FE7-9C38-4FED43FA99A4}" type="pres">
      <dgm:prSet presAssocID="{E8EDB7A3-5BBF-4511-B152-AC0F5130E752}" presName="node" presStyleLbl="node1" presStyleIdx="0" presStyleCnt="7">
        <dgm:presLayoutVars>
          <dgm:bulletEnabled val="1"/>
        </dgm:presLayoutVars>
      </dgm:prSet>
      <dgm:spPr/>
    </dgm:pt>
    <dgm:pt modelId="{7D5BF38B-8E81-421B-B81D-0BC5F255E9E1}" type="pres">
      <dgm:prSet presAssocID="{E8EDB7A3-5BBF-4511-B152-AC0F5130E752}" presName="dummy" presStyleCnt="0"/>
      <dgm:spPr/>
    </dgm:pt>
    <dgm:pt modelId="{E14FECD4-3045-4C69-9F74-90E765013730}" type="pres">
      <dgm:prSet presAssocID="{C30AA152-2E72-4419-8811-F7ACA76A6CB6}" presName="sibTrans" presStyleLbl="sibTrans2D1" presStyleIdx="0" presStyleCnt="7"/>
      <dgm:spPr/>
    </dgm:pt>
    <dgm:pt modelId="{F663DEF2-6FA8-4339-A474-B67BFFFB3A43}" type="pres">
      <dgm:prSet presAssocID="{1346CB11-86C8-4C74-949C-F51613FF3523}" presName="node" presStyleLbl="node1" presStyleIdx="1" presStyleCnt="7">
        <dgm:presLayoutVars>
          <dgm:bulletEnabled val="1"/>
        </dgm:presLayoutVars>
      </dgm:prSet>
      <dgm:spPr/>
    </dgm:pt>
    <dgm:pt modelId="{737E6FC0-3C21-4C4D-9EEA-FD4AA343C5FA}" type="pres">
      <dgm:prSet presAssocID="{1346CB11-86C8-4C74-949C-F51613FF3523}" presName="dummy" presStyleCnt="0"/>
      <dgm:spPr/>
    </dgm:pt>
    <dgm:pt modelId="{5AC0C244-BFF5-4D3E-82F1-E7DCEB81129A}" type="pres">
      <dgm:prSet presAssocID="{0F81F379-9A99-484C-AAEF-FB46F84C2DC9}" presName="sibTrans" presStyleLbl="sibTrans2D1" presStyleIdx="1" presStyleCnt="7"/>
      <dgm:spPr/>
    </dgm:pt>
    <dgm:pt modelId="{F1D7B8E1-F7F0-4014-8C1C-FD3C3A41A856}" type="pres">
      <dgm:prSet presAssocID="{9C6ACBF2-E9EF-4C66-8E4F-AD392AA195A9}" presName="node" presStyleLbl="node1" presStyleIdx="2" presStyleCnt="7">
        <dgm:presLayoutVars>
          <dgm:bulletEnabled val="1"/>
        </dgm:presLayoutVars>
      </dgm:prSet>
      <dgm:spPr/>
    </dgm:pt>
    <dgm:pt modelId="{CF811915-4640-400B-B6AB-C680197B3725}" type="pres">
      <dgm:prSet presAssocID="{9C6ACBF2-E9EF-4C66-8E4F-AD392AA195A9}" presName="dummy" presStyleCnt="0"/>
      <dgm:spPr/>
    </dgm:pt>
    <dgm:pt modelId="{0F54E562-AF3E-4C4C-A8F5-0BB203C0D42D}" type="pres">
      <dgm:prSet presAssocID="{C5017F57-6F94-49A6-8BB7-47CB6A682636}" presName="sibTrans" presStyleLbl="sibTrans2D1" presStyleIdx="2" presStyleCnt="7"/>
      <dgm:spPr/>
    </dgm:pt>
    <dgm:pt modelId="{494AF3F7-DDC3-4278-8F88-E548E64B2886}" type="pres">
      <dgm:prSet presAssocID="{DEE90E26-9CCE-4366-8BA6-5B39A310EA41}" presName="node" presStyleLbl="node1" presStyleIdx="3" presStyleCnt="7">
        <dgm:presLayoutVars>
          <dgm:bulletEnabled val="1"/>
        </dgm:presLayoutVars>
      </dgm:prSet>
      <dgm:spPr/>
    </dgm:pt>
    <dgm:pt modelId="{0DFAB2BC-7D8F-4FC8-A278-21819583ECF5}" type="pres">
      <dgm:prSet presAssocID="{DEE90E26-9CCE-4366-8BA6-5B39A310EA41}" presName="dummy" presStyleCnt="0"/>
      <dgm:spPr/>
    </dgm:pt>
    <dgm:pt modelId="{61B10420-56DD-480F-8710-FB76C310566B}" type="pres">
      <dgm:prSet presAssocID="{9C039B56-E606-4368-89F0-4876CA6709CD}" presName="sibTrans" presStyleLbl="sibTrans2D1" presStyleIdx="3" presStyleCnt="7"/>
      <dgm:spPr/>
    </dgm:pt>
    <dgm:pt modelId="{709465EC-9323-4A50-8BD6-6CEDD95C94FC}" type="pres">
      <dgm:prSet presAssocID="{481EF4C8-2110-43C2-B290-C51C887DB61D}" presName="node" presStyleLbl="node1" presStyleIdx="4" presStyleCnt="7">
        <dgm:presLayoutVars>
          <dgm:bulletEnabled val="1"/>
        </dgm:presLayoutVars>
      </dgm:prSet>
      <dgm:spPr/>
    </dgm:pt>
    <dgm:pt modelId="{5A381C48-569B-4E66-948D-2BC133B64BB5}" type="pres">
      <dgm:prSet presAssocID="{481EF4C8-2110-43C2-B290-C51C887DB61D}" presName="dummy" presStyleCnt="0"/>
      <dgm:spPr/>
    </dgm:pt>
    <dgm:pt modelId="{CB8B8CE9-F115-4195-9FB7-6933A4C8AF36}" type="pres">
      <dgm:prSet presAssocID="{D902E5BF-D468-4E11-AF65-5ADDA0144C0C}" presName="sibTrans" presStyleLbl="sibTrans2D1" presStyleIdx="4" presStyleCnt="7"/>
      <dgm:spPr/>
    </dgm:pt>
    <dgm:pt modelId="{4C936009-11A7-4696-AECF-350979255F2D}" type="pres">
      <dgm:prSet presAssocID="{8BA65573-47BF-4C2D-9253-73C53B638D73}" presName="node" presStyleLbl="node1" presStyleIdx="5" presStyleCnt="7">
        <dgm:presLayoutVars>
          <dgm:bulletEnabled val="1"/>
        </dgm:presLayoutVars>
      </dgm:prSet>
      <dgm:spPr/>
    </dgm:pt>
    <dgm:pt modelId="{8C79ABF9-EE49-4839-A08F-AD57C019B2E6}" type="pres">
      <dgm:prSet presAssocID="{8BA65573-47BF-4C2D-9253-73C53B638D73}" presName="dummy" presStyleCnt="0"/>
      <dgm:spPr/>
    </dgm:pt>
    <dgm:pt modelId="{39E2FA24-7242-4A23-993F-0DAB6F593041}" type="pres">
      <dgm:prSet presAssocID="{2BE5ED00-8AFD-47C8-9FB1-B3DEF7462938}" presName="sibTrans" presStyleLbl="sibTrans2D1" presStyleIdx="5" presStyleCnt="7"/>
      <dgm:spPr/>
    </dgm:pt>
    <dgm:pt modelId="{9DFBBEBD-7E52-4D77-BAFF-784CFE1B19DB}" type="pres">
      <dgm:prSet presAssocID="{358C65F5-6E7B-4A36-BABE-F898595C323D}" presName="node" presStyleLbl="node1" presStyleIdx="6" presStyleCnt="7">
        <dgm:presLayoutVars>
          <dgm:bulletEnabled val="1"/>
        </dgm:presLayoutVars>
      </dgm:prSet>
      <dgm:spPr/>
    </dgm:pt>
    <dgm:pt modelId="{9EFE03B3-2216-4904-A04D-2BC781473F3D}" type="pres">
      <dgm:prSet presAssocID="{358C65F5-6E7B-4A36-BABE-F898595C323D}" presName="dummy" presStyleCnt="0"/>
      <dgm:spPr/>
    </dgm:pt>
    <dgm:pt modelId="{D9264819-E5F8-44BC-BD40-0C3F8F61D004}" type="pres">
      <dgm:prSet presAssocID="{CEEEDCE0-4EBF-4B01-AE56-2C7101C154B8}" presName="sibTrans" presStyleLbl="sibTrans2D1" presStyleIdx="6" presStyleCnt="7"/>
      <dgm:spPr/>
    </dgm:pt>
  </dgm:ptLst>
  <dgm:cxnLst>
    <dgm:cxn modelId="{FA92F207-7CCC-430B-B485-3CB7544FC9AE}" type="presOf" srcId="{8BA65573-47BF-4C2D-9253-73C53B638D73}" destId="{4C936009-11A7-4696-AECF-350979255F2D}" srcOrd="0" destOrd="0" presId="urn:microsoft.com/office/officeart/2005/8/layout/radial6"/>
    <dgm:cxn modelId="{4579F907-6604-408E-894E-C0F8F456AE7B}" type="presOf" srcId="{0F81F379-9A99-484C-AAEF-FB46F84C2DC9}" destId="{5AC0C244-BFF5-4D3E-82F1-E7DCEB81129A}" srcOrd="0" destOrd="0" presId="urn:microsoft.com/office/officeart/2005/8/layout/radial6"/>
    <dgm:cxn modelId="{2C05B30C-6243-4AAF-A11D-4707A2C0826A}" type="presOf" srcId="{2BE5ED00-8AFD-47C8-9FB1-B3DEF7462938}" destId="{39E2FA24-7242-4A23-993F-0DAB6F593041}" srcOrd="0" destOrd="0" presId="urn:microsoft.com/office/officeart/2005/8/layout/radial6"/>
    <dgm:cxn modelId="{EA6A391A-65BC-40B6-AB80-EAD75FFFB919}" type="presOf" srcId="{1346CB11-86C8-4C74-949C-F51613FF3523}" destId="{F663DEF2-6FA8-4339-A474-B67BFFFB3A43}" srcOrd="0" destOrd="0" presId="urn:microsoft.com/office/officeart/2005/8/layout/radial6"/>
    <dgm:cxn modelId="{7325731F-A429-4AB1-90A7-9D8CF8479362}" type="presOf" srcId="{A75CF926-E943-4DD4-8275-6EBCDA279187}" destId="{02187267-2956-49B1-8E6D-C21F7A289EFB}" srcOrd="0" destOrd="0" presId="urn:microsoft.com/office/officeart/2005/8/layout/radial6"/>
    <dgm:cxn modelId="{EC77C81F-BA81-4F12-844B-279AE37AE6EA}" srcId="{7CE80B11-2CB2-40C2-9C18-B7E0A1A7D945}" destId="{DEE90E26-9CCE-4366-8BA6-5B39A310EA41}" srcOrd="3" destOrd="0" parTransId="{D74F885F-985E-4D34-917D-2D122C75263E}" sibTransId="{9C039B56-E606-4368-89F0-4876CA6709CD}"/>
    <dgm:cxn modelId="{5566E72F-9AA5-4A65-A226-4517B89AABF0}" srcId="{A75CF926-E943-4DD4-8275-6EBCDA279187}" destId="{7CE80B11-2CB2-40C2-9C18-B7E0A1A7D945}" srcOrd="0" destOrd="0" parTransId="{9C8ECB01-6FBB-4838-B6F8-FCF28AB78DF1}" sibTransId="{ACA00A9B-6B26-47FD-963F-7DBF1B0174CE}"/>
    <dgm:cxn modelId="{0239D630-06E5-403D-85AD-5CFAE010CE9F}" type="presOf" srcId="{7CE80B11-2CB2-40C2-9C18-B7E0A1A7D945}" destId="{D8C354A9-FBD7-4350-B8C0-BBFF2D21A772}" srcOrd="0" destOrd="0" presId="urn:microsoft.com/office/officeart/2005/8/layout/radial6"/>
    <dgm:cxn modelId="{51F9FE3B-D927-4182-9DF1-E61291C216F9}" srcId="{7CE80B11-2CB2-40C2-9C18-B7E0A1A7D945}" destId="{1346CB11-86C8-4C74-949C-F51613FF3523}" srcOrd="1" destOrd="0" parTransId="{5FA09010-491D-4911-8EF6-5CBF21DBD1D7}" sibTransId="{0F81F379-9A99-484C-AAEF-FB46F84C2DC9}"/>
    <dgm:cxn modelId="{C644E861-980B-4EDF-9B92-6830ADC1E497}" srcId="{7CE80B11-2CB2-40C2-9C18-B7E0A1A7D945}" destId="{E8EDB7A3-5BBF-4511-B152-AC0F5130E752}" srcOrd="0" destOrd="0" parTransId="{B67C812C-996A-45B3-B388-191216FFF107}" sibTransId="{C30AA152-2E72-4419-8811-F7ACA76A6CB6}"/>
    <dgm:cxn modelId="{C564D275-1954-4C3C-B8C7-819DF86EDF76}" type="presOf" srcId="{DEE90E26-9CCE-4366-8BA6-5B39A310EA41}" destId="{494AF3F7-DDC3-4278-8F88-E548E64B2886}" srcOrd="0" destOrd="0" presId="urn:microsoft.com/office/officeart/2005/8/layout/radial6"/>
    <dgm:cxn modelId="{1679447C-F9C9-4793-BBDF-4D5C100CB791}" type="presOf" srcId="{C5017F57-6F94-49A6-8BB7-47CB6A682636}" destId="{0F54E562-AF3E-4C4C-A8F5-0BB203C0D42D}" srcOrd="0" destOrd="0" presId="urn:microsoft.com/office/officeart/2005/8/layout/radial6"/>
    <dgm:cxn modelId="{29C0467D-062A-41FE-8425-BBA19747B647}" type="presOf" srcId="{CEEEDCE0-4EBF-4B01-AE56-2C7101C154B8}" destId="{D9264819-E5F8-44BC-BD40-0C3F8F61D004}" srcOrd="0" destOrd="0" presId="urn:microsoft.com/office/officeart/2005/8/layout/radial6"/>
    <dgm:cxn modelId="{45AF8A87-46B5-4C9F-9F97-29520A19B5CE}" type="presOf" srcId="{481EF4C8-2110-43C2-B290-C51C887DB61D}" destId="{709465EC-9323-4A50-8BD6-6CEDD95C94FC}" srcOrd="0" destOrd="0" presId="urn:microsoft.com/office/officeart/2005/8/layout/radial6"/>
    <dgm:cxn modelId="{8CE3EB89-9524-46E7-9528-1E0A8CD014E1}" type="presOf" srcId="{D902E5BF-D468-4E11-AF65-5ADDA0144C0C}" destId="{CB8B8CE9-F115-4195-9FB7-6933A4C8AF36}" srcOrd="0" destOrd="0" presId="urn:microsoft.com/office/officeart/2005/8/layout/radial6"/>
    <dgm:cxn modelId="{F6A5CD8E-1B20-462A-9243-10873996A80D}" srcId="{7CE80B11-2CB2-40C2-9C18-B7E0A1A7D945}" destId="{8BA65573-47BF-4C2D-9253-73C53B638D73}" srcOrd="5" destOrd="0" parTransId="{4C4DF650-0ACB-465D-9624-98B74787D9DD}" sibTransId="{2BE5ED00-8AFD-47C8-9FB1-B3DEF7462938}"/>
    <dgm:cxn modelId="{AF3258AE-FE2D-4BA1-AE5B-8D97D1AB65E7}" type="presOf" srcId="{9C6ACBF2-E9EF-4C66-8E4F-AD392AA195A9}" destId="{F1D7B8E1-F7F0-4014-8C1C-FD3C3A41A856}" srcOrd="0" destOrd="0" presId="urn:microsoft.com/office/officeart/2005/8/layout/radial6"/>
    <dgm:cxn modelId="{FCFA70C0-A46C-43EE-BD66-AFB85EBD9325}" type="presOf" srcId="{9C039B56-E606-4368-89F0-4876CA6709CD}" destId="{61B10420-56DD-480F-8710-FB76C310566B}" srcOrd="0" destOrd="0" presId="urn:microsoft.com/office/officeart/2005/8/layout/radial6"/>
    <dgm:cxn modelId="{269151C1-71C3-4D6B-BDB5-9C0E9615C188}" type="presOf" srcId="{358C65F5-6E7B-4A36-BABE-F898595C323D}" destId="{9DFBBEBD-7E52-4D77-BAFF-784CFE1B19DB}" srcOrd="0" destOrd="0" presId="urn:microsoft.com/office/officeart/2005/8/layout/radial6"/>
    <dgm:cxn modelId="{517EDBC1-5D9D-4D92-A88D-BEB26640FDE5}" type="presOf" srcId="{C30AA152-2E72-4419-8811-F7ACA76A6CB6}" destId="{E14FECD4-3045-4C69-9F74-90E765013730}" srcOrd="0" destOrd="0" presId="urn:microsoft.com/office/officeart/2005/8/layout/radial6"/>
    <dgm:cxn modelId="{18C20FDA-4D7D-4365-93E4-E260005C0F1E}" srcId="{7CE80B11-2CB2-40C2-9C18-B7E0A1A7D945}" destId="{481EF4C8-2110-43C2-B290-C51C887DB61D}" srcOrd="4" destOrd="0" parTransId="{564A7AD1-C764-483A-A6C5-3E3DE1814ABC}" sibTransId="{D902E5BF-D468-4E11-AF65-5ADDA0144C0C}"/>
    <dgm:cxn modelId="{A1FEE2E3-8D90-4F7B-8F23-31177661451E}" srcId="{7CE80B11-2CB2-40C2-9C18-B7E0A1A7D945}" destId="{358C65F5-6E7B-4A36-BABE-F898595C323D}" srcOrd="6" destOrd="0" parTransId="{8ECAC3FB-A88F-41FE-9560-E7D9ABA094C9}" sibTransId="{CEEEDCE0-4EBF-4B01-AE56-2C7101C154B8}"/>
    <dgm:cxn modelId="{D8C80AEA-C798-4BDD-8CD7-D20349EF6008}" srcId="{7CE80B11-2CB2-40C2-9C18-B7E0A1A7D945}" destId="{9C6ACBF2-E9EF-4C66-8E4F-AD392AA195A9}" srcOrd="2" destOrd="0" parTransId="{231316C6-17C0-4351-8C0A-8E170439A4E7}" sibTransId="{C5017F57-6F94-49A6-8BB7-47CB6A682636}"/>
    <dgm:cxn modelId="{105B35FD-C1E6-4F85-B37E-3A4C73D967A1}" type="presOf" srcId="{E8EDB7A3-5BBF-4511-B152-AC0F5130E752}" destId="{4CB91056-44A0-4FE7-9C38-4FED43FA99A4}" srcOrd="0" destOrd="0" presId="urn:microsoft.com/office/officeart/2005/8/layout/radial6"/>
    <dgm:cxn modelId="{245B1EFE-CA19-491D-9ACF-29BC75BF4179}" type="presParOf" srcId="{02187267-2956-49B1-8E6D-C21F7A289EFB}" destId="{D8C354A9-FBD7-4350-B8C0-BBFF2D21A772}" srcOrd="0" destOrd="0" presId="urn:microsoft.com/office/officeart/2005/8/layout/radial6"/>
    <dgm:cxn modelId="{CF8E92ED-D7F4-4C15-85EB-148728DA24C3}" type="presParOf" srcId="{02187267-2956-49B1-8E6D-C21F7A289EFB}" destId="{4CB91056-44A0-4FE7-9C38-4FED43FA99A4}" srcOrd="1" destOrd="0" presId="urn:microsoft.com/office/officeart/2005/8/layout/radial6"/>
    <dgm:cxn modelId="{4AB0F9D6-DD53-451B-B345-42EA5525C1A7}" type="presParOf" srcId="{02187267-2956-49B1-8E6D-C21F7A289EFB}" destId="{7D5BF38B-8E81-421B-B81D-0BC5F255E9E1}" srcOrd="2" destOrd="0" presId="urn:microsoft.com/office/officeart/2005/8/layout/radial6"/>
    <dgm:cxn modelId="{055DF3F0-7B9B-44D8-AB87-C12FB46E7945}" type="presParOf" srcId="{02187267-2956-49B1-8E6D-C21F7A289EFB}" destId="{E14FECD4-3045-4C69-9F74-90E765013730}" srcOrd="3" destOrd="0" presId="urn:microsoft.com/office/officeart/2005/8/layout/radial6"/>
    <dgm:cxn modelId="{0F4A5326-896F-429E-8910-AA7854D06C47}" type="presParOf" srcId="{02187267-2956-49B1-8E6D-C21F7A289EFB}" destId="{F663DEF2-6FA8-4339-A474-B67BFFFB3A43}" srcOrd="4" destOrd="0" presId="urn:microsoft.com/office/officeart/2005/8/layout/radial6"/>
    <dgm:cxn modelId="{5BE77A74-76C2-4A27-B753-79BEA59A35E4}" type="presParOf" srcId="{02187267-2956-49B1-8E6D-C21F7A289EFB}" destId="{737E6FC0-3C21-4C4D-9EEA-FD4AA343C5FA}" srcOrd="5" destOrd="0" presId="urn:microsoft.com/office/officeart/2005/8/layout/radial6"/>
    <dgm:cxn modelId="{C79F155C-EBA6-45EB-B53F-1477301E06CA}" type="presParOf" srcId="{02187267-2956-49B1-8E6D-C21F7A289EFB}" destId="{5AC0C244-BFF5-4D3E-82F1-E7DCEB81129A}" srcOrd="6" destOrd="0" presId="urn:microsoft.com/office/officeart/2005/8/layout/radial6"/>
    <dgm:cxn modelId="{BD23320D-FECC-4BB1-B1A8-173F9D8D3E95}" type="presParOf" srcId="{02187267-2956-49B1-8E6D-C21F7A289EFB}" destId="{F1D7B8E1-F7F0-4014-8C1C-FD3C3A41A856}" srcOrd="7" destOrd="0" presId="urn:microsoft.com/office/officeart/2005/8/layout/radial6"/>
    <dgm:cxn modelId="{07A45F31-48A7-48D4-B2FF-D42F7A12958D}" type="presParOf" srcId="{02187267-2956-49B1-8E6D-C21F7A289EFB}" destId="{CF811915-4640-400B-B6AB-C680197B3725}" srcOrd="8" destOrd="0" presId="urn:microsoft.com/office/officeart/2005/8/layout/radial6"/>
    <dgm:cxn modelId="{AC13A163-7160-4B7E-BC40-5EBF549CD1F1}" type="presParOf" srcId="{02187267-2956-49B1-8E6D-C21F7A289EFB}" destId="{0F54E562-AF3E-4C4C-A8F5-0BB203C0D42D}" srcOrd="9" destOrd="0" presId="urn:microsoft.com/office/officeart/2005/8/layout/radial6"/>
    <dgm:cxn modelId="{39CC1A05-D20B-4CF2-81D7-AA28427E46CE}" type="presParOf" srcId="{02187267-2956-49B1-8E6D-C21F7A289EFB}" destId="{494AF3F7-DDC3-4278-8F88-E548E64B2886}" srcOrd="10" destOrd="0" presId="urn:microsoft.com/office/officeart/2005/8/layout/radial6"/>
    <dgm:cxn modelId="{21AF3658-057A-448E-95E1-465AFC10E9CD}" type="presParOf" srcId="{02187267-2956-49B1-8E6D-C21F7A289EFB}" destId="{0DFAB2BC-7D8F-4FC8-A278-21819583ECF5}" srcOrd="11" destOrd="0" presId="urn:microsoft.com/office/officeart/2005/8/layout/radial6"/>
    <dgm:cxn modelId="{06A8A3E1-BF19-454B-98EB-EF27A8C3B888}" type="presParOf" srcId="{02187267-2956-49B1-8E6D-C21F7A289EFB}" destId="{61B10420-56DD-480F-8710-FB76C310566B}" srcOrd="12" destOrd="0" presId="urn:microsoft.com/office/officeart/2005/8/layout/radial6"/>
    <dgm:cxn modelId="{01218D97-68F7-43F6-9276-0A7FAE5DFBA2}" type="presParOf" srcId="{02187267-2956-49B1-8E6D-C21F7A289EFB}" destId="{709465EC-9323-4A50-8BD6-6CEDD95C94FC}" srcOrd="13" destOrd="0" presId="urn:microsoft.com/office/officeart/2005/8/layout/radial6"/>
    <dgm:cxn modelId="{FC543AF8-3757-413E-ACA7-978367A2CDAF}" type="presParOf" srcId="{02187267-2956-49B1-8E6D-C21F7A289EFB}" destId="{5A381C48-569B-4E66-948D-2BC133B64BB5}" srcOrd="14" destOrd="0" presId="urn:microsoft.com/office/officeart/2005/8/layout/radial6"/>
    <dgm:cxn modelId="{59EDC4B2-FF8C-4B9E-B4CC-197A46C33AB2}" type="presParOf" srcId="{02187267-2956-49B1-8E6D-C21F7A289EFB}" destId="{CB8B8CE9-F115-4195-9FB7-6933A4C8AF36}" srcOrd="15" destOrd="0" presId="urn:microsoft.com/office/officeart/2005/8/layout/radial6"/>
    <dgm:cxn modelId="{70DD9824-E921-49F8-9B27-51B34746F573}" type="presParOf" srcId="{02187267-2956-49B1-8E6D-C21F7A289EFB}" destId="{4C936009-11A7-4696-AECF-350979255F2D}" srcOrd="16" destOrd="0" presId="urn:microsoft.com/office/officeart/2005/8/layout/radial6"/>
    <dgm:cxn modelId="{99127796-76D7-43DF-8241-AD0AF4D4D7D3}" type="presParOf" srcId="{02187267-2956-49B1-8E6D-C21F7A289EFB}" destId="{8C79ABF9-EE49-4839-A08F-AD57C019B2E6}" srcOrd="17" destOrd="0" presId="urn:microsoft.com/office/officeart/2005/8/layout/radial6"/>
    <dgm:cxn modelId="{941BC49E-8E78-4B5C-8E5B-097B740B994B}" type="presParOf" srcId="{02187267-2956-49B1-8E6D-C21F7A289EFB}" destId="{39E2FA24-7242-4A23-993F-0DAB6F593041}" srcOrd="18" destOrd="0" presId="urn:microsoft.com/office/officeart/2005/8/layout/radial6"/>
    <dgm:cxn modelId="{DE02FF99-8EF8-47A4-871A-DD5EB1B32A31}" type="presParOf" srcId="{02187267-2956-49B1-8E6D-C21F7A289EFB}" destId="{9DFBBEBD-7E52-4D77-BAFF-784CFE1B19DB}" srcOrd="19" destOrd="0" presId="urn:microsoft.com/office/officeart/2005/8/layout/radial6"/>
    <dgm:cxn modelId="{AC94A1BB-A47D-4BC8-A36B-C38B2FD2345D}" type="presParOf" srcId="{02187267-2956-49B1-8E6D-C21F7A289EFB}" destId="{9EFE03B3-2216-4904-A04D-2BC781473F3D}" srcOrd="20" destOrd="0" presId="urn:microsoft.com/office/officeart/2005/8/layout/radial6"/>
    <dgm:cxn modelId="{F1034C3D-F3F8-4734-8436-C54914765C2E}" type="presParOf" srcId="{02187267-2956-49B1-8E6D-C21F7A289EFB}" destId="{D9264819-E5F8-44BC-BD40-0C3F8F61D004}" srcOrd="21"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64819-E5F8-44BC-BD40-0C3F8F61D004}">
      <dsp:nvSpPr>
        <dsp:cNvPr id="0" name=""/>
        <dsp:cNvSpPr/>
      </dsp:nvSpPr>
      <dsp:spPr>
        <a:xfrm>
          <a:off x="1134460" y="232739"/>
          <a:ext cx="1857959" cy="1857959"/>
        </a:xfrm>
        <a:prstGeom prst="blockArc">
          <a:avLst>
            <a:gd name="adj1" fmla="val 13114286"/>
            <a:gd name="adj2" fmla="val 16200000"/>
            <a:gd name="adj3" fmla="val 38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E2FA24-7242-4A23-993F-0DAB6F593041}">
      <dsp:nvSpPr>
        <dsp:cNvPr id="0" name=""/>
        <dsp:cNvSpPr/>
      </dsp:nvSpPr>
      <dsp:spPr>
        <a:xfrm>
          <a:off x="1134460" y="232739"/>
          <a:ext cx="1857959" cy="1857959"/>
        </a:xfrm>
        <a:prstGeom prst="blockArc">
          <a:avLst>
            <a:gd name="adj1" fmla="val 10028571"/>
            <a:gd name="adj2" fmla="val 13114286"/>
            <a:gd name="adj3" fmla="val 38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8B8CE9-F115-4195-9FB7-6933A4C8AF36}">
      <dsp:nvSpPr>
        <dsp:cNvPr id="0" name=""/>
        <dsp:cNvSpPr/>
      </dsp:nvSpPr>
      <dsp:spPr>
        <a:xfrm>
          <a:off x="1134460" y="232739"/>
          <a:ext cx="1857959" cy="1857959"/>
        </a:xfrm>
        <a:prstGeom prst="blockArc">
          <a:avLst>
            <a:gd name="adj1" fmla="val 6942857"/>
            <a:gd name="adj2" fmla="val 10028571"/>
            <a:gd name="adj3" fmla="val 38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B10420-56DD-480F-8710-FB76C310566B}">
      <dsp:nvSpPr>
        <dsp:cNvPr id="0" name=""/>
        <dsp:cNvSpPr/>
      </dsp:nvSpPr>
      <dsp:spPr>
        <a:xfrm>
          <a:off x="1134460" y="232739"/>
          <a:ext cx="1857959" cy="1857959"/>
        </a:xfrm>
        <a:prstGeom prst="blockArc">
          <a:avLst>
            <a:gd name="adj1" fmla="val 3857143"/>
            <a:gd name="adj2" fmla="val 6942857"/>
            <a:gd name="adj3" fmla="val 38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54E562-AF3E-4C4C-A8F5-0BB203C0D42D}">
      <dsp:nvSpPr>
        <dsp:cNvPr id="0" name=""/>
        <dsp:cNvSpPr/>
      </dsp:nvSpPr>
      <dsp:spPr>
        <a:xfrm>
          <a:off x="1134460" y="232739"/>
          <a:ext cx="1857959" cy="1857959"/>
        </a:xfrm>
        <a:prstGeom prst="blockArc">
          <a:avLst>
            <a:gd name="adj1" fmla="val 771429"/>
            <a:gd name="adj2" fmla="val 3857143"/>
            <a:gd name="adj3" fmla="val 38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C0C244-BFF5-4D3E-82F1-E7DCEB81129A}">
      <dsp:nvSpPr>
        <dsp:cNvPr id="0" name=""/>
        <dsp:cNvSpPr/>
      </dsp:nvSpPr>
      <dsp:spPr>
        <a:xfrm>
          <a:off x="1134460" y="232739"/>
          <a:ext cx="1857959" cy="1857959"/>
        </a:xfrm>
        <a:prstGeom prst="blockArc">
          <a:avLst>
            <a:gd name="adj1" fmla="val 19285714"/>
            <a:gd name="adj2" fmla="val 771429"/>
            <a:gd name="adj3" fmla="val 38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4FECD4-3045-4C69-9F74-90E765013730}">
      <dsp:nvSpPr>
        <dsp:cNvPr id="0" name=""/>
        <dsp:cNvSpPr/>
      </dsp:nvSpPr>
      <dsp:spPr>
        <a:xfrm>
          <a:off x="1134460" y="232739"/>
          <a:ext cx="1857959" cy="1857959"/>
        </a:xfrm>
        <a:prstGeom prst="blockArc">
          <a:avLst>
            <a:gd name="adj1" fmla="val 16200000"/>
            <a:gd name="adj2" fmla="val 19285714"/>
            <a:gd name="adj3" fmla="val 38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C354A9-FBD7-4350-B8C0-BBFF2D21A772}">
      <dsp:nvSpPr>
        <dsp:cNvPr id="0" name=""/>
        <dsp:cNvSpPr/>
      </dsp:nvSpPr>
      <dsp:spPr>
        <a:xfrm>
          <a:off x="1705763" y="804042"/>
          <a:ext cx="715352" cy="715352"/>
        </a:xfrm>
        <a:prstGeom prst="ellipse">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a:latin typeface="Montserrat" panose="00000500000000000000" pitchFamily="2" charset="0"/>
            </a:rPr>
            <a:t>UNI</a:t>
          </a:r>
        </a:p>
      </dsp:txBody>
      <dsp:txXfrm>
        <a:off x="1810524" y="908803"/>
        <a:ext cx="505830" cy="505830"/>
      </dsp:txXfrm>
    </dsp:sp>
    <dsp:sp modelId="{4CB91056-44A0-4FE7-9C38-4FED43FA99A4}">
      <dsp:nvSpPr>
        <dsp:cNvPr id="0" name=""/>
        <dsp:cNvSpPr/>
      </dsp:nvSpPr>
      <dsp:spPr>
        <a:xfrm>
          <a:off x="1813066" y="393"/>
          <a:ext cx="500746" cy="500746"/>
        </a:xfrm>
        <a:prstGeom prst="ellipse">
          <a:avLst/>
        </a:prstGeom>
        <a:solidFill>
          <a:srgbClr val="1C538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b="1" kern="1200" dirty="0">
              <a:latin typeface="Montserrat" panose="00000500000000000000" pitchFamily="2" charset="0"/>
            </a:rPr>
            <a:t>A</a:t>
          </a:r>
        </a:p>
      </dsp:txBody>
      <dsp:txXfrm>
        <a:off x="1886399" y="73726"/>
        <a:ext cx="354080" cy="354080"/>
      </dsp:txXfrm>
    </dsp:sp>
    <dsp:sp modelId="{F663DEF2-6FA8-4339-A474-B67BFFFB3A43}">
      <dsp:nvSpPr>
        <dsp:cNvPr id="0" name=""/>
        <dsp:cNvSpPr/>
      </dsp:nvSpPr>
      <dsp:spPr>
        <a:xfrm>
          <a:off x="2525278" y="343376"/>
          <a:ext cx="500746" cy="500746"/>
        </a:xfrm>
        <a:prstGeom prst="ellipse">
          <a:avLst/>
        </a:prstGeom>
        <a:solidFill>
          <a:srgbClr val="1C538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b="1" kern="1200" dirty="0">
              <a:latin typeface="Montserrat" panose="00000500000000000000" pitchFamily="2" charset="0"/>
            </a:rPr>
            <a:t>B</a:t>
          </a:r>
        </a:p>
      </dsp:txBody>
      <dsp:txXfrm>
        <a:off x="2598611" y="416709"/>
        <a:ext cx="354080" cy="354080"/>
      </dsp:txXfrm>
    </dsp:sp>
    <dsp:sp modelId="{F1D7B8E1-F7F0-4014-8C1C-FD3C3A41A856}">
      <dsp:nvSpPr>
        <dsp:cNvPr id="0" name=""/>
        <dsp:cNvSpPr/>
      </dsp:nvSpPr>
      <dsp:spPr>
        <a:xfrm>
          <a:off x="2701179" y="1114051"/>
          <a:ext cx="500746" cy="500746"/>
        </a:xfrm>
        <a:prstGeom prst="ellipse">
          <a:avLst/>
        </a:prstGeom>
        <a:solidFill>
          <a:srgbClr val="1C538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b="1" kern="1200" dirty="0">
              <a:latin typeface="Montserrat" panose="00000500000000000000" pitchFamily="2" charset="0"/>
            </a:rPr>
            <a:t>C</a:t>
          </a:r>
        </a:p>
      </dsp:txBody>
      <dsp:txXfrm>
        <a:off x="2774512" y="1187384"/>
        <a:ext cx="354080" cy="354080"/>
      </dsp:txXfrm>
    </dsp:sp>
    <dsp:sp modelId="{494AF3F7-DDC3-4278-8F88-E548E64B2886}">
      <dsp:nvSpPr>
        <dsp:cNvPr id="0" name=""/>
        <dsp:cNvSpPr/>
      </dsp:nvSpPr>
      <dsp:spPr>
        <a:xfrm>
          <a:off x="2208314" y="1732085"/>
          <a:ext cx="500746" cy="500746"/>
        </a:xfrm>
        <a:prstGeom prst="ellipse">
          <a:avLst/>
        </a:prstGeom>
        <a:solidFill>
          <a:srgbClr val="1C538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b="1" kern="1200" dirty="0">
              <a:latin typeface="Montserrat" panose="00000500000000000000" pitchFamily="2" charset="0"/>
            </a:rPr>
            <a:t>D</a:t>
          </a:r>
        </a:p>
      </dsp:txBody>
      <dsp:txXfrm>
        <a:off x="2281647" y="1805418"/>
        <a:ext cx="354080" cy="354080"/>
      </dsp:txXfrm>
    </dsp:sp>
    <dsp:sp modelId="{709465EC-9323-4A50-8BD6-6CEDD95C94FC}">
      <dsp:nvSpPr>
        <dsp:cNvPr id="0" name=""/>
        <dsp:cNvSpPr/>
      </dsp:nvSpPr>
      <dsp:spPr>
        <a:xfrm>
          <a:off x="1417818" y="1732085"/>
          <a:ext cx="500746" cy="500746"/>
        </a:xfrm>
        <a:prstGeom prst="ellipse">
          <a:avLst/>
        </a:prstGeom>
        <a:solidFill>
          <a:srgbClr val="1C538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b="1" kern="1200" dirty="0">
              <a:latin typeface="Montserrat" panose="00000500000000000000" pitchFamily="2" charset="0"/>
            </a:rPr>
            <a:t>E</a:t>
          </a:r>
        </a:p>
      </dsp:txBody>
      <dsp:txXfrm>
        <a:off x="1491151" y="1805418"/>
        <a:ext cx="354080" cy="354080"/>
      </dsp:txXfrm>
    </dsp:sp>
    <dsp:sp modelId="{4C936009-11A7-4696-AECF-350979255F2D}">
      <dsp:nvSpPr>
        <dsp:cNvPr id="0" name=""/>
        <dsp:cNvSpPr/>
      </dsp:nvSpPr>
      <dsp:spPr>
        <a:xfrm>
          <a:off x="924953" y="1114051"/>
          <a:ext cx="500746" cy="500746"/>
        </a:xfrm>
        <a:prstGeom prst="ellipse">
          <a:avLst/>
        </a:prstGeom>
        <a:solidFill>
          <a:srgbClr val="1C538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b="1" kern="1200" dirty="0">
              <a:latin typeface="Montserrat" panose="00000500000000000000" pitchFamily="2" charset="0"/>
            </a:rPr>
            <a:t>F</a:t>
          </a:r>
        </a:p>
      </dsp:txBody>
      <dsp:txXfrm>
        <a:off x="998286" y="1187384"/>
        <a:ext cx="354080" cy="354080"/>
      </dsp:txXfrm>
    </dsp:sp>
    <dsp:sp modelId="{9DFBBEBD-7E52-4D77-BAFF-784CFE1B19DB}">
      <dsp:nvSpPr>
        <dsp:cNvPr id="0" name=""/>
        <dsp:cNvSpPr/>
      </dsp:nvSpPr>
      <dsp:spPr>
        <a:xfrm>
          <a:off x="1100854" y="343376"/>
          <a:ext cx="500746" cy="500746"/>
        </a:xfrm>
        <a:prstGeom prst="ellipse">
          <a:avLst/>
        </a:prstGeom>
        <a:solidFill>
          <a:srgbClr val="1C538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b="1" kern="1200" dirty="0">
              <a:latin typeface="Montserrat" panose="00000500000000000000" pitchFamily="2" charset="0"/>
            </a:rPr>
            <a:t>G</a:t>
          </a:r>
        </a:p>
      </dsp:txBody>
      <dsp:txXfrm>
        <a:off x="1174187" y="416709"/>
        <a:ext cx="354080" cy="354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64819-E5F8-44BC-BD40-0C3F8F61D004}">
      <dsp:nvSpPr>
        <dsp:cNvPr id="0" name=""/>
        <dsp:cNvSpPr/>
      </dsp:nvSpPr>
      <dsp:spPr>
        <a:xfrm>
          <a:off x="1494949" y="317127"/>
          <a:ext cx="2524893" cy="2524893"/>
        </a:xfrm>
        <a:prstGeom prst="blockArc">
          <a:avLst>
            <a:gd name="adj1" fmla="val 13114286"/>
            <a:gd name="adj2" fmla="val 16200000"/>
            <a:gd name="adj3" fmla="val 389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E2FA24-7242-4A23-993F-0DAB6F593041}">
      <dsp:nvSpPr>
        <dsp:cNvPr id="0" name=""/>
        <dsp:cNvSpPr/>
      </dsp:nvSpPr>
      <dsp:spPr>
        <a:xfrm>
          <a:off x="1494949" y="317127"/>
          <a:ext cx="2524893" cy="2524893"/>
        </a:xfrm>
        <a:prstGeom prst="blockArc">
          <a:avLst>
            <a:gd name="adj1" fmla="val 10028571"/>
            <a:gd name="adj2" fmla="val 13114286"/>
            <a:gd name="adj3" fmla="val 389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8B8CE9-F115-4195-9FB7-6933A4C8AF36}">
      <dsp:nvSpPr>
        <dsp:cNvPr id="0" name=""/>
        <dsp:cNvSpPr/>
      </dsp:nvSpPr>
      <dsp:spPr>
        <a:xfrm>
          <a:off x="1494949" y="317127"/>
          <a:ext cx="2524893" cy="2524893"/>
        </a:xfrm>
        <a:prstGeom prst="blockArc">
          <a:avLst>
            <a:gd name="adj1" fmla="val 6942857"/>
            <a:gd name="adj2" fmla="val 10028571"/>
            <a:gd name="adj3" fmla="val 389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B10420-56DD-480F-8710-FB76C310566B}">
      <dsp:nvSpPr>
        <dsp:cNvPr id="0" name=""/>
        <dsp:cNvSpPr/>
      </dsp:nvSpPr>
      <dsp:spPr>
        <a:xfrm>
          <a:off x="1494949" y="317127"/>
          <a:ext cx="2524893" cy="2524893"/>
        </a:xfrm>
        <a:prstGeom prst="blockArc">
          <a:avLst>
            <a:gd name="adj1" fmla="val 3857143"/>
            <a:gd name="adj2" fmla="val 6942857"/>
            <a:gd name="adj3" fmla="val 389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54E562-AF3E-4C4C-A8F5-0BB203C0D42D}">
      <dsp:nvSpPr>
        <dsp:cNvPr id="0" name=""/>
        <dsp:cNvSpPr/>
      </dsp:nvSpPr>
      <dsp:spPr>
        <a:xfrm>
          <a:off x="1494949" y="317127"/>
          <a:ext cx="2524893" cy="2524893"/>
        </a:xfrm>
        <a:prstGeom prst="blockArc">
          <a:avLst>
            <a:gd name="adj1" fmla="val 771429"/>
            <a:gd name="adj2" fmla="val 3857143"/>
            <a:gd name="adj3" fmla="val 389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C0C244-BFF5-4D3E-82F1-E7DCEB81129A}">
      <dsp:nvSpPr>
        <dsp:cNvPr id="0" name=""/>
        <dsp:cNvSpPr/>
      </dsp:nvSpPr>
      <dsp:spPr>
        <a:xfrm>
          <a:off x="1494949" y="317127"/>
          <a:ext cx="2524893" cy="2524893"/>
        </a:xfrm>
        <a:prstGeom prst="blockArc">
          <a:avLst>
            <a:gd name="adj1" fmla="val 19285714"/>
            <a:gd name="adj2" fmla="val 771429"/>
            <a:gd name="adj3" fmla="val 389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4FECD4-3045-4C69-9F74-90E765013730}">
      <dsp:nvSpPr>
        <dsp:cNvPr id="0" name=""/>
        <dsp:cNvSpPr/>
      </dsp:nvSpPr>
      <dsp:spPr>
        <a:xfrm>
          <a:off x="1494949" y="317127"/>
          <a:ext cx="2524893" cy="2524893"/>
        </a:xfrm>
        <a:prstGeom prst="blockArc">
          <a:avLst>
            <a:gd name="adj1" fmla="val 16200000"/>
            <a:gd name="adj2" fmla="val 19285714"/>
            <a:gd name="adj3" fmla="val 389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C354A9-FBD7-4350-B8C0-BBFF2D21A772}">
      <dsp:nvSpPr>
        <dsp:cNvPr id="0" name=""/>
        <dsp:cNvSpPr/>
      </dsp:nvSpPr>
      <dsp:spPr>
        <a:xfrm>
          <a:off x="2270004" y="1092183"/>
          <a:ext cx="974782" cy="97478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it-IT" sz="2500" b="1" kern="1200" dirty="0">
              <a:latin typeface="Montserrat" panose="00000500000000000000" pitchFamily="2" charset="0"/>
            </a:rPr>
            <a:t>UNI</a:t>
          </a:r>
        </a:p>
      </dsp:txBody>
      <dsp:txXfrm>
        <a:off x="2412758" y="1234937"/>
        <a:ext cx="689274" cy="689274"/>
      </dsp:txXfrm>
    </dsp:sp>
    <dsp:sp modelId="{4CB91056-44A0-4FE7-9C38-4FED43FA99A4}">
      <dsp:nvSpPr>
        <dsp:cNvPr id="0" name=""/>
        <dsp:cNvSpPr/>
      </dsp:nvSpPr>
      <dsp:spPr>
        <a:xfrm>
          <a:off x="2416222" y="518"/>
          <a:ext cx="682347" cy="682347"/>
        </a:xfrm>
        <a:prstGeom prst="ellipse">
          <a:avLst/>
        </a:prstGeom>
        <a:solidFill>
          <a:srgbClr val="29547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it-IT" sz="2300" b="1" kern="1200" dirty="0">
              <a:latin typeface="Montserrat" panose="00000500000000000000" pitchFamily="2" charset="0"/>
            </a:rPr>
            <a:t>A</a:t>
          </a:r>
        </a:p>
      </dsp:txBody>
      <dsp:txXfrm>
        <a:off x="2516149" y="100445"/>
        <a:ext cx="482493" cy="482493"/>
      </dsp:txXfrm>
    </dsp:sp>
    <dsp:sp modelId="{F663DEF2-6FA8-4339-A474-B67BFFFB3A43}">
      <dsp:nvSpPr>
        <dsp:cNvPr id="0" name=""/>
        <dsp:cNvSpPr/>
      </dsp:nvSpPr>
      <dsp:spPr>
        <a:xfrm>
          <a:off x="3384037" y="466593"/>
          <a:ext cx="682347" cy="682347"/>
        </a:xfrm>
        <a:prstGeom prst="ellipse">
          <a:avLst/>
        </a:prstGeom>
        <a:solidFill>
          <a:srgbClr val="29547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it-IT" sz="2300" b="1" kern="1200" dirty="0">
              <a:latin typeface="Montserrat" panose="00000500000000000000" pitchFamily="2" charset="0"/>
            </a:rPr>
            <a:t>B</a:t>
          </a:r>
        </a:p>
      </dsp:txBody>
      <dsp:txXfrm>
        <a:off x="3483964" y="566520"/>
        <a:ext cx="482493" cy="482493"/>
      </dsp:txXfrm>
    </dsp:sp>
    <dsp:sp modelId="{F1D7B8E1-F7F0-4014-8C1C-FD3C3A41A856}">
      <dsp:nvSpPr>
        <dsp:cNvPr id="0" name=""/>
        <dsp:cNvSpPr/>
      </dsp:nvSpPr>
      <dsp:spPr>
        <a:xfrm>
          <a:off x="3623067" y="1513855"/>
          <a:ext cx="682347" cy="682347"/>
        </a:xfrm>
        <a:prstGeom prst="ellipse">
          <a:avLst/>
        </a:prstGeom>
        <a:solidFill>
          <a:srgbClr val="29547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it-IT" sz="2300" b="1" kern="1200" dirty="0">
              <a:latin typeface="Montserrat" panose="00000500000000000000" pitchFamily="2" charset="0"/>
            </a:rPr>
            <a:t>C</a:t>
          </a:r>
        </a:p>
      </dsp:txBody>
      <dsp:txXfrm>
        <a:off x="3722994" y="1613782"/>
        <a:ext cx="482493" cy="482493"/>
      </dsp:txXfrm>
    </dsp:sp>
    <dsp:sp modelId="{494AF3F7-DDC3-4278-8F88-E548E64B2886}">
      <dsp:nvSpPr>
        <dsp:cNvPr id="0" name=""/>
        <dsp:cNvSpPr/>
      </dsp:nvSpPr>
      <dsp:spPr>
        <a:xfrm>
          <a:off x="2953318" y="2353693"/>
          <a:ext cx="682347" cy="682347"/>
        </a:xfrm>
        <a:prstGeom prst="ellipse">
          <a:avLst/>
        </a:prstGeom>
        <a:solidFill>
          <a:srgbClr val="29547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it-IT" sz="2300" b="1" kern="1200" dirty="0">
              <a:latin typeface="Montserrat" panose="00000500000000000000" pitchFamily="2" charset="0"/>
            </a:rPr>
            <a:t>D</a:t>
          </a:r>
        </a:p>
      </dsp:txBody>
      <dsp:txXfrm>
        <a:off x="3053245" y="2453620"/>
        <a:ext cx="482493" cy="482493"/>
      </dsp:txXfrm>
    </dsp:sp>
    <dsp:sp modelId="{709465EC-9323-4A50-8BD6-6CEDD95C94FC}">
      <dsp:nvSpPr>
        <dsp:cNvPr id="0" name=""/>
        <dsp:cNvSpPr/>
      </dsp:nvSpPr>
      <dsp:spPr>
        <a:xfrm>
          <a:off x="1879125" y="2353693"/>
          <a:ext cx="682347" cy="682347"/>
        </a:xfrm>
        <a:prstGeom prst="ellipse">
          <a:avLst/>
        </a:prstGeom>
        <a:solidFill>
          <a:srgbClr val="29547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it-IT" sz="2300" b="1" kern="1200" dirty="0">
              <a:latin typeface="Montserrat" panose="00000500000000000000" pitchFamily="2" charset="0"/>
            </a:rPr>
            <a:t>E</a:t>
          </a:r>
        </a:p>
      </dsp:txBody>
      <dsp:txXfrm>
        <a:off x="1979052" y="2453620"/>
        <a:ext cx="482493" cy="482493"/>
      </dsp:txXfrm>
    </dsp:sp>
    <dsp:sp modelId="{4C936009-11A7-4696-AECF-350979255F2D}">
      <dsp:nvSpPr>
        <dsp:cNvPr id="0" name=""/>
        <dsp:cNvSpPr/>
      </dsp:nvSpPr>
      <dsp:spPr>
        <a:xfrm>
          <a:off x="1209376" y="1513855"/>
          <a:ext cx="682347" cy="682347"/>
        </a:xfrm>
        <a:prstGeom prst="ellipse">
          <a:avLst/>
        </a:prstGeom>
        <a:solidFill>
          <a:srgbClr val="29547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it-IT" sz="2300" b="1" kern="1200" dirty="0">
              <a:latin typeface="Montserrat" panose="00000500000000000000" pitchFamily="2" charset="0"/>
            </a:rPr>
            <a:t>F</a:t>
          </a:r>
        </a:p>
      </dsp:txBody>
      <dsp:txXfrm>
        <a:off x="1309303" y="1613782"/>
        <a:ext cx="482493" cy="482493"/>
      </dsp:txXfrm>
    </dsp:sp>
    <dsp:sp modelId="{9DFBBEBD-7E52-4D77-BAFF-784CFE1B19DB}">
      <dsp:nvSpPr>
        <dsp:cNvPr id="0" name=""/>
        <dsp:cNvSpPr/>
      </dsp:nvSpPr>
      <dsp:spPr>
        <a:xfrm>
          <a:off x="1448406" y="466593"/>
          <a:ext cx="682347" cy="682347"/>
        </a:xfrm>
        <a:prstGeom prst="ellipse">
          <a:avLst/>
        </a:prstGeom>
        <a:solidFill>
          <a:srgbClr val="29547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it-IT" sz="2300" b="1" kern="1200" dirty="0">
              <a:latin typeface="Montserrat" panose="00000500000000000000" pitchFamily="2" charset="0"/>
            </a:rPr>
            <a:t>G</a:t>
          </a:r>
        </a:p>
      </dsp:txBody>
      <dsp:txXfrm>
        <a:off x="1548333" y="566520"/>
        <a:ext cx="482493" cy="48249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17F368-452C-4BA8-8696-95CF4669D196}" type="datetimeFigureOut">
              <a:rPr lang="it-IT" smtClean="0"/>
              <a:t>06/07/2023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4BDF8-803E-4CE5-8B7A-E02ABCB7A91B}" type="slidenum">
              <a:rPr lang="it-IT" smtClean="0"/>
              <a:t>‹N›</a:t>
            </a:fld>
            <a:endParaRPr lang="it-IT"/>
          </a:p>
        </p:txBody>
      </p:sp>
    </p:spTree>
    <p:extLst>
      <p:ext uri="{BB962C8B-B14F-4D97-AF65-F5344CB8AC3E}">
        <p14:creationId xmlns:p14="http://schemas.microsoft.com/office/powerpoint/2010/main" val="87612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5F47737-EF8F-4812-AE00-68D9F3A07BC4}" type="slidenum">
              <a:rPr lang="it-IT" smtClean="0"/>
              <a:t>7</a:t>
            </a:fld>
            <a:endParaRPr lang="it-IT"/>
          </a:p>
        </p:txBody>
      </p:sp>
    </p:spTree>
    <p:extLst>
      <p:ext uri="{BB962C8B-B14F-4D97-AF65-F5344CB8AC3E}">
        <p14:creationId xmlns:p14="http://schemas.microsoft.com/office/powerpoint/2010/main" val="1325405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3648377-C04A-4583-BD9E-138B3A02FDF2}" type="slidenum">
              <a:rPr lang="it-IT" smtClean="0"/>
              <a:t>12</a:t>
            </a:fld>
            <a:endParaRPr lang="it-IT"/>
          </a:p>
        </p:txBody>
      </p:sp>
    </p:spTree>
    <p:extLst>
      <p:ext uri="{BB962C8B-B14F-4D97-AF65-F5344CB8AC3E}">
        <p14:creationId xmlns:p14="http://schemas.microsoft.com/office/powerpoint/2010/main" val="1114651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834BDF8-803E-4CE5-8B7A-E02ABCB7A91B}" type="slidenum">
              <a:rPr lang="it-IT" smtClean="0"/>
              <a:t>52</a:t>
            </a:fld>
            <a:endParaRPr lang="it-IT"/>
          </a:p>
        </p:txBody>
      </p:sp>
    </p:spTree>
    <p:extLst>
      <p:ext uri="{BB962C8B-B14F-4D97-AF65-F5344CB8AC3E}">
        <p14:creationId xmlns:p14="http://schemas.microsoft.com/office/powerpoint/2010/main" val="336605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50078B-2074-F202-5CE6-6C3CAE73F57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3E56B7A-64FF-E809-893B-188B444AD7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9EBDA60-EB26-C597-6517-3C85B383B227}"/>
              </a:ext>
            </a:extLst>
          </p:cNvPr>
          <p:cNvSpPr>
            <a:spLocks noGrp="1"/>
          </p:cNvSpPr>
          <p:nvPr>
            <p:ph type="dt" sz="half" idx="10"/>
          </p:nvPr>
        </p:nvSpPr>
        <p:spPr/>
        <p:txBody>
          <a:bodyPr/>
          <a:lstStyle/>
          <a:p>
            <a:fld id="{DB3F8F6A-06AA-3741-9EC0-7855E0F53743}" type="datetimeFigureOut">
              <a:rPr lang="it-IT" smtClean="0"/>
              <a:t>06/07/2023</a:t>
            </a:fld>
            <a:endParaRPr lang="it-IT"/>
          </a:p>
        </p:txBody>
      </p:sp>
      <p:sp>
        <p:nvSpPr>
          <p:cNvPr id="5" name="Segnaposto piè di pagina 4">
            <a:extLst>
              <a:ext uri="{FF2B5EF4-FFF2-40B4-BE49-F238E27FC236}">
                <a16:creationId xmlns:a16="http://schemas.microsoft.com/office/drawing/2014/main" id="{A4524A5B-15FE-BFA4-270B-8D54988D79D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8B6EE3A-B13D-0F35-F6EE-4465FE23EBE4}"/>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826503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1107AB-81B2-90A2-6B90-F7ACE91AEE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5396B55-47B6-5E06-438C-C87991E69BE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C65D6C5-5A22-E93B-70D7-2CB7B895E1EA}"/>
              </a:ext>
            </a:extLst>
          </p:cNvPr>
          <p:cNvSpPr>
            <a:spLocks noGrp="1"/>
          </p:cNvSpPr>
          <p:nvPr>
            <p:ph type="dt" sz="half" idx="10"/>
          </p:nvPr>
        </p:nvSpPr>
        <p:spPr/>
        <p:txBody>
          <a:bodyPr/>
          <a:lstStyle/>
          <a:p>
            <a:fld id="{DB3F8F6A-06AA-3741-9EC0-7855E0F53743}" type="datetimeFigureOut">
              <a:rPr lang="it-IT" smtClean="0"/>
              <a:t>06/07/2023</a:t>
            </a:fld>
            <a:endParaRPr lang="it-IT"/>
          </a:p>
        </p:txBody>
      </p:sp>
      <p:sp>
        <p:nvSpPr>
          <p:cNvPr id="5" name="Segnaposto piè di pagina 4">
            <a:extLst>
              <a:ext uri="{FF2B5EF4-FFF2-40B4-BE49-F238E27FC236}">
                <a16:creationId xmlns:a16="http://schemas.microsoft.com/office/drawing/2014/main" id="{1FABA19E-4178-496B-E39C-4C4CE82D931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101FC5A-A7D3-7872-6325-F98999B00EBA}"/>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309396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8419AF9-C583-4A82-E6C8-67A614A0CD2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1496FD9-3EF9-25E9-E61F-DAEE6316649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B3A63F7-3475-7905-0E35-EC80D452FBA7}"/>
              </a:ext>
            </a:extLst>
          </p:cNvPr>
          <p:cNvSpPr>
            <a:spLocks noGrp="1"/>
          </p:cNvSpPr>
          <p:nvPr>
            <p:ph type="dt" sz="half" idx="10"/>
          </p:nvPr>
        </p:nvSpPr>
        <p:spPr/>
        <p:txBody>
          <a:bodyPr/>
          <a:lstStyle/>
          <a:p>
            <a:fld id="{DB3F8F6A-06AA-3741-9EC0-7855E0F53743}" type="datetimeFigureOut">
              <a:rPr lang="it-IT" smtClean="0"/>
              <a:t>06/07/2023</a:t>
            </a:fld>
            <a:endParaRPr lang="it-IT"/>
          </a:p>
        </p:txBody>
      </p:sp>
      <p:sp>
        <p:nvSpPr>
          <p:cNvPr id="5" name="Segnaposto piè di pagina 4">
            <a:extLst>
              <a:ext uri="{FF2B5EF4-FFF2-40B4-BE49-F238E27FC236}">
                <a16:creationId xmlns:a16="http://schemas.microsoft.com/office/drawing/2014/main" id="{BBE9C4D3-033B-2A1D-1D0D-A92F9059375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BE858A2-2402-CCB4-2520-6CC8287B5358}"/>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3465968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Immagine con didascalia">
    <p:spTree>
      <p:nvGrpSpPr>
        <p:cNvPr id="1" name=""/>
        <p:cNvGrpSpPr/>
        <p:nvPr/>
      </p:nvGrpSpPr>
      <p:grpSpPr>
        <a:xfrm>
          <a:off x="0" y="0"/>
          <a:ext cx="0" cy="0"/>
          <a:chOff x="0" y="0"/>
          <a:chExt cx="0" cy="0"/>
        </a:xfrm>
      </p:grpSpPr>
      <p:sp>
        <p:nvSpPr>
          <p:cNvPr id="71" name="Shape 71"/>
          <p:cNvSpPr>
            <a:spLocks noGrp="1"/>
          </p:cNvSpPr>
          <p:nvPr>
            <p:ph type="title"/>
          </p:nvPr>
        </p:nvSpPr>
        <p:spPr>
          <a:xfrm>
            <a:off x="2389717" y="4800600"/>
            <a:ext cx="7315203" cy="566738"/>
          </a:xfrm>
          <a:prstGeom prst="rect">
            <a:avLst/>
          </a:prstGeom>
        </p:spPr>
        <p:txBody>
          <a:bodyPr anchor="b"/>
          <a:lstStyle>
            <a:lvl1pPr>
              <a:defRPr sz="2000"/>
            </a:lvl1pPr>
          </a:lstStyle>
          <a:p>
            <a:r>
              <a:t>Titolo Testo</a:t>
            </a:r>
          </a:p>
        </p:txBody>
      </p:sp>
      <p:sp>
        <p:nvSpPr>
          <p:cNvPr id="72" name="Shape 72"/>
          <p:cNvSpPr>
            <a:spLocks noGrp="1"/>
          </p:cNvSpPr>
          <p:nvPr>
            <p:ph type="pic" sz="half" idx="13"/>
          </p:nvPr>
        </p:nvSpPr>
        <p:spPr>
          <a:xfrm>
            <a:off x="2389717" y="612775"/>
            <a:ext cx="7315203" cy="4114800"/>
          </a:xfrm>
          <a:prstGeom prst="rect">
            <a:avLst/>
          </a:prstGeom>
        </p:spPr>
        <p:txBody>
          <a:bodyPr lIns="91439" tIns="45719" rIns="91439" bIns="45719">
            <a:noAutofit/>
          </a:bodyPr>
          <a:lstStyle/>
          <a:p>
            <a:endParaRPr/>
          </a:p>
        </p:txBody>
      </p:sp>
      <p:sp>
        <p:nvSpPr>
          <p:cNvPr id="73" name="Shape 73"/>
          <p:cNvSpPr>
            <a:spLocks noGrp="1"/>
          </p:cNvSpPr>
          <p:nvPr>
            <p:ph type="body" sz="quarter" idx="1"/>
          </p:nvPr>
        </p:nvSpPr>
        <p:spPr>
          <a:xfrm>
            <a:off x="2389717" y="5367337"/>
            <a:ext cx="7315203"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Corpo livello uno</a:t>
            </a:r>
          </a:p>
          <a:p>
            <a:pPr lvl="1"/>
            <a:r>
              <a:t>Corpo livello due</a:t>
            </a:r>
          </a:p>
          <a:p>
            <a:pPr lvl="2"/>
            <a:r>
              <a:t>Corpo livello tre</a:t>
            </a:r>
          </a:p>
          <a:p>
            <a:pPr lvl="3"/>
            <a:r>
              <a:t>Corpo livello quattro</a:t>
            </a:r>
          </a:p>
          <a:p>
            <a:pPr lvl="4"/>
            <a:r>
              <a:t>Corpo livello cinque</a:t>
            </a:r>
          </a:p>
        </p:txBody>
      </p:sp>
      <p:sp>
        <p:nvSpPr>
          <p:cNvPr id="6" name="Shape 4">
            <a:extLst>
              <a:ext uri="{FF2B5EF4-FFF2-40B4-BE49-F238E27FC236}">
                <a16:creationId xmlns:a16="http://schemas.microsoft.com/office/drawing/2014/main" id="{65B4B9DD-DB78-4CD3-95D5-F8D5CE45A76D}"/>
              </a:ext>
            </a:extLst>
          </p:cNvPr>
          <p:cNvSpPr>
            <a:spLocks noGrp="1"/>
          </p:cNvSpPr>
          <p:nvPr>
            <p:ph type="sldNum" sz="quarter" idx="2"/>
          </p:nvPr>
        </p:nvSpPr>
        <p:spPr>
          <a:xfrm>
            <a:off x="5896748" y="6320053"/>
            <a:ext cx="398503" cy="369328"/>
          </a:xfrm>
          <a:prstGeom prst="rect">
            <a:avLst/>
          </a:prstGeom>
          <a:ln w="12700">
            <a:miter lim="400000"/>
          </a:ln>
        </p:spPr>
        <p:txBody>
          <a:bodyPr wrap="none" lIns="45718" tIns="45718" rIns="45718" bIns="45718">
            <a:spAutoFit/>
          </a:bodyPr>
          <a:lstStyle/>
          <a:p>
            <a:fld id="{86CB4B4D-7CA3-9044-876B-883B54F8677D}" type="slidenum">
              <a:t>‹N›</a:t>
            </a:fld>
            <a:endParaRPr/>
          </a:p>
        </p:txBody>
      </p:sp>
    </p:spTree>
    <p:extLst>
      <p:ext uri="{BB962C8B-B14F-4D97-AF65-F5344CB8AC3E}">
        <p14:creationId xmlns:p14="http://schemas.microsoft.com/office/powerpoint/2010/main" val="96053123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7" name="Rectangle 6"/>
          <p:cNvSpPr/>
          <p:nvPr userDrawn="1"/>
        </p:nvSpPr>
        <p:spPr>
          <a:xfrm>
            <a:off x="0" y="875899"/>
            <a:ext cx="12192000" cy="5062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egnaposto contenuto 2">
            <a:extLst>
              <a:ext uri="{FF2B5EF4-FFF2-40B4-BE49-F238E27FC236}">
                <a16:creationId xmlns:a16="http://schemas.microsoft.com/office/drawing/2014/main" id="{6CD6BDF6-A17C-4FBA-BF86-86CA9DD68FAE}"/>
              </a:ext>
            </a:extLst>
          </p:cNvPr>
          <p:cNvSpPr>
            <a:spLocks noGrp="1"/>
          </p:cNvSpPr>
          <p:nvPr>
            <p:ph idx="1"/>
          </p:nvPr>
        </p:nvSpPr>
        <p:spPr>
          <a:xfrm>
            <a:off x="808522" y="1142231"/>
            <a:ext cx="10674417" cy="459442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372012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39541" y="2766219"/>
            <a:ext cx="10712918" cy="1325563"/>
          </a:xfrm>
        </p:spPr>
        <p:txBody>
          <a:bodyPr>
            <a:noAutofit/>
          </a:bodyPr>
          <a:lstStyle>
            <a:lvl1pPr algn="ctr">
              <a:defRPr lang="en-GB" sz="6600" b="1" kern="1200" dirty="0">
                <a:solidFill>
                  <a:schemeClr val="bg1"/>
                </a:solidFill>
                <a:effectLst>
                  <a:outerShdw blurRad="454652" dist="50800" dir="5400000" algn="ctr" rotWithShape="0">
                    <a:srgbClr val="000000">
                      <a:alpha val="56931"/>
                    </a:srgbClr>
                  </a:outerShdw>
                </a:effectLst>
                <a:latin typeface="Arial Black" panose="020B0604020202020204" pitchFamily="34" charset="0"/>
                <a:ea typeface="+mn-ea"/>
                <a:cs typeface="Arial Black"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239744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9E5DE7-202D-68B7-AE50-2621A06BEB9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CD6BDF6-A17C-4FBA-BF86-86CA9DD68FA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4901D5A-B5AB-FE45-741E-349CA76132FD}"/>
              </a:ext>
            </a:extLst>
          </p:cNvPr>
          <p:cNvSpPr>
            <a:spLocks noGrp="1"/>
          </p:cNvSpPr>
          <p:nvPr>
            <p:ph type="dt" sz="half" idx="10"/>
          </p:nvPr>
        </p:nvSpPr>
        <p:spPr/>
        <p:txBody>
          <a:bodyPr/>
          <a:lstStyle/>
          <a:p>
            <a:fld id="{DB3F8F6A-06AA-3741-9EC0-7855E0F53743}" type="datetimeFigureOut">
              <a:rPr lang="it-IT" smtClean="0"/>
              <a:t>06/07/2023</a:t>
            </a:fld>
            <a:endParaRPr lang="it-IT"/>
          </a:p>
        </p:txBody>
      </p:sp>
      <p:sp>
        <p:nvSpPr>
          <p:cNvPr id="5" name="Segnaposto piè di pagina 4">
            <a:extLst>
              <a:ext uri="{FF2B5EF4-FFF2-40B4-BE49-F238E27FC236}">
                <a16:creationId xmlns:a16="http://schemas.microsoft.com/office/drawing/2014/main" id="{92AD7391-013A-2138-0E43-A8736A93734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D2BF536-8FB4-218B-FC1A-F7A3D0672798}"/>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18132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5E851B-B116-B0B1-0EF7-1BDBD03388F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4A28DEE-6F07-DD94-9FBC-48D2D641D5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15E42B9-8C22-97D6-7E94-E7AED37A10D0}"/>
              </a:ext>
            </a:extLst>
          </p:cNvPr>
          <p:cNvSpPr>
            <a:spLocks noGrp="1"/>
          </p:cNvSpPr>
          <p:nvPr>
            <p:ph type="dt" sz="half" idx="10"/>
          </p:nvPr>
        </p:nvSpPr>
        <p:spPr/>
        <p:txBody>
          <a:bodyPr/>
          <a:lstStyle/>
          <a:p>
            <a:fld id="{DB3F8F6A-06AA-3741-9EC0-7855E0F53743}" type="datetimeFigureOut">
              <a:rPr lang="it-IT" smtClean="0"/>
              <a:t>06/07/2023</a:t>
            </a:fld>
            <a:endParaRPr lang="it-IT"/>
          </a:p>
        </p:txBody>
      </p:sp>
      <p:sp>
        <p:nvSpPr>
          <p:cNvPr id="5" name="Segnaposto piè di pagina 4">
            <a:extLst>
              <a:ext uri="{FF2B5EF4-FFF2-40B4-BE49-F238E27FC236}">
                <a16:creationId xmlns:a16="http://schemas.microsoft.com/office/drawing/2014/main" id="{B04AB7EC-2D80-3FB6-8228-092F548BA89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280C2D3-B566-B85C-8F2D-3DB4AB8CAA75}"/>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2925028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26BC9E-1C66-36B6-0943-755C560839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0249A8F-FF47-12EC-93F2-50E8D7FF24D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EC60040-380A-A19C-68E4-9687ADE6C60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FD14FA9-5013-7389-F166-537433122348}"/>
              </a:ext>
            </a:extLst>
          </p:cNvPr>
          <p:cNvSpPr>
            <a:spLocks noGrp="1"/>
          </p:cNvSpPr>
          <p:nvPr>
            <p:ph type="dt" sz="half" idx="10"/>
          </p:nvPr>
        </p:nvSpPr>
        <p:spPr/>
        <p:txBody>
          <a:bodyPr/>
          <a:lstStyle/>
          <a:p>
            <a:fld id="{DB3F8F6A-06AA-3741-9EC0-7855E0F53743}" type="datetimeFigureOut">
              <a:rPr lang="it-IT" smtClean="0"/>
              <a:t>06/07/2023</a:t>
            </a:fld>
            <a:endParaRPr lang="it-IT"/>
          </a:p>
        </p:txBody>
      </p:sp>
      <p:sp>
        <p:nvSpPr>
          <p:cNvPr id="6" name="Segnaposto piè di pagina 5">
            <a:extLst>
              <a:ext uri="{FF2B5EF4-FFF2-40B4-BE49-F238E27FC236}">
                <a16:creationId xmlns:a16="http://schemas.microsoft.com/office/drawing/2014/main" id="{C65A117F-96DD-DF7E-4D9C-0F60D313011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A7A86A0-6A85-6DFE-DE71-C614BF485C3D}"/>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111413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41AEAC-4596-553A-D9FA-EA6D2428DE4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20991FF-6B62-9DC2-D9F7-3F848CA26E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1DBD5E9-3DF5-AE02-C4C0-08D480EEB8A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143358A-9A4B-E2FE-09D3-548CF45AAD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00CF1AF-65DA-3809-12AD-16F10899DD9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DD95F68-517B-E881-7FB4-C9327BDE4B5D}"/>
              </a:ext>
            </a:extLst>
          </p:cNvPr>
          <p:cNvSpPr>
            <a:spLocks noGrp="1"/>
          </p:cNvSpPr>
          <p:nvPr>
            <p:ph type="dt" sz="half" idx="10"/>
          </p:nvPr>
        </p:nvSpPr>
        <p:spPr/>
        <p:txBody>
          <a:bodyPr/>
          <a:lstStyle/>
          <a:p>
            <a:fld id="{DB3F8F6A-06AA-3741-9EC0-7855E0F53743}" type="datetimeFigureOut">
              <a:rPr lang="it-IT" smtClean="0"/>
              <a:t>06/07/2023</a:t>
            </a:fld>
            <a:endParaRPr lang="it-IT"/>
          </a:p>
        </p:txBody>
      </p:sp>
      <p:sp>
        <p:nvSpPr>
          <p:cNvPr id="8" name="Segnaposto piè di pagina 7">
            <a:extLst>
              <a:ext uri="{FF2B5EF4-FFF2-40B4-BE49-F238E27FC236}">
                <a16:creationId xmlns:a16="http://schemas.microsoft.com/office/drawing/2014/main" id="{9C5DFFCB-47D4-DC93-F63F-505E3C10B1A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24DB49C-4528-015F-BA5F-386DB0DA04E0}"/>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126617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BFFE17-CA0A-6440-0F51-FA3BD5250ED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2B77923-6DA9-5DB9-2C25-7A309245736B}"/>
              </a:ext>
            </a:extLst>
          </p:cNvPr>
          <p:cNvSpPr>
            <a:spLocks noGrp="1"/>
          </p:cNvSpPr>
          <p:nvPr>
            <p:ph type="dt" sz="half" idx="10"/>
          </p:nvPr>
        </p:nvSpPr>
        <p:spPr/>
        <p:txBody>
          <a:bodyPr/>
          <a:lstStyle/>
          <a:p>
            <a:fld id="{DB3F8F6A-06AA-3741-9EC0-7855E0F53743}" type="datetimeFigureOut">
              <a:rPr lang="it-IT" smtClean="0"/>
              <a:t>06/07/2023</a:t>
            </a:fld>
            <a:endParaRPr lang="it-IT"/>
          </a:p>
        </p:txBody>
      </p:sp>
      <p:sp>
        <p:nvSpPr>
          <p:cNvPr id="4" name="Segnaposto piè di pagina 3">
            <a:extLst>
              <a:ext uri="{FF2B5EF4-FFF2-40B4-BE49-F238E27FC236}">
                <a16:creationId xmlns:a16="http://schemas.microsoft.com/office/drawing/2014/main" id="{9E7B8224-797B-919E-3C06-4DEF19CA2CC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E4ECF65-0437-2749-5547-2BF5079A5121}"/>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1840148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B850A4D-D650-3626-B2EF-8AFBB72D17DB}"/>
              </a:ext>
            </a:extLst>
          </p:cNvPr>
          <p:cNvSpPr>
            <a:spLocks noGrp="1"/>
          </p:cNvSpPr>
          <p:nvPr>
            <p:ph type="dt" sz="half" idx="10"/>
          </p:nvPr>
        </p:nvSpPr>
        <p:spPr/>
        <p:txBody>
          <a:bodyPr/>
          <a:lstStyle/>
          <a:p>
            <a:fld id="{DB3F8F6A-06AA-3741-9EC0-7855E0F53743}" type="datetimeFigureOut">
              <a:rPr lang="it-IT" smtClean="0"/>
              <a:t>06/07/2023</a:t>
            </a:fld>
            <a:endParaRPr lang="it-IT"/>
          </a:p>
        </p:txBody>
      </p:sp>
      <p:sp>
        <p:nvSpPr>
          <p:cNvPr id="3" name="Segnaposto piè di pagina 2">
            <a:extLst>
              <a:ext uri="{FF2B5EF4-FFF2-40B4-BE49-F238E27FC236}">
                <a16:creationId xmlns:a16="http://schemas.microsoft.com/office/drawing/2014/main" id="{877968C3-DA28-A9E7-120E-021B4D2A611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9101973-67A7-2BE9-AC1B-2E193D2BBCDE}"/>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218716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893394-79E8-9E5D-152E-C4552C1B9FD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3E91E67-FE6D-6C18-BBD3-0A4CB5149A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F5A7EE2-A792-FCA1-D358-CA01785356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33CACAA-AFE5-3856-0483-12C605E173D1}"/>
              </a:ext>
            </a:extLst>
          </p:cNvPr>
          <p:cNvSpPr>
            <a:spLocks noGrp="1"/>
          </p:cNvSpPr>
          <p:nvPr>
            <p:ph type="dt" sz="half" idx="10"/>
          </p:nvPr>
        </p:nvSpPr>
        <p:spPr/>
        <p:txBody>
          <a:bodyPr/>
          <a:lstStyle/>
          <a:p>
            <a:fld id="{DB3F8F6A-06AA-3741-9EC0-7855E0F53743}" type="datetimeFigureOut">
              <a:rPr lang="it-IT" smtClean="0"/>
              <a:t>06/07/2023</a:t>
            </a:fld>
            <a:endParaRPr lang="it-IT"/>
          </a:p>
        </p:txBody>
      </p:sp>
      <p:sp>
        <p:nvSpPr>
          <p:cNvPr id="6" name="Segnaposto piè di pagina 5">
            <a:extLst>
              <a:ext uri="{FF2B5EF4-FFF2-40B4-BE49-F238E27FC236}">
                <a16:creationId xmlns:a16="http://schemas.microsoft.com/office/drawing/2014/main" id="{CD6F9100-AAEF-B40C-1C93-60FE16DE301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6656394-A6AA-F051-36FC-AA21DD4C4A5A}"/>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95850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F06EBF-9596-C626-B215-2C5B9D33C81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3C3074F-7671-AB00-2D20-617C562D30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9AEB98E-C439-CFFC-AC5B-9CF1A23D94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07266F6-2D0E-57F7-7955-7A01DC346E38}"/>
              </a:ext>
            </a:extLst>
          </p:cNvPr>
          <p:cNvSpPr>
            <a:spLocks noGrp="1"/>
          </p:cNvSpPr>
          <p:nvPr>
            <p:ph type="dt" sz="half" idx="10"/>
          </p:nvPr>
        </p:nvSpPr>
        <p:spPr/>
        <p:txBody>
          <a:bodyPr/>
          <a:lstStyle/>
          <a:p>
            <a:fld id="{DB3F8F6A-06AA-3741-9EC0-7855E0F53743}" type="datetimeFigureOut">
              <a:rPr lang="it-IT" smtClean="0"/>
              <a:t>06/07/2023</a:t>
            </a:fld>
            <a:endParaRPr lang="it-IT"/>
          </a:p>
        </p:txBody>
      </p:sp>
      <p:sp>
        <p:nvSpPr>
          <p:cNvPr id="6" name="Segnaposto piè di pagina 5">
            <a:extLst>
              <a:ext uri="{FF2B5EF4-FFF2-40B4-BE49-F238E27FC236}">
                <a16:creationId xmlns:a16="http://schemas.microsoft.com/office/drawing/2014/main" id="{70CAEA2D-D9F4-17AE-72A7-D66C0D6D703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E12624C-3C3B-DD5E-2E84-D507141964DB}"/>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5517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B559B0B-4729-74F5-2A89-BD19833F54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C43AF1A-9F28-6F2F-D37C-B756410322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78496BC-3234-D112-10E7-1C25E47CDF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F8F6A-06AA-3741-9EC0-7855E0F53743}" type="datetimeFigureOut">
              <a:rPr lang="it-IT" smtClean="0"/>
              <a:t>06/07/2023</a:t>
            </a:fld>
            <a:endParaRPr lang="it-IT"/>
          </a:p>
        </p:txBody>
      </p:sp>
      <p:sp>
        <p:nvSpPr>
          <p:cNvPr id="5" name="Segnaposto piè di pagina 4">
            <a:extLst>
              <a:ext uri="{FF2B5EF4-FFF2-40B4-BE49-F238E27FC236}">
                <a16:creationId xmlns:a16="http://schemas.microsoft.com/office/drawing/2014/main" id="{EC7C01B5-4237-B296-9DB8-B617F20A3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F3EF421-C927-25C8-3FBD-BD43726C76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3B518-BB14-4F4A-880F-FE38FD7C016F}" type="slidenum">
              <a:rPr lang="it-IT" smtClean="0"/>
              <a:t>‹N›</a:t>
            </a:fld>
            <a:endParaRPr lang="it-IT"/>
          </a:p>
        </p:txBody>
      </p:sp>
    </p:spTree>
    <p:extLst>
      <p:ext uri="{BB962C8B-B14F-4D97-AF65-F5344CB8AC3E}">
        <p14:creationId xmlns:p14="http://schemas.microsoft.com/office/powerpoint/2010/main" val="2380107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g"/><Relationship Id="rId7" Type="http://schemas.openxmlformats.org/officeDocument/2006/relationships/image" Target="../media/image7.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uni.com/images/stories/uni/pdf/altri_documenti/rendiconto_sostenibilita_2021.pdf" TargetMode="External"/><Relationship Id="rId7" Type="http://schemas.openxmlformats.org/officeDocument/2006/relationships/diagramColors" Target="../diagrams/colors1.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QuickStyle" Target="../diagrams/quickStyle1.xml"/><Relationship Id="rId11" Type="http://schemas.openxmlformats.org/officeDocument/2006/relationships/image" Target="../media/image14.png"/><Relationship Id="rId5" Type="http://schemas.openxmlformats.org/officeDocument/2006/relationships/diagramLayout" Target="../diagrams/layout1.xml"/><Relationship Id="rId10" Type="http://schemas.openxmlformats.org/officeDocument/2006/relationships/image" Target="../media/image13.png"/><Relationship Id="rId4" Type="http://schemas.openxmlformats.org/officeDocument/2006/relationships/diagramData" Target="../diagrams/data1.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jpg"/><Relationship Id="rId7" Type="http://schemas.openxmlformats.org/officeDocument/2006/relationships/diagramData" Target="../diagrams/data2.xml"/><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6.png"/><Relationship Id="rId11" Type="http://schemas.microsoft.com/office/2007/relationships/diagramDrawing" Target="../diagrams/drawing2.xml"/><Relationship Id="rId5" Type="http://schemas.openxmlformats.org/officeDocument/2006/relationships/image" Target="../media/image15.png"/><Relationship Id="rId10" Type="http://schemas.openxmlformats.org/officeDocument/2006/relationships/diagramColors" Target="../diagrams/colors2.xml"/><Relationship Id="rId4" Type="http://schemas.openxmlformats.org/officeDocument/2006/relationships/image" Target="../media/image3.png"/><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A3E003B-79D6-1D56-B13D-C00E18A4D6B8}"/>
              </a:ext>
            </a:extLst>
          </p:cNvPr>
          <p:cNvPicPr>
            <a:picLocks noChangeAspect="1"/>
          </p:cNvPicPr>
          <p:nvPr/>
        </p:nvPicPr>
        <p:blipFill>
          <a:blip r:embed="rId2"/>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2416524"/>
            <a:ext cx="12192000" cy="3016210"/>
          </a:xfrm>
          <a:prstGeom prst="rect">
            <a:avLst/>
          </a:prstGeom>
          <a:noFill/>
        </p:spPr>
        <p:txBody>
          <a:bodyPr wrap="square" rtlCol="0">
            <a:spAutoFit/>
          </a:bodyPr>
          <a:lstStyle/>
          <a:p>
            <a:pPr algn="ctr"/>
            <a:r>
              <a:rPr lang="it-IT" sz="24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Monza, 4 luglio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Evento di presentazione del bando di Regione Lombardia </a:t>
            </a:r>
            <a:r>
              <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"Verso la certificazione della Parità di genere"</a:t>
            </a:r>
            <a:endPar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panose="020B0604020202020204" pitchFamily="34" charset="0"/>
              <a:ea typeface="+mn-ea"/>
              <a:cs typeface="Arial" panose="020B0604020202020204" pitchFamily="34" charset="0"/>
            </a:endParaRPr>
          </a:p>
          <a:p>
            <a:pPr algn="ctr"/>
            <a:endParaRPr lang="it-IT" sz="32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r>
              <a:rPr lang="it-IT" sz="20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Evento di Presentazione</a:t>
            </a:r>
          </a:p>
          <a:p>
            <a:pPr algn="ct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Parità di Genere UNI </a:t>
            </a:r>
            <a:r>
              <a:rPr lang="it-IT" sz="1200" dirty="0" err="1">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PdR</a:t>
            </a: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 125:2022</a:t>
            </a:r>
          </a:p>
        </p:txBody>
      </p:sp>
    </p:spTree>
    <p:extLst>
      <p:ext uri="{BB962C8B-B14F-4D97-AF65-F5344CB8AC3E}">
        <p14:creationId xmlns:p14="http://schemas.microsoft.com/office/powerpoint/2010/main" val="3632342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2D63DA6-BB39-15CD-9B05-AB36EB9FF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ttangolo 4"/>
          <p:cNvSpPr/>
          <p:nvPr/>
        </p:nvSpPr>
        <p:spPr>
          <a:xfrm>
            <a:off x="4424220" y="1036297"/>
            <a:ext cx="5899372" cy="954107"/>
          </a:xfrm>
          <a:prstGeom prst="rect">
            <a:avLst/>
          </a:prstGeom>
        </p:spPr>
        <p:txBody>
          <a:bodyPr wrap="none">
            <a:spAutoFit/>
          </a:bodyPr>
          <a:lstStyle/>
          <a:p>
            <a:pPr lvl="0"/>
            <a:r>
              <a:rPr lang="it-IT" sz="2800" dirty="0">
                <a:solidFill>
                  <a:srgbClr val="002060"/>
                </a:solidFill>
                <a:latin typeface="Montserrat" panose="00000500000000000000" pitchFamily="2" charset="0"/>
              </a:rPr>
              <a:t>UNO </a:t>
            </a:r>
            <a:r>
              <a:rPr lang="it-IT" sz="2800" b="1" dirty="0">
                <a:solidFill>
                  <a:srgbClr val="002060"/>
                </a:solidFill>
                <a:latin typeface="Montserrat" panose="00000500000000000000" pitchFamily="2" charset="0"/>
              </a:rPr>
              <a:t>STRUMENTO DI LAVORO </a:t>
            </a:r>
          </a:p>
          <a:p>
            <a:pPr lvl="0"/>
            <a:r>
              <a:rPr lang="it-IT" sz="2800" dirty="0">
                <a:solidFill>
                  <a:srgbClr val="002060"/>
                </a:solidFill>
                <a:latin typeface="Montserrat" panose="00000500000000000000" pitchFamily="2" charset="0"/>
              </a:rPr>
              <a:t>PER LE ORGANIZZAZIONI  </a:t>
            </a:r>
          </a:p>
        </p:txBody>
      </p:sp>
      <p:pic>
        <p:nvPicPr>
          <p:cNvPr id="6" name="Immagine 5"/>
          <p:cNvPicPr>
            <a:picLocks noChangeAspect="1"/>
          </p:cNvPicPr>
          <p:nvPr/>
        </p:nvPicPr>
        <p:blipFill>
          <a:blip r:embed="rId3"/>
          <a:stretch>
            <a:fillRect/>
          </a:stretch>
        </p:blipFill>
        <p:spPr>
          <a:xfrm>
            <a:off x="382722" y="943826"/>
            <a:ext cx="3423965" cy="4814324"/>
          </a:xfrm>
          <a:prstGeom prst="rect">
            <a:avLst/>
          </a:prstGeom>
          <a:ln>
            <a:noFill/>
          </a:ln>
          <a:effectLst>
            <a:outerShdw blurRad="292100" dist="139700" dir="2700000" algn="tl" rotWithShape="0">
              <a:srgbClr val="333333">
                <a:alpha val="65000"/>
              </a:srgbClr>
            </a:outerShdw>
          </a:effectLst>
        </p:spPr>
      </p:pic>
      <p:sp>
        <p:nvSpPr>
          <p:cNvPr id="3" name="Rettangolo 2"/>
          <p:cNvSpPr/>
          <p:nvPr/>
        </p:nvSpPr>
        <p:spPr>
          <a:xfrm>
            <a:off x="4227592" y="2456697"/>
            <a:ext cx="7192248" cy="3139321"/>
          </a:xfrm>
          <a:prstGeom prst="rect">
            <a:avLst/>
          </a:prstGeom>
        </p:spPr>
        <p:txBody>
          <a:bodyPr wrap="square">
            <a:spAutoFit/>
          </a:bodyPr>
          <a:lstStyle/>
          <a:p>
            <a:pPr marL="285750" indent="-285750">
              <a:buFont typeface="Wingdings" panose="05000000000000000000" pitchFamily="2" charset="2"/>
              <a:buChar char="Ø"/>
            </a:pPr>
            <a:r>
              <a:rPr lang="it-IT" dirty="0">
                <a:latin typeface="Montserrat" panose="00000500000000000000" pitchFamily="2" charset="0"/>
              </a:rPr>
              <a:t>Una </a:t>
            </a:r>
            <a:r>
              <a:rPr lang="it-IT" b="1" dirty="0">
                <a:latin typeface="Montserrat" panose="00000500000000000000" pitchFamily="2" charset="0"/>
              </a:rPr>
              <a:t>leva per un cambiamento culturale </a:t>
            </a:r>
            <a:r>
              <a:rPr lang="it-IT" dirty="0">
                <a:latin typeface="Montserrat" panose="00000500000000000000" pitchFamily="2" charset="0"/>
              </a:rPr>
              <a:t>che parte dalle imprese, </a:t>
            </a:r>
            <a:r>
              <a:rPr lang="it-IT" b="1" dirty="0">
                <a:latin typeface="Montserrat" panose="00000500000000000000" pitchFamily="2" charset="0"/>
              </a:rPr>
              <a:t>sostenibile e durevole nel tempo</a:t>
            </a:r>
            <a:r>
              <a:rPr lang="it-IT" dirty="0">
                <a:latin typeface="Montserrat" panose="00000500000000000000" pitchFamily="2" charset="0"/>
              </a:rPr>
              <a:t>.</a:t>
            </a:r>
          </a:p>
          <a:p>
            <a:endParaRPr lang="it-IT" dirty="0">
              <a:latin typeface="Montserrat" panose="00000500000000000000" pitchFamily="2" charset="0"/>
            </a:endParaRPr>
          </a:p>
          <a:p>
            <a:pPr marL="285750" lvl="0" indent="-285750">
              <a:buFont typeface="Wingdings" panose="05000000000000000000" pitchFamily="2" charset="2"/>
              <a:buChar char="Ø"/>
            </a:pPr>
            <a:r>
              <a:rPr lang="it-IT" dirty="0">
                <a:solidFill>
                  <a:prstClr val="black">
                    <a:lumMod val="85000"/>
                    <a:lumOff val="15000"/>
                  </a:prstClr>
                </a:solidFill>
                <a:latin typeface="Montserrat" panose="00000500000000000000" pitchFamily="2" charset="0"/>
              </a:rPr>
              <a:t>Gli indicatori come </a:t>
            </a:r>
            <a:r>
              <a:rPr lang="it-IT" b="1" dirty="0">
                <a:solidFill>
                  <a:prstClr val="black">
                    <a:lumMod val="85000"/>
                    <a:lumOff val="15000"/>
                  </a:prstClr>
                </a:solidFill>
                <a:latin typeface="Montserrat" panose="00000500000000000000" pitchFamily="2" charset="0"/>
              </a:rPr>
              <a:t>obiettivi aziendali </a:t>
            </a:r>
            <a:r>
              <a:rPr lang="it-IT" dirty="0">
                <a:solidFill>
                  <a:prstClr val="black">
                    <a:lumMod val="85000"/>
                    <a:lumOff val="15000"/>
                  </a:prstClr>
                </a:solidFill>
                <a:latin typeface="Montserrat" panose="00000500000000000000" pitchFamily="2" charset="0"/>
              </a:rPr>
              <a:t>e parte integrante delle politiche globali delle organizzazioni</a:t>
            </a:r>
          </a:p>
          <a:p>
            <a:pPr lvl="0"/>
            <a:endParaRPr lang="it-IT" dirty="0">
              <a:solidFill>
                <a:prstClr val="black">
                  <a:lumMod val="85000"/>
                  <a:lumOff val="15000"/>
                </a:prstClr>
              </a:solidFill>
              <a:latin typeface="Montserrat" panose="00000500000000000000" pitchFamily="2" charset="0"/>
            </a:endParaRPr>
          </a:p>
          <a:p>
            <a:pPr marL="285750" lvl="0" indent="-285750">
              <a:buFont typeface="Wingdings" panose="05000000000000000000" pitchFamily="2" charset="2"/>
              <a:buChar char="Ø"/>
            </a:pPr>
            <a:r>
              <a:rPr lang="it-IT" dirty="0">
                <a:solidFill>
                  <a:prstClr val="black">
                    <a:lumMod val="85000"/>
                    <a:lumOff val="15000"/>
                  </a:prstClr>
                </a:solidFill>
                <a:latin typeface="Montserrat" panose="00000500000000000000" pitchFamily="2" charset="0"/>
              </a:rPr>
              <a:t>Colmare il gap per un </a:t>
            </a:r>
            <a:r>
              <a:rPr lang="it-IT" b="1" dirty="0">
                <a:solidFill>
                  <a:prstClr val="black">
                    <a:lumMod val="85000"/>
                    <a:lumOff val="15000"/>
                  </a:prstClr>
                </a:solidFill>
                <a:latin typeface="Montserrat" panose="00000500000000000000" pitchFamily="2" charset="0"/>
              </a:rPr>
              <a:t>riequilibrio di genere</a:t>
            </a:r>
          </a:p>
          <a:p>
            <a:pPr marL="285750" lvl="0" indent="-285750">
              <a:buFont typeface="Wingdings" panose="05000000000000000000" pitchFamily="2" charset="2"/>
              <a:buChar char="Ø"/>
            </a:pPr>
            <a:endParaRPr lang="it-IT" b="1" dirty="0">
              <a:solidFill>
                <a:prstClr val="black">
                  <a:lumMod val="85000"/>
                  <a:lumOff val="15000"/>
                </a:prstClr>
              </a:solidFill>
              <a:latin typeface="Montserrat" panose="00000500000000000000" pitchFamily="2" charset="0"/>
            </a:endParaRPr>
          </a:p>
          <a:p>
            <a:pPr marL="285750" lvl="0" indent="-285750">
              <a:buFont typeface="Wingdings" panose="05000000000000000000" pitchFamily="2" charset="2"/>
              <a:buChar char="Ø"/>
            </a:pPr>
            <a:r>
              <a:rPr lang="it-IT" b="1" dirty="0">
                <a:solidFill>
                  <a:prstClr val="black">
                    <a:lumMod val="85000"/>
                    <a:lumOff val="15000"/>
                  </a:prstClr>
                </a:solidFill>
                <a:latin typeface="Montserrat" panose="00000500000000000000" pitchFamily="2" charset="0"/>
              </a:rPr>
              <a:t>Creare valore</a:t>
            </a:r>
            <a:r>
              <a:rPr lang="it-IT" dirty="0">
                <a:solidFill>
                  <a:prstClr val="black">
                    <a:lumMod val="85000"/>
                    <a:lumOff val="15000"/>
                  </a:prstClr>
                </a:solidFill>
                <a:latin typeface="Montserrat" panose="00000500000000000000" pitchFamily="2" charset="0"/>
              </a:rPr>
              <a:t> con l’inclusione </a:t>
            </a:r>
            <a:endParaRPr lang="it-IT" b="1" dirty="0">
              <a:solidFill>
                <a:prstClr val="black">
                  <a:lumMod val="85000"/>
                  <a:lumOff val="15000"/>
                </a:prstClr>
              </a:solidFill>
              <a:latin typeface="Montserrat" panose="00000500000000000000" pitchFamily="2" charset="0"/>
            </a:endParaRPr>
          </a:p>
          <a:p>
            <a:pPr marL="285750" lvl="0" indent="-285750">
              <a:buFont typeface="Wingdings" panose="05000000000000000000" pitchFamily="2" charset="2"/>
              <a:buChar char="Ø"/>
            </a:pPr>
            <a:endParaRPr lang="it-IT" dirty="0">
              <a:solidFill>
                <a:prstClr val="black"/>
              </a:solidFill>
            </a:endParaRPr>
          </a:p>
          <a:p>
            <a:endParaRPr lang="it-IT" dirty="0">
              <a:latin typeface="Montserrat" panose="00000500000000000000" pitchFamily="2" charset="0"/>
            </a:endParaRPr>
          </a:p>
        </p:txBody>
      </p:sp>
    </p:spTree>
    <p:extLst>
      <p:ext uri="{BB962C8B-B14F-4D97-AF65-F5344CB8AC3E}">
        <p14:creationId xmlns:p14="http://schemas.microsoft.com/office/powerpoint/2010/main" val="437081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D08D40E-1424-F8E8-AC07-DEB792DD4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ttangolo 1"/>
          <p:cNvSpPr/>
          <p:nvPr/>
        </p:nvSpPr>
        <p:spPr>
          <a:xfrm>
            <a:off x="4230255" y="1823285"/>
            <a:ext cx="7841671" cy="4247317"/>
          </a:xfrm>
          <a:prstGeom prst="rect">
            <a:avLst/>
          </a:prstGeom>
        </p:spPr>
        <p:txBody>
          <a:bodyPr wrap="square">
            <a:spAutoFit/>
          </a:bodyPr>
          <a:lstStyle/>
          <a:p>
            <a:r>
              <a:rPr lang="it-IT" sz="2000" b="1" dirty="0">
                <a:solidFill>
                  <a:schemeClr val="tx1">
                    <a:lumMod val="85000"/>
                    <a:lumOff val="15000"/>
                  </a:schemeClr>
                </a:solidFill>
                <a:latin typeface="Montserrat" panose="00000500000000000000" pitchFamily="2" charset="0"/>
              </a:rPr>
              <a:t>SEI AREE TEMATICHE (con «peso» differente)</a:t>
            </a:r>
            <a:endParaRPr lang="it-IT" sz="2000" dirty="0">
              <a:solidFill>
                <a:schemeClr val="tx1">
                  <a:lumMod val="85000"/>
                  <a:lumOff val="15000"/>
                </a:schemeClr>
              </a:solidFill>
              <a:latin typeface="Montserrat" panose="00000500000000000000" pitchFamily="2" charset="0"/>
            </a:endParaRPr>
          </a:p>
          <a:p>
            <a:endParaRPr lang="it-IT" sz="2000" dirty="0">
              <a:solidFill>
                <a:schemeClr val="tx1">
                  <a:lumMod val="85000"/>
                  <a:lumOff val="15000"/>
                </a:schemeClr>
              </a:solidFill>
              <a:latin typeface="Montserrat" panose="00000500000000000000" pitchFamily="2" charset="0"/>
            </a:endParaRPr>
          </a:p>
          <a:p>
            <a:pPr>
              <a:lnSpc>
                <a:spcPct val="150000"/>
              </a:lnSpc>
            </a:pPr>
            <a:r>
              <a:rPr lang="it-IT" sz="2000" dirty="0">
                <a:solidFill>
                  <a:schemeClr val="tx1">
                    <a:lumMod val="85000"/>
                    <a:lumOff val="15000"/>
                  </a:schemeClr>
                </a:solidFill>
                <a:latin typeface="Montserrat" panose="00000500000000000000" pitchFamily="2" charset="0"/>
              </a:rPr>
              <a:t>1. Cultura e strategia (15%);</a:t>
            </a:r>
          </a:p>
          <a:p>
            <a:pPr>
              <a:lnSpc>
                <a:spcPct val="150000"/>
              </a:lnSpc>
            </a:pPr>
            <a:r>
              <a:rPr lang="it-IT" sz="2000" dirty="0">
                <a:solidFill>
                  <a:schemeClr val="tx1">
                    <a:lumMod val="85000"/>
                    <a:lumOff val="15000"/>
                  </a:schemeClr>
                </a:solidFill>
                <a:latin typeface="Montserrat" panose="00000500000000000000" pitchFamily="2" charset="0"/>
              </a:rPr>
              <a:t>2. </a:t>
            </a:r>
            <a:r>
              <a:rPr lang="it-IT" sz="2000" dirty="0" err="1">
                <a:solidFill>
                  <a:schemeClr val="tx1">
                    <a:lumMod val="85000"/>
                    <a:lumOff val="15000"/>
                  </a:schemeClr>
                </a:solidFill>
                <a:latin typeface="Montserrat" panose="00000500000000000000" pitchFamily="2" charset="0"/>
              </a:rPr>
              <a:t>Governance</a:t>
            </a:r>
            <a:r>
              <a:rPr lang="it-IT" sz="2000" dirty="0">
                <a:solidFill>
                  <a:schemeClr val="tx1">
                    <a:lumMod val="85000"/>
                    <a:lumOff val="15000"/>
                  </a:schemeClr>
                </a:solidFill>
                <a:latin typeface="Montserrat" panose="00000500000000000000" pitchFamily="2" charset="0"/>
              </a:rPr>
              <a:t> (15%);</a:t>
            </a:r>
          </a:p>
          <a:p>
            <a:pPr>
              <a:lnSpc>
                <a:spcPct val="150000"/>
              </a:lnSpc>
            </a:pPr>
            <a:r>
              <a:rPr lang="it-IT" sz="2000" dirty="0">
                <a:solidFill>
                  <a:schemeClr val="tx1">
                    <a:lumMod val="85000"/>
                    <a:lumOff val="15000"/>
                  </a:schemeClr>
                </a:solidFill>
                <a:latin typeface="Montserrat" panose="00000500000000000000" pitchFamily="2" charset="0"/>
              </a:rPr>
              <a:t>3. Processi HR (10%);</a:t>
            </a:r>
          </a:p>
          <a:p>
            <a:pPr>
              <a:lnSpc>
                <a:spcPct val="150000"/>
              </a:lnSpc>
            </a:pPr>
            <a:r>
              <a:rPr lang="it-IT" sz="2000" dirty="0">
                <a:solidFill>
                  <a:schemeClr val="tx1">
                    <a:lumMod val="85000"/>
                    <a:lumOff val="15000"/>
                  </a:schemeClr>
                </a:solidFill>
                <a:latin typeface="Montserrat" panose="00000500000000000000" pitchFamily="2" charset="0"/>
              </a:rPr>
              <a:t>4. Opportunità di crescita ed inclusione delle donne in azienda (20%);</a:t>
            </a:r>
          </a:p>
          <a:p>
            <a:pPr>
              <a:lnSpc>
                <a:spcPct val="150000"/>
              </a:lnSpc>
            </a:pPr>
            <a:r>
              <a:rPr lang="it-IT" sz="2000" dirty="0">
                <a:solidFill>
                  <a:schemeClr val="tx1">
                    <a:lumMod val="85000"/>
                    <a:lumOff val="15000"/>
                  </a:schemeClr>
                </a:solidFill>
                <a:latin typeface="Montserrat" panose="00000500000000000000" pitchFamily="2" charset="0"/>
              </a:rPr>
              <a:t>5. Equità remunerativa per genere (20%);</a:t>
            </a:r>
          </a:p>
          <a:p>
            <a:pPr>
              <a:lnSpc>
                <a:spcPct val="150000"/>
              </a:lnSpc>
            </a:pPr>
            <a:r>
              <a:rPr lang="it-IT" sz="2000" dirty="0">
                <a:solidFill>
                  <a:schemeClr val="tx1">
                    <a:lumMod val="85000"/>
                    <a:lumOff val="15000"/>
                  </a:schemeClr>
                </a:solidFill>
                <a:latin typeface="Montserrat" panose="00000500000000000000" pitchFamily="2" charset="0"/>
              </a:rPr>
              <a:t>6. Tutela della genitorialità e conciliazione vita-lavoro (20%).</a:t>
            </a:r>
          </a:p>
          <a:p>
            <a:endParaRPr lang="it-IT" sz="2000" dirty="0">
              <a:solidFill>
                <a:schemeClr val="tx1">
                  <a:lumMod val="85000"/>
                  <a:lumOff val="15000"/>
                </a:schemeClr>
              </a:solidFill>
              <a:latin typeface="Montserrat" panose="00000500000000000000" pitchFamily="2" charset="0"/>
            </a:endParaRPr>
          </a:p>
        </p:txBody>
      </p:sp>
      <p:sp>
        <p:nvSpPr>
          <p:cNvPr id="7" name="Rettangolo 6"/>
          <p:cNvSpPr/>
          <p:nvPr/>
        </p:nvSpPr>
        <p:spPr>
          <a:xfrm>
            <a:off x="4230255" y="1006766"/>
            <a:ext cx="6784230" cy="523220"/>
          </a:xfrm>
          <a:prstGeom prst="rect">
            <a:avLst/>
          </a:prstGeom>
        </p:spPr>
        <p:txBody>
          <a:bodyPr wrap="none">
            <a:spAutoFit/>
          </a:bodyPr>
          <a:lstStyle/>
          <a:p>
            <a:pPr lvl="0"/>
            <a:r>
              <a:rPr lang="it-IT" sz="2800" b="1" dirty="0">
                <a:solidFill>
                  <a:srgbClr val="002060"/>
                </a:solidFill>
                <a:latin typeface="Montserrat" panose="00000500000000000000" pitchFamily="2" charset="0"/>
              </a:rPr>
              <a:t>AREE TEMATICHE </a:t>
            </a:r>
            <a:r>
              <a:rPr lang="it-IT" sz="2800" dirty="0">
                <a:solidFill>
                  <a:srgbClr val="002060"/>
                </a:solidFill>
                <a:latin typeface="Montserrat" panose="00000500000000000000" pitchFamily="2" charset="0"/>
              </a:rPr>
              <a:t>E INDICATORI (1) </a:t>
            </a:r>
          </a:p>
        </p:txBody>
      </p:sp>
      <p:pic>
        <p:nvPicPr>
          <p:cNvPr id="8" name="Immagine 7"/>
          <p:cNvPicPr>
            <a:picLocks noChangeAspect="1"/>
          </p:cNvPicPr>
          <p:nvPr/>
        </p:nvPicPr>
        <p:blipFill>
          <a:blip r:embed="rId3"/>
          <a:stretch>
            <a:fillRect/>
          </a:stretch>
        </p:blipFill>
        <p:spPr>
          <a:xfrm>
            <a:off x="322223" y="1006766"/>
            <a:ext cx="3395012" cy="47736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5858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F68DB70-1799-3E07-7838-B7A67A789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ttangolo 1"/>
          <p:cNvSpPr/>
          <p:nvPr/>
        </p:nvSpPr>
        <p:spPr>
          <a:xfrm>
            <a:off x="4261478" y="1792964"/>
            <a:ext cx="7426035" cy="3923510"/>
          </a:xfrm>
          <a:prstGeom prst="rect">
            <a:avLst/>
          </a:prstGeom>
        </p:spPr>
        <p:txBody>
          <a:bodyPr wrap="square">
            <a:spAutoFit/>
          </a:bodyPr>
          <a:lstStyle/>
          <a:p>
            <a:r>
              <a:rPr lang="it-IT" b="1" dirty="0">
                <a:solidFill>
                  <a:schemeClr val="tx1">
                    <a:lumMod val="85000"/>
                    <a:lumOff val="15000"/>
                  </a:schemeClr>
                </a:solidFill>
                <a:latin typeface="Montserrat" panose="00000500000000000000" pitchFamily="2" charset="0"/>
              </a:rPr>
              <a:t>33 INDICATORI qualitativi e quantitativi</a:t>
            </a:r>
          </a:p>
          <a:p>
            <a:r>
              <a:rPr lang="it-IT" dirty="0">
                <a:solidFill>
                  <a:schemeClr val="tx1">
                    <a:lumMod val="85000"/>
                    <a:lumOff val="15000"/>
                  </a:schemeClr>
                </a:solidFill>
                <a:latin typeface="Montserrat" panose="00000500000000000000" pitchFamily="2" charset="0"/>
              </a:rPr>
              <a:t>(con «punteggio» differente) </a:t>
            </a:r>
          </a:p>
          <a:p>
            <a:pPr>
              <a:lnSpc>
                <a:spcPct val="150000"/>
              </a:lnSpc>
            </a:pPr>
            <a:endParaRPr lang="it-IT" dirty="0">
              <a:solidFill>
                <a:schemeClr val="tx1">
                  <a:lumMod val="85000"/>
                  <a:lumOff val="15000"/>
                </a:schemeClr>
              </a:solidFill>
              <a:latin typeface="Montserrat" panose="00000500000000000000" pitchFamily="2" charset="0"/>
            </a:endParaRPr>
          </a:p>
          <a:p>
            <a:pPr>
              <a:lnSpc>
                <a:spcPct val="150000"/>
              </a:lnSpc>
            </a:pPr>
            <a:r>
              <a:rPr lang="it-IT" dirty="0">
                <a:solidFill>
                  <a:schemeClr val="tx1">
                    <a:lumMod val="85000"/>
                    <a:lumOff val="15000"/>
                  </a:schemeClr>
                </a:solidFill>
                <a:latin typeface="Montserrat" panose="00000500000000000000" pitchFamily="2" charset="0"/>
              </a:rPr>
              <a:t>1. Cultura e strategia (7);</a:t>
            </a:r>
          </a:p>
          <a:p>
            <a:pPr>
              <a:lnSpc>
                <a:spcPct val="150000"/>
              </a:lnSpc>
            </a:pPr>
            <a:r>
              <a:rPr lang="it-IT" dirty="0">
                <a:solidFill>
                  <a:schemeClr val="tx1">
                    <a:lumMod val="85000"/>
                    <a:lumOff val="15000"/>
                  </a:schemeClr>
                </a:solidFill>
                <a:latin typeface="Montserrat" panose="00000500000000000000" pitchFamily="2" charset="0"/>
              </a:rPr>
              <a:t>2. </a:t>
            </a:r>
            <a:r>
              <a:rPr lang="it-IT" dirty="0" err="1">
                <a:solidFill>
                  <a:schemeClr val="tx1">
                    <a:lumMod val="85000"/>
                    <a:lumOff val="15000"/>
                  </a:schemeClr>
                </a:solidFill>
                <a:latin typeface="Montserrat" panose="00000500000000000000" pitchFamily="2" charset="0"/>
              </a:rPr>
              <a:t>Governance</a:t>
            </a:r>
            <a:r>
              <a:rPr lang="it-IT" dirty="0">
                <a:solidFill>
                  <a:schemeClr val="tx1">
                    <a:lumMod val="85000"/>
                    <a:lumOff val="15000"/>
                  </a:schemeClr>
                </a:solidFill>
                <a:latin typeface="Montserrat" panose="00000500000000000000" pitchFamily="2" charset="0"/>
              </a:rPr>
              <a:t> (5);</a:t>
            </a:r>
          </a:p>
          <a:p>
            <a:pPr>
              <a:lnSpc>
                <a:spcPct val="150000"/>
              </a:lnSpc>
            </a:pPr>
            <a:r>
              <a:rPr lang="it-IT" dirty="0">
                <a:solidFill>
                  <a:schemeClr val="tx1">
                    <a:lumMod val="85000"/>
                    <a:lumOff val="15000"/>
                  </a:schemeClr>
                </a:solidFill>
                <a:latin typeface="Montserrat" panose="00000500000000000000" pitchFamily="2" charset="0"/>
              </a:rPr>
              <a:t>3. Processi HR (6);</a:t>
            </a:r>
          </a:p>
          <a:p>
            <a:pPr>
              <a:lnSpc>
                <a:spcPct val="150000"/>
              </a:lnSpc>
            </a:pPr>
            <a:r>
              <a:rPr lang="it-IT" dirty="0">
                <a:solidFill>
                  <a:schemeClr val="tx1">
                    <a:lumMod val="85000"/>
                    <a:lumOff val="15000"/>
                  </a:schemeClr>
                </a:solidFill>
                <a:latin typeface="Montserrat" panose="00000500000000000000" pitchFamily="2" charset="0"/>
              </a:rPr>
              <a:t>4. Opportunità di crescita ed inclusione delle donne in azienda (7);</a:t>
            </a:r>
          </a:p>
          <a:p>
            <a:pPr>
              <a:lnSpc>
                <a:spcPct val="150000"/>
              </a:lnSpc>
            </a:pPr>
            <a:r>
              <a:rPr lang="it-IT" dirty="0">
                <a:solidFill>
                  <a:schemeClr val="tx1">
                    <a:lumMod val="85000"/>
                    <a:lumOff val="15000"/>
                  </a:schemeClr>
                </a:solidFill>
                <a:latin typeface="Montserrat" panose="00000500000000000000" pitchFamily="2" charset="0"/>
              </a:rPr>
              <a:t>5. Equità remunerativa per genere (3);</a:t>
            </a:r>
          </a:p>
          <a:p>
            <a:pPr>
              <a:lnSpc>
                <a:spcPct val="150000"/>
              </a:lnSpc>
            </a:pPr>
            <a:r>
              <a:rPr lang="it-IT" dirty="0">
                <a:solidFill>
                  <a:schemeClr val="tx1">
                    <a:lumMod val="85000"/>
                    <a:lumOff val="15000"/>
                  </a:schemeClr>
                </a:solidFill>
                <a:latin typeface="Montserrat" panose="00000500000000000000" pitchFamily="2" charset="0"/>
              </a:rPr>
              <a:t>6. Tutela della genitorialità e conciliazione vita-lavoro (5).</a:t>
            </a:r>
          </a:p>
        </p:txBody>
      </p:sp>
      <p:sp>
        <p:nvSpPr>
          <p:cNvPr id="7" name="Rettangolo 6"/>
          <p:cNvSpPr/>
          <p:nvPr/>
        </p:nvSpPr>
        <p:spPr>
          <a:xfrm>
            <a:off x="4234226" y="983307"/>
            <a:ext cx="6756978" cy="523220"/>
          </a:xfrm>
          <a:prstGeom prst="rect">
            <a:avLst/>
          </a:prstGeom>
        </p:spPr>
        <p:txBody>
          <a:bodyPr wrap="none">
            <a:spAutoFit/>
          </a:bodyPr>
          <a:lstStyle/>
          <a:p>
            <a:pPr lvl="0"/>
            <a:r>
              <a:rPr lang="it-IT" sz="2800" dirty="0">
                <a:solidFill>
                  <a:srgbClr val="002060"/>
                </a:solidFill>
                <a:latin typeface="Montserrat" panose="00000500000000000000" pitchFamily="2" charset="0"/>
              </a:rPr>
              <a:t>AREE TEMATICHE E </a:t>
            </a:r>
            <a:r>
              <a:rPr lang="it-IT" sz="2800" b="1" dirty="0">
                <a:solidFill>
                  <a:srgbClr val="002060"/>
                </a:solidFill>
                <a:latin typeface="Montserrat" panose="00000500000000000000" pitchFamily="2" charset="0"/>
              </a:rPr>
              <a:t>INDICATORI</a:t>
            </a:r>
            <a:r>
              <a:rPr lang="it-IT" sz="2800" dirty="0">
                <a:solidFill>
                  <a:srgbClr val="002060"/>
                </a:solidFill>
                <a:latin typeface="Montserrat" panose="00000500000000000000" pitchFamily="2" charset="0"/>
              </a:rPr>
              <a:t> (2) </a:t>
            </a:r>
          </a:p>
        </p:txBody>
      </p:sp>
      <p:pic>
        <p:nvPicPr>
          <p:cNvPr id="8" name="Immagine 7"/>
          <p:cNvPicPr>
            <a:picLocks noChangeAspect="1"/>
          </p:cNvPicPr>
          <p:nvPr/>
        </p:nvPicPr>
        <p:blipFill>
          <a:blip r:embed="rId4"/>
          <a:stretch>
            <a:fillRect/>
          </a:stretch>
        </p:blipFill>
        <p:spPr>
          <a:xfrm>
            <a:off x="253515" y="944821"/>
            <a:ext cx="3503476" cy="4926121"/>
          </a:xfrm>
          <a:prstGeom prst="rect">
            <a:avLst/>
          </a:prstGeom>
          <a:ln>
            <a:noFill/>
          </a:ln>
          <a:effectLst>
            <a:outerShdw blurRad="292100" dist="139700" dir="2700000" algn="tl" rotWithShape="0">
              <a:srgbClr val="333333">
                <a:alpha val="65000"/>
              </a:srgbClr>
            </a:outerShdw>
          </a:effectLst>
        </p:spPr>
      </p:pic>
      <p:sp>
        <p:nvSpPr>
          <p:cNvPr id="4" name="Fumetto 3 3"/>
          <p:cNvSpPr/>
          <p:nvPr/>
        </p:nvSpPr>
        <p:spPr>
          <a:xfrm>
            <a:off x="8788884" y="1934497"/>
            <a:ext cx="2898629" cy="1938860"/>
          </a:xfrm>
          <a:prstGeom prst="wedgeEllipseCallout">
            <a:avLst>
              <a:gd name="adj1" fmla="val -73555"/>
              <a:gd name="adj2" fmla="val -3778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latin typeface="Montserrat" panose="00000500000000000000" pitchFamily="2" charset="0"/>
              </a:rPr>
              <a:t>Per accedere  alla certificazione deve essere raggiunto un punteggio minimo del 60% </a:t>
            </a:r>
          </a:p>
        </p:txBody>
      </p:sp>
    </p:spTree>
    <p:extLst>
      <p:ext uri="{BB962C8B-B14F-4D97-AF65-F5344CB8AC3E}">
        <p14:creationId xmlns:p14="http://schemas.microsoft.com/office/powerpoint/2010/main" val="2993651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06F87E5-536D-FBC4-B5AE-72D751D22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4" y="0"/>
            <a:ext cx="12192000" cy="6858000"/>
          </a:xfrm>
          <a:prstGeom prst="rect">
            <a:avLst/>
          </a:prstGeom>
        </p:spPr>
      </p:pic>
      <p:sp>
        <p:nvSpPr>
          <p:cNvPr id="2" name="Rettangolo 1"/>
          <p:cNvSpPr/>
          <p:nvPr/>
        </p:nvSpPr>
        <p:spPr>
          <a:xfrm>
            <a:off x="4230256" y="2100174"/>
            <a:ext cx="7426035" cy="707886"/>
          </a:xfrm>
          <a:prstGeom prst="rect">
            <a:avLst/>
          </a:prstGeom>
        </p:spPr>
        <p:txBody>
          <a:bodyPr wrap="square">
            <a:spAutoFit/>
          </a:bodyPr>
          <a:lstStyle/>
          <a:p>
            <a:r>
              <a:rPr lang="it-IT" sz="2000" dirty="0">
                <a:solidFill>
                  <a:schemeClr val="tx1">
                    <a:lumMod val="85000"/>
                    <a:lumOff val="15000"/>
                  </a:schemeClr>
                </a:solidFill>
                <a:latin typeface="Montserrat" panose="00000500000000000000" pitchFamily="2" charset="0"/>
              </a:rPr>
              <a:t>Gli </a:t>
            </a:r>
            <a:r>
              <a:rPr lang="it-IT" sz="2000" b="1" dirty="0">
                <a:solidFill>
                  <a:schemeClr val="tx1">
                    <a:lumMod val="85000"/>
                    <a:lumOff val="15000"/>
                  </a:schemeClr>
                </a:solidFill>
                <a:latin typeface="Montserrat" panose="00000500000000000000" pitchFamily="2" charset="0"/>
              </a:rPr>
              <a:t>indicatori sono applicat</a:t>
            </a:r>
            <a:r>
              <a:rPr lang="it-IT" sz="2000" dirty="0">
                <a:solidFill>
                  <a:schemeClr val="tx1">
                    <a:lumMod val="85000"/>
                    <a:lumOff val="15000"/>
                  </a:schemeClr>
                </a:solidFill>
                <a:latin typeface="Montserrat" panose="00000500000000000000" pitchFamily="2" charset="0"/>
              </a:rPr>
              <a:t>i in modo differente in </a:t>
            </a:r>
            <a:r>
              <a:rPr lang="it-IT" sz="2000" b="1" dirty="0">
                <a:solidFill>
                  <a:schemeClr val="tx1">
                    <a:lumMod val="85000"/>
                    <a:lumOff val="15000"/>
                  </a:schemeClr>
                </a:solidFill>
                <a:latin typeface="Montserrat" panose="00000500000000000000" pitchFamily="2" charset="0"/>
              </a:rPr>
              <a:t>base alle dimensioni delle organizzazioni</a:t>
            </a:r>
            <a:r>
              <a:rPr lang="it-IT" sz="2000" dirty="0">
                <a:solidFill>
                  <a:schemeClr val="tx1">
                    <a:lumMod val="85000"/>
                    <a:lumOff val="15000"/>
                  </a:schemeClr>
                </a:solidFill>
                <a:latin typeface="Montserrat" panose="00000500000000000000" pitchFamily="2" charset="0"/>
              </a:rPr>
              <a:t>.</a:t>
            </a:r>
          </a:p>
        </p:txBody>
      </p:sp>
      <p:sp>
        <p:nvSpPr>
          <p:cNvPr id="7" name="Rettangolo 6"/>
          <p:cNvSpPr/>
          <p:nvPr/>
        </p:nvSpPr>
        <p:spPr>
          <a:xfrm>
            <a:off x="4374525" y="983582"/>
            <a:ext cx="6756978" cy="523220"/>
          </a:xfrm>
          <a:prstGeom prst="rect">
            <a:avLst/>
          </a:prstGeom>
        </p:spPr>
        <p:txBody>
          <a:bodyPr wrap="none">
            <a:spAutoFit/>
          </a:bodyPr>
          <a:lstStyle/>
          <a:p>
            <a:pPr lvl="0"/>
            <a:r>
              <a:rPr lang="it-IT" sz="2800" dirty="0">
                <a:solidFill>
                  <a:srgbClr val="002060"/>
                </a:solidFill>
                <a:latin typeface="Montserrat" panose="00000500000000000000" pitchFamily="2" charset="0"/>
              </a:rPr>
              <a:t>AREE TEMATICHE E </a:t>
            </a:r>
            <a:r>
              <a:rPr lang="it-IT" sz="2800" b="1" dirty="0">
                <a:solidFill>
                  <a:srgbClr val="002060"/>
                </a:solidFill>
                <a:latin typeface="Montserrat" panose="00000500000000000000" pitchFamily="2" charset="0"/>
              </a:rPr>
              <a:t>INDICATORI</a:t>
            </a:r>
            <a:r>
              <a:rPr lang="it-IT" sz="2800" dirty="0">
                <a:solidFill>
                  <a:srgbClr val="002060"/>
                </a:solidFill>
                <a:latin typeface="Montserrat" panose="00000500000000000000" pitchFamily="2" charset="0"/>
              </a:rPr>
              <a:t> (3) </a:t>
            </a:r>
          </a:p>
        </p:txBody>
      </p:sp>
      <p:pic>
        <p:nvPicPr>
          <p:cNvPr id="8" name="Immagine 7"/>
          <p:cNvPicPr>
            <a:picLocks noChangeAspect="1"/>
          </p:cNvPicPr>
          <p:nvPr/>
        </p:nvPicPr>
        <p:blipFill>
          <a:blip r:embed="rId3"/>
          <a:stretch>
            <a:fillRect/>
          </a:stretch>
        </p:blipFill>
        <p:spPr>
          <a:xfrm>
            <a:off x="384228" y="1071419"/>
            <a:ext cx="3391483" cy="4768652"/>
          </a:xfrm>
          <a:prstGeom prst="rect">
            <a:avLst/>
          </a:prstGeom>
          <a:ln>
            <a:noFill/>
          </a:ln>
          <a:effectLst>
            <a:outerShdw blurRad="292100" dist="139700" dir="2700000" algn="tl" rotWithShape="0">
              <a:srgbClr val="333333">
                <a:alpha val="65000"/>
              </a:srgbClr>
            </a:outerShdw>
          </a:effectLst>
        </p:spPr>
      </p:pic>
      <p:graphicFrame>
        <p:nvGraphicFramePr>
          <p:cNvPr id="3" name="Tabella 2"/>
          <p:cNvGraphicFramePr>
            <a:graphicFrameLocks noGrp="1"/>
          </p:cNvGraphicFramePr>
          <p:nvPr/>
        </p:nvGraphicFramePr>
        <p:xfrm>
          <a:off x="4255733" y="3002227"/>
          <a:ext cx="6049241" cy="2409108"/>
        </p:xfrm>
        <a:graphic>
          <a:graphicData uri="http://schemas.openxmlformats.org/drawingml/2006/table">
            <a:tbl>
              <a:tblPr firstRow="1" firstCol="1" bandRow="1">
                <a:tableStyleId>{5C22544A-7EE6-4342-B048-85BDC9FD1C3A}</a:tableStyleId>
              </a:tblPr>
              <a:tblGrid>
                <a:gridCol w="2158837">
                  <a:extLst>
                    <a:ext uri="{9D8B030D-6E8A-4147-A177-3AD203B41FA5}">
                      <a16:colId xmlns:a16="http://schemas.microsoft.com/office/drawing/2014/main" val="2142302423"/>
                    </a:ext>
                  </a:extLst>
                </a:gridCol>
                <a:gridCol w="2158837">
                  <a:extLst>
                    <a:ext uri="{9D8B030D-6E8A-4147-A177-3AD203B41FA5}">
                      <a16:colId xmlns:a16="http://schemas.microsoft.com/office/drawing/2014/main" val="4167797620"/>
                    </a:ext>
                  </a:extLst>
                </a:gridCol>
                <a:gridCol w="1731567">
                  <a:extLst>
                    <a:ext uri="{9D8B030D-6E8A-4147-A177-3AD203B41FA5}">
                      <a16:colId xmlns:a16="http://schemas.microsoft.com/office/drawing/2014/main" val="252600016"/>
                    </a:ext>
                  </a:extLst>
                </a:gridCol>
              </a:tblGrid>
              <a:tr h="803036">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FASCIA</a:t>
                      </a:r>
                      <a:endParaRPr lang="it-IT" sz="1800" dirty="0">
                        <a:effectLst/>
                        <a:latin typeface="Montserrat" panose="00000500000000000000" pitchFamily="2" charset="0"/>
                        <a:ea typeface="Calibri" panose="020F0502020204030204" pitchFamily="34" charset="0"/>
                      </a:endParaRPr>
                    </a:p>
                  </a:txBody>
                  <a:tcPr marL="0" marR="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CLUSTER</a:t>
                      </a:r>
                      <a:endParaRPr lang="it-IT" sz="1800" dirty="0">
                        <a:effectLst/>
                        <a:latin typeface="Montserrat" panose="00000500000000000000" pitchFamily="2" charset="0"/>
                        <a:ea typeface="Calibri" panose="020F0502020204030204" pitchFamily="34" charset="0"/>
                      </a:endParaRPr>
                    </a:p>
                  </a:txBody>
                  <a:tcPr marL="68580" marR="6858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NUMERO ADDETTI/E</a:t>
                      </a:r>
                      <a:endParaRPr lang="it-IT" sz="1800" dirty="0">
                        <a:effectLst/>
                        <a:latin typeface="Montserrat" panose="00000500000000000000" pitchFamily="2" charset="0"/>
                        <a:ea typeface="Calibri" panose="020F0502020204030204" pitchFamily="34" charset="0"/>
                      </a:endParaRPr>
                    </a:p>
                  </a:txBody>
                  <a:tcPr marL="68580" marR="68580" marT="0" marB="0"/>
                </a:tc>
                <a:extLst>
                  <a:ext uri="{0D108BD9-81ED-4DB2-BD59-A6C34878D82A}">
                    <a16:rowId xmlns:a16="http://schemas.microsoft.com/office/drawing/2014/main" val="3077477449"/>
                  </a:ext>
                </a:extLst>
              </a:tr>
              <a:tr h="401518">
                <a:tc>
                  <a:txBody>
                    <a:bodyPr/>
                    <a:lstStyle/>
                    <a:p>
                      <a:pPr marL="90170" algn="just">
                        <a:lnSpc>
                          <a:spcPct val="115000"/>
                        </a:lnSpc>
                        <a:spcAft>
                          <a:spcPts val="0"/>
                        </a:spcAft>
                        <a:tabLst>
                          <a:tab pos="450215" algn="l"/>
                        </a:tabLst>
                      </a:pPr>
                      <a:r>
                        <a:rPr lang="it-IT" sz="1800">
                          <a:effectLst/>
                          <a:latin typeface="Montserrat" panose="00000500000000000000" pitchFamily="2" charset="0"/>
                        </a:rPr>
                        <a:t>1</a:t>
                      </a:r>
                      <a:endParaRPr lang="it-IT" sz="1800">
                        <a:effectLst/>
                        <a:latin typeface="Montserrat" panose="00000500000000000000" pitchFamily="2" charset="0"/>
                        <a:ea typeface="Calibri" panose="020F0502020204030204" pitchFamily="34" charset="0"/>
                      </a:endParaRPr>
                    </a:p>
                  </a:txBody>
                  <a:tcPr marL="0" marR="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MICRO</a:t>
                      </a:r>
                      <a:endParaRPr lang="it-IT" sz="1800" dirty="0">
                        <a:effectLst/>
                        <a:latin typeface="Montserrat" panose="00000500000000000000" pitchFamily="2" charset="0"/>
                        <a:ea typeface="Calibri" panose="020F0502020204030204" pitchFamily="34" charset="0"/>
                      </a:endParaRPr>
                    </a:p>
                  </a:txBody>
                  <a:tcPr marL="68580" marR="6858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1-9</a:t>
                      </a:r>
                      <a:endParaRPr lang="it-IT" sz="1800" dirty="0">
                        <a:effectLst/>
                        <a:latin typeface="Montserrat" panose="00000500000000000000" pitchFamily="2" charset="0"/>
                        <a:ea typeface="Calibri" panose="020F0502020204030204" pitchFamily="34" charset="0"/>
                      </a:endParaRPr>
                    </a:p>
                  </a:txBody>
                  <a:tcPr marL="68580" marR="68580" marT="0" marB="0"/>
                </a:tc>
                <a:extLst>
                  <a:ext uri="{0D108BD9-81ED-4DB2-BD59-A6C34878D82A}">
                    <a16:rowId xmlns:a16="http://schemas.microsoft.com/office/drawing/2014/main" val="1876530373"/>
                  </a:ext>
                </a:extLst>
              </a:tr>
              <a:tr h="401518">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2</a:t>
                      </a:r>
                      <a:endParaRPr lang="it-IT" sz="1800" dirty="0">
                        <a:effectLst/>
                        <a:latin typeface="Montserrat" panose="00000500000000000000" pitchFamily="2" charset="0"/>
                        <a:ea typeface="Calibri" panose="020F0502020204030204" pitchFamily="34" charset="0"/>
                      </a:endParaRPr>
                    </a:p>
                  </a:txBody>
                  <a:tcPr marL="0" marR="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PICCOLA</a:t>
                      </a:r>
                      <a:endParaRPr lang="it-IT" sz="1800" dirty="0">
                        <a:effectLst/>
                        <a:latin typeface="Montserrat" panose="00000500000000000000" pitchFamily="2" charset="0"/>
                        <a:ea typeface="Calibri" panose="020F0502020204030204" pitchFamily="34" charset="0"/>
                      </a:endParaRPr>
                    </a:p>
                  </a:txBody>
                  <a:tcPr marL="68580" marR="6858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10-49</a:t>
                      </a:r>
                      <a:endParaRPr lang="it-IT" sz="1800" dirty="0">
                        <a:effectLst/>
                        <a:latin typeface="Montserrat" panose="00000500000000000000" pitchFamily="2" charset="0"/>
                        <a:ea typeface="Calibri" panose="020F0502020204030204" pitchFamily="34" charset="0"/>
                      </a:endParaRPr>
                    </a:p>
                  </a:txBody>
                  <a:tcPr marL="68580" marR="68580" marT="0" marB="0"/>
                </a:tc>
                <a:extLst>
                  <a:ext uri="{0D108BD9-81ED-4DB2-BD59-A6C34878D82A}">
                    <a16:rowId xmlns:a16="http://schemas.microsoft.com/office/drawing/2014/main" val="3315456584"/>
                  </a:ext>
                </a:extLst>
              </a:tr>
              <a:tr h="401518">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3</a:t>
                      </a:r>
                      <a:endParaRPr lang="it-IT" sz="1800" dirty="0">
                        <a:effectLst/>
                        <a:latin typeface="Montserrat" panose="00000500000000000000" pitchFamily="2" charset="0"/>
                        <a:ea typeface="Calibri" panose="020F0502020204030204" pitchFamily="34" charset="0"/>
                      </a:endParaRPr>
                    </a:p>
                  </a:txBody>
                  <a:tcPr marL="0" marR="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MEDIA</a:t>
                      </a:r>
                      <a:endParaRPr lang="it-IT" sz="1800" dirty="0">
                        <a:effectLst/>
                        <a:latin typeface="Montserrat" panose="00000500000000000000" pitchFamily="2" charset="0"/>
                        <a:ea typeface="Calibri" panose="020F0502020204030204" pitchFamily="34" charset="0"/>
                      </a:endParaRPr>
                    </a:p>
                  </a:txBody>
                  <a:tcPr marL="68580" marR="6858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50-249</a:t>
                      </a:r>
                      <a:endParaRPr lang="it-IT" sz="1800" dirty="0">
                        <a:effectLst/>
                        <a:latin typeface="Montserrat" panose="00000500000000000000" pitchFamily="2" charset="0"/>
                        <a:ea typeface="Calibri" panose="020F0502020204030204" pitchFamily="34" charset="0"/>
                      </a:endParaRPr>
                    </a:p>
                  </a:txBody>
                  <a:tcPr marL="68580" marR="68580" marT="0" marB="0"/>
                </a:tc>
                <a:extLst>
                  <a:ext uri="{0D108BD9-81ED-4DB2-BD59-A6C34878D82A}">
                    <a16:rowId xmlns:a16="http://schemas.microsoft.com/office/drawing/2014/main" val="2001076455"/>
                  </a:ext>
                </a:extLst>
              </a:tr>
              <a:tr h="401518">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4</a:t>
                      </a:r>
                      <a:endParaRPr lang="it-IT" sz="1800" dirty="0">
                        <a:effectLst/>
                        <a:latin typeface="Montserrat" panose="00000500000000000000" pitchFamily="2" charset="0"/>
                        <a:ea typeface="Calibri" panose="020F0502020204030204" pitchFamily="34" charset="0"/>
                      </a:endParaRPr>
                    </a:p>
                  </a:txBody>
                  <a:tcPr marL="0" marR="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GRANDE</a:t>
                      </a:r>
                      <a:endParaRPr lang="it-IT" sz="1800" dirty="0">
                        <a:effectLst/>
                        <a:latin typeface="Montserrat" panose="00000500000000000000" pitchFamily="2" charset="0"/>
                        <a:ea typeface="Calibri" panose="020F0502020204030204" pitchFamily="34" charset="0"/>
                      </a:endParaRPr>
                    </a:p>
                  </a:txBody>
                  <a:tcPr marL="68580" marR="6858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250 e oltre</a:t>
                      </a:r>
                      <a:endParaRPr lang="it-IT" sz="1800" dirty="0">
                        <a:effectLst/>
                        <a:latin typeface="Montserrat" panose="00000500000000000000" pitchFamily="2" charset="0"/>
                        <a:ea typeface="Calibri" panose="020F0502020204030204" pitchFamily="34" charset="0"/>
                      </a:endParaRPr>
                    </a:p>
                  </a:txBody>
                  <a:tcPr marL="68580" marR="68580" marT="0" marB="0"/>
                </a:tc>
                <a:extLst>
                  <a:ext uri="{0D108BD9-81ED-4DB2-BD59-A6C34878D82A}">
                    <a16:rowId xmlns:a16="http://schemas.microsoft.com/office/drawing/2014/main" val="166073667"/>
                  </a:ext>
                </a:extLst>
              </a:tr>
            </a:tbl>
          </a:graphicData>
        </a:graphic>
      </p:graphicFrame>
      <p:sp>
        <p:nvSpPr>
          <p:cNvPr id="9" name="Fumetto 3 8"/>
          <p:cNvSpPr/>
          <p:nvPr/>
        </p:nvSpPr>
        <p:spPr>
          <a:xfrm>
            <a:off x="9991099" y="2122872"/>
            <a:ext cx="2157253" cy="1941124"/>
          </a:xfrm>
          <a:prstGeom prst="wedgeEllipseCallout">
            <a:avLst>
              <a:gd name="adj1" fmla="val -54095"/>
              <a:gd name="adj2" fmla="val 4734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7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8 indicatori </a:t>
            </a:r>
            <a:r>
              <a:rPr kumimoji="0" lang="it-IT" sz="17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obbligatori per Micro imprese</a:t>
            </a:r>
          </a:p>
        </p:txBody>
      </p:sp>
      <p:sp>
        <p:nvSpPr>
          <p:cNvPr id="10" name="Fumetto 3 9"/>
          <p:cNvSpPr/>
          <p:nvPr/>
        </p:nvSpPr>
        <p:spPr>
          <a:xfrm>
            <a:off x="9960516" y="4155399"/>
            <a:ext cx="2157253" cy="1941124"/>
          </a:xfrm>
          <a:prstGeom prst="wedgeEllipseCallout">
            <a:avLst>
              <a:gd name="adj1" fmla="val -57948"/>
              <a:gd name="adj2" fmla="val -3734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7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13 indicatori </a:t>
            </a:r>
            <a:r>
              <a:rPr kumimoji="0" lang="it-IT" sz="17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obbligatori per Piccole imprese</a:t>
            </a:r>
          </a:p>
        </p:txBody>
      </p:sp>
    </p:spTree>
    <p:extLst>
      <p:ext uri="{BB962C8B-B14F-4D97-AF65-F5344CB8AC3E}">
        <p14:creationId xmlns:p14="http://schemas.microsoft.com/office/powerpoint/2010/main" val="917342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20303EE-57A9-9842-6EFA-561DB2442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asellaDiTesto 2"/>
          <p:cNvSpPr/>
          <p:nvPr/>
        </p:nvSpPr>
        <p:spPr>
          <a:xfrm>
            <a:off x="462712" y="938421"/>
            <a:ext cx="942624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it-IT" spc="-1" dirty="0">
                <a:solidFill>
                  <a:srgbClr val="002060"/>
                </a:solidFill>
                <a:latin typeface="Montserrat"/>
              </a:rPr>
              <a:t>QUALCHE ESEMPIO: </a:t>
            </a:r>
            <a:r>
              <a:rPr lang="it-IT" strike="noStrike" spc="-1" dirty="0">
                <a:solidFill>
                  <a:srgbClr val="002060"/>
                </a:solidFill>
                <a:latin typeface="Montserrat"/>
              </a:rPr>
              <a:t>AREA </a:t>
            </a:r>
            <a:r>
              <a:rPr lang="it-IT" b="1" strike="noStrike" spc="-1" dirty="0">
                <a:solidFill>
                  <a:srgbClr val="002060"/>
                </a:solidFill>
                <a:latin typeface="Montserrat"/>
              </a:rPr>
              <a:t>Cultura e strategia</a:t>
            </a:r>
          </a:p>
        </p:txBody>
      </p:sp>
      <p:graphicFrame>
        <p:nvGraphicFramePr>
          <p:cNvPr id="6" name="Tabella 5"/>
          <p:cNvGraphicFramePr>
            <a:graphicFrameLocks noGrp="1"/>
          </p:cNvGraphicFramePr>
          <p:nvPr/>
        </p:nvGraphicFramePr>
        <p:xfrm>
          <a:off x="462712" y="1481992"/>
          <a:ext cx="10621926" cy="4437588"/>
        </p:xfrm>
        <a:graphic>
          <a:graphicData uri="http://schemas.openxmlformats.org/drawingml/2006/table">
            <a:tbl>
              <a:tblPr>
                <a:tableStyleId>{5C22544A-7EE6-4342-B048-85BDC9FD1C3A}</a:tableStyleId>
              </a:tblPr>
              <a:tblGrid>
                <a:gridCol w="921796">
                  <a:extLst>
                    <a:ext uri="{9D8B030D-6E8A-4147-A177-3AD203B41FA5}">
                      <a16:colId xmlns:a16="http://schemas.microsoft.com/office/drawing/2014/main" val="785150903"/>
                    </a:ext>
                  </a:extLst>
                </a:gridCol>
                <a:gridCol w="665740">
                  <a:extLst>
                    <a:ext uri="{9D8B030D-6E8A-4147-A177-3AD203B41FA5}">
                      <a16:colId xmlns:a16="http://schemas.microsoft.com/office/drawing/2014/main" val="4102980783"/>
                    </a:ext>
                  </a:extLst>
                </a:gridCol>
                <a:gridCol w="5654873">
                  <a:extLst>
                    <a:ext uri="{9D8B030D-6E8A-4147-A177-3AD203B41FA5}">
                      <a16:colId xmlns:a16="http://schemas.microsoft.com/office/drawing/2014/main" val="729230734"/>
                    </a:ext>
                  </a:extLst>
                </a:gridCol>
                <a:gridCol w="1100566">
                  <a:extLst>
                    <a:ext uri="{9D8B030D-6E8A-4147-A177-3AD203B41FA5}">
                      <a16:colId xmlns:a16="http://schemas.microsoft.com/office/drawing/2014/main" val="330326708"/>
                    </a:ext>
                  </a:extLst>
                </a:gridCol>
                <a:gridCol w="987761">
                  <a:extLst>
                    <a:ext uri="{9D8B030D-6E8A-4147-A177-3AD203B41FA5}">
                      <a16:colId xmlns:a16="http://schemas.microsoft.com/office/drawing/2014/main" val="2590739120"/>
                    </a:ext>
                  </a:extLst>
                </a:gridCol>
                <a:gridCol w="687198">
                  <a:extLst>
                    <a:ext uri="{9D8B030D-6E8A-4147-A177-3AD203B41FA5}">
                      <a16:colId xmlns:a16="http://schemas.microsoft.com/office/drawing/2014/main" val="4215287636"/>
                    </a:ext>
                  </a:extLst>
                </a:gridCol>
                <a:gridCol w="603992">
                  <a:extLst>
                    <a:ext uri="{9D8B030D-6E8A-4147-A177-3AD203B41FA5}">
                      <a16:colId xmlns:a16="http://schemas.microsoft.com/office/drawing/2014/main" val="2575257861"/>
                    </a:ext>
                  </a:extLst>
                </a:gridCol>
              </a:tblGrid>
              <a:tr h="349289">
                <a:tc>
                  <a:txBody>
                    <a:bodyPr/>
                    <a:lstStyle/>
                    <a:p>
                      <a:pPr algn="ctr" fontAlgn="ctr"/>
                      <a:r>
                        <a:rPr lang="it-IT" sz="900" b="1" u="none" strike="noStrike" dirty="0">
                          <a:effectLst/>
                          <a:latin typeface="Montserrat" panose="00000500000000000000" pitchFamily="2" charset="0"/>
                        </a:rPr>
                        <a:t>Famiglia</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Peso %</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Indicatori</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TIPOLOGIA INDICATORE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MODALITA' DI MISURAZIONE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FONTE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PUNTI</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extLst>
                  <a:ext uri="{0D108BD9-81ED-4DB2-BD59-A6C34878D82A}">
                    <a16:rowId xmlns:a16="http://schemas.microsoft.com/office/drawing/2014/main" val="1321190207"/>
                  </a:ext>
                </a:extLst>
              </a:tr>
              <a:tr h="720924">
                <a:tc rowSpan="7">
                  <a:txBody>
                    <a:bodyPr/>
                    <a:lstStyle/>
                    <a:p>
                      <a:pPr algn="ctr" fontAlgn="ctr"/>
                      <a:r>
                        <a:rPr lang="it-IT" sz="1200" b="1" u="none" strike="noStrike" dirty="0">
                          <a:effectLst/>
                          <a:latin typeface="Montserrat" panose="00000500000000000000" pitchFamily="2" charset="0"/>
                        </a:rPr>
                        <a:t>Cultura e strategia</a:t>
                      </a:r>
                      <a:endParaRPr lang="it-IT" sz="1200" b="1"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rowSpan="7">
                  <a:txBody>
                    <a:bodyPr/>
                    <a:lstStyle/>
                    <a:p>
                      <a:pPr algn="ctr" fontAlgn="ctr"/>
                      <a:r>
                        <a:rPr lang="it-IT" sz="1600" u="none" strike="noStrike" dirty="0">
                          <a:effectLst/>
                          <a:latin typeface="Montserrat" panose="00000500000000000000" pitchFamily="2" charset="0"/>
                        </a:rPr>
                        <a:t>15</a:t>
                      </a:r>
                      <a:endParaRPr lang="it-IT" sz="14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l" fontAlgn="ctr"/>
                      <a:r>
                        <a:rPr lang="it-IT" sz="1000" u="none" strike="noStrike" dirty="0">
                          <a:effectLst/>
                          <a:latin typeface="Montserrat" panose="00000500000000000000" pitchFamily="2" charset="0"/>
                        </a:rPr>
                        <a:t>1. Formalizzazione e implementazione di un piano strategico come definito al punto 6.3 che possa favorire e sostenere lo sviluppo di un ambiente di lavoro inclusivo e preveda valori aziendali coerenti con una cultura inclusiva</a:t>
                      </a:r>
                      <a:endParaRPr lang="it-IT" sz="1000" b="0" i="0" u="none" strike="noStrike" dirty="0">
                        <a:solidFill>
                          <a:srgbClr val="000000"/>
                        </a:solidFill>
                        <a:effectLst/>
                        <a:latin typeface="Montserrat" panose="00000500000000000000" pitchFamily="2" charset="0"/>
                      </a:endParaRPr>
                    </a:p>
                  </a:txBody>
                  <a:tcPr marL="4940" marR="4940" marT="4940" marB="0" anchor="ctr">
                    <a:solidFill>
                      <a:schemeClr val="accent1">
                        <a:lumMod val="20000"/>
                        <a:lumOff val="8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accent1">
                        <a:lumMod val="20000"/>
                        <a:lumOff val="80000"/>
                      </a:schemeClr>
                    </a:solidFill>
                  </a:tcPr>
                </a:tc>
                <a:tc>
                  <a:txBody>
                    <a:bodyPr/>
                    <a:lstStyle/>
                    <a:p>
                      <a:pPr algn="ctr" fontAlgn="ctr"/>
                      <a:r>
                        <a:rPr lang="it-IT" sz="900" u="none" strike="noStrike" dirty="0">
                          <a:effectLst/>
                          <a:latin typeface="Montserrat" panose="00000500000000000000" pitchFamily="2" charset="0"/>
                        </a:rPr>
                        <a:t>SI/NO </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accent1">
                        <a:lumMod val="20000"/>
                        <a:lumOff val="8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accent1">
                        <a:lumMod val="20000"/>
                        <a:lumOff val="80000"/>
                      </a:schemeClr>
                    </a:solidFill>
                  </a:tcPr>
                </a:tc>
                <a:tc>
                  <a:txBody>
                    <a:bodyPr/>
                    <a:lstStyle/>
                    <a:p>
                      <a:pPr algn="ctr" fontAlgn="ctr"/>
                      <a:r>
                        <a:rPr lang="it-IT" sz="900" u="none" strike="noStrike" dirty="0">
                          <a:effectLst/>
                          <a:latin typeface="Montserrat" panose="00000500000000000000" pitchFamily="2" charset="0"/>
                        </a:rPr>
                        <a:t>20</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accent1">
                        <a:lumMod val="20000"/>
                        <a:lumOff val="80000"/>
                      </a:schemeClr>
                    </a:solidFill>
                  </a:tcPr>
                </a:tc>
                <a:extLst>
                  <a:ext uri="{0D108BD9-81ED-4DB2-BD59-A6C34878D82A}">
                    <a16:rowId xmlns:a16="http://schemas.microsoft.com/office/drawing/2014/main" val="1807879795"/>
                  </a:ext>
                </a:extLst>
              </a:tr>
              <a:tr h="491718">
                <a:tc vMerge="1">
                  <a:txBody>
                    <a:bodyPr/>
                    <a:lstStyle/>
                    <a:p>
                      <a:endParaRPr lang="it-IT"/>
                    </a:p>
                  </a:txBody>
                  <a:tcPr/>
                </a:tc>
                <a:tc vMerge="1">
                  <a:txBody>
                    <a:bodyPr/>
                    <a:lstStyle/>
                    <a:p>
                      <a:endParaRPr lang="it-IT"/>
                    </a:p>
                  </a:txBody>
                  <a:tcPr/>
                </a:tc>
                <a:tc>
                  <a:txBody>
                    <a:bodyPr/>
                    <a:lstStyle/>
                    <a:p>
                      <a:pPr algn="l" fontAlgn="ctr"/>
                      <a:r>
                        <a:rPr lang="it-IT" sz="1000" u="none" strike="noStrike" dirty="0">
                          <a:effectLst/>
                          <a:latin typeface="Montserrat" panose="00000500000000000000" pitchFamily="2" charset="0"/>
                        </a:rPr>
                        <a:t>2. Presenza di procedure interne che consentano alle risorse di esprimere anche in modalità anonima le proprie opinioni e dare suggerimenti per il cambiamento nell'organizzazione e favorire il dialogo e il confronto</a:t>
                      </a:r>
                      <a:endParaRPr lang="it-IT" sz="10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SI/NO </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10</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extLst>
                  <a:ext uri="{0D108BD9-81ED-4DB2-BD59-A6C34878D82A}">
                    <a16:rowId xmlns:a16="http://schemas.microsoft.com/office/drawing/2014/main" val="1199883296"/>
                  </a:ext>
                </a:extLst>
              </a:tr>
              <a:tr h="661807">
                <a:tc vMerge="1">
                  <a:txBody>
                    <a:bodyPr/>
                    <a:lstStyle/>
                    <a:p>
                      <a:endParaRPr lang="it-IT"/>
                    </a:p>
                  </a:txBody>
                  <a:tcPr/>
                </a:tc>
                <a:tc vMerge="1">
                  <a:txBody>
                    <a:bodyPr/>
                    <a:lstStyle/>
                    <a:p>
                      <a:endParaRPr lang="it-IT"/>
                    </a:p>
                  </a:txBody>
                  <a:tcPr/>
                </a:tc>
                <a:tc>
                  <a:txBody>
                    <a:bodyPr/>
                    <a:lstStyle/>
                    <a:p>
                      <a:pPr algn="l" fontAlgn="ctr"/>
                      <a:r>
                        <a:rPr lang="it-IT" sz="1000" u="none" strike="noStrike" dirty="0">
                          <a:effectLst/>
                          <a:latin typeface="Montserrat" panose="00000500000000000000" pitchFamily="2" charset="0"/>
                        </a:rPr>
                        <a:t>3. Presenza di attività di comunicazione interna e di sensibilizzazione che promuovano utilizzo di  comportamenti e di linguaggio  in grado di garantire un ambiente di lavoro inclusivo e rispettoso delle diversità di genere</a:t>
                      </a:r>
                      <a:endParaRPr lang="it-IT" sz="10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SI/NO </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20</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extLst>
                  <a:ext uri="{0D108BD9-81ED-4DB2-BD59-A6C34878D82A}">
                    <a16:rowId xmlns:a16="http://schemas.microsoft.com/office/drawing/2014/main" val="690720770"/>
                  </a:ext>
                </a:extLst>
              </a:tr>
              <a:tr h="485537">
                <a:tc vMerge="1">
                  <a:txBody>
                    <a:bodyPr/>
                    <a:lstStyle/>
                    <a:p>
                      <a:endParaRPr lang="it-IT"/>
                    </a:p>
                  </a:txBody>
                  <a:tcPr/>
                </a:tc>
                <a:tc vMerge="1">
                  <a:txBody>
                    <a:bodyPr/>
                    <a:lstStyle/>
                    <a:p>
                      <a:endParaRPr lang="it-IT"/>
                    </a:p>
                  </a:txBody>
                  <a:tcPr/>
                </a:tc>
                <a:tc>
                  <a:txBody>
                    <a:bodyPr/>
                    <a:lstStyle/>
                    <a:p>
                      <a:pPr algn="l" fontAlgn="ctr"/>
                      <a:r>
                        <a:rPr lang="it-IT" sz="1000" u="none" strike="noStrike" dirty="0">
                          <a:effectLst/>
                          <a:latin typeface="Montserrat" panose="00000500000000000000" pitchFamily="2" charset="0"/>
                        </a:rPr>
                        <a:t>4. Presenza  di politiche che garantiscano che i generi siano equamente rappresentati tra i relatori del panel di tavole rotonde, eventi, convegni o altro evento anche di carattere scientifico</a:t>
                      </a:r>
                      <a:endParaRPr lang="it-IT" sz="10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SI/NO </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10</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extLst>
                  <a:ext uri="{0D108BD9-81ED-4DB2-BD59-A6C34878D82A}">
                    <a16:rowId xmlns:a16="http://schemas.microsoft.com/office/drawing/2014/main" val="3873481782"/>
                  </a:ext>
                </a:extLst>
              </a:tr>
              <a:tr h="425782">
                <a:tc vMerge="1">
                  <a:txBody>
                    <a:bodyPr/>
                    <a:lstStyle/>
                    <a:p>
                      <a:endParaRPr lang="it-IT"/>
                    </a:p>
                  </a:txBody>
                  <a:tcPr/>
                </a:tc>
                <a:tc vMerge="1">
                  <a:txBody>
                    <a:bodyPr/>
                    <a:lstStyle/>
                    <a:p>
                      <a:endParaRPr lang="it-IT"/>
                    </a:p>
                  </a:txBody>
                  <a:tcPr/>
                </a:tc>
                <a:tc>
                  <a:txBody>
                    <a:bodyPr/>
                    <a:lstStyle/>
                    <a:p>
                      <a:pPr algn="l" fontAlgn="ctr"/>
                      <a:r>
                        <a:rPr lang="it-IT" sz="1000" u="none" strike="noStrike" dirty="0">
                          <a:effectLst/>
                          <a:latin typeface="Montserrat" panose="00000500000000000000" pitchFamily="2" charset="0"/>
                        </a:rPr>
                        <a:t>5. Realizzazione nell'ultimo biennio di interventi informativi a tutti i livelli, compresi i vertici, sulla differenza di genere e sul suo valore, gli stereotipi e gli </a:t>
                      </a:r>
                      <a:r>
                        <a:rPr lang="it-IT" sz="1000" u="none" strike="noStrike" dirty="0" err="1">
                          <a:effectLst/>
                          <a:latin typeface="Montserrat" panose="00000500000000000000" pitchFamily="2" charset="0"/>
                        </a:rPr>
                        <a:t>unconscious</a:t>
                      </a:r>
                      <a:r>
                        <a:rPr lang="it-IT" sz="1000" u="none" strike="noStrike" dirty="0">
                          <a:effectLst/>
                          <a:latin typeface="Montserrat" panose="00000500000000000000" pitchFamily="2" charset="0"/>
                        </a:rPr>
                        <a:t> </a:t>
                      </a:r>
                      <a:r>
                        <a:rPr lang="it-IT" sz="1000" u="none" strike="noStrike" dirty="0" err="1">
                          <a:effectLst/>
                          <a:latin typeface="Montserrat" panose="00000500000000000000" pitchFamily="2" charset="0"/>
                        </a:rPr>
                        <a:t>bias</a:t>
                      </a:r>
                      <a:endParaRPr lang="it-IT" sz="1000" u="none" strike="noStrike" dirty="0">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SI/NO</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10</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extLst>
                  <a:ext uri="{0D108BD9-81ED-4DB2-BD59-A6C34878D82A}">
                    <a16:rowId xmlns:a16="http://schemas.microsoft.com/office/drawing/2014/main" val="122262906"/>
                  </a:ext>
                </a:extLst>
              </a:tr>
              <a:tr h="469140">
                <a:tc vMerge="1">
                  <a:txBody>
                    <a:bodyPr/>
                    <a:lstStyle/>
                    <a:p>
                      <a:endParaRPr lang="it-IT"/>
                    </a:p>
                  </a:txBody>
                  <a:tcPr/>
                </a:tc>
                <a:tc vMerge="1">
                  <a:txBody>
                    <a:bodyPr/>
                    <a:lstStyle/>
                    <a:p>
                      <a:endParaRPr lang="it-IT"/>
                    </a:p>
                  </a:txBody>
                  <a:tcPr/>
                </a:tc>
                <a:tc>
                  <a:txBody>
                    <a:bodyPr/>
                    <a:lstStyle/>
                    <a:p>
                      <a:pPr algn="l" fontAlgn="ctr"/>
                      <a:r>
                        <a:rPr lang="it-IT" sz="1000" u="none" strike="noStrike" dirty="0">
                          <a:effectLst/>
                          <a:latin typeface="Montserrat" panose="00000500000000000000" pitchFamily="2" charset="0"/>
                        </a:rPr>
                        <a:t>6. Realizzazione di interventi finalizzati all'analisi della percezione delle/dei dipendenti sulle pari opportunità  nell'ultimo anno</a:t>
                      </a:r>
                      <a:endParaRPr lang="it-IT" sz="10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SI/NO</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20</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extLst>
                  <a:ext uri="{0D108BD9-81ED-4DB2-BD59-A6C34878D82A}">
                    <a16:rowId xmlns:a16="http://schemas.microsoft.com/office/drawing/2014/main" val="1241462810"/>
                  </a:ext>
                </a:extLst>
              </a:tr>
              <a:tr h="833391">
                <a:tc vMerge="1">
                  <a:txBody>
                    <a:bodyPr/>
                    <a:lstStyle/>
                    <a:p>
                      <a:endParaRPr lang="it-IT"/>
                    </a:p>
                  </a:txBody>
                  <a:tcPr/>
                </a:tc>
                <a:tc vMerge="1">
                  <a:txBody>
                    <a:bodyPr/>
                    <a:lstStyle/>
                    <a:p>
                      <a:endParaRPr lang="it-IT"/>
                    </a:p>
                  </a:txBody>
                  <a:tcPr/>
                </a:tc>
                <a:tc>
                  <a:txBody>
                    <a:bodyPr/>
                    <a:lstStyle/>
                    <a:p>
                      <a:pPr algn="l" fontAlgn="ctr"/>
                      <a:r>
                        <a:rPr lang="it-IT" sz="1000" u="none" strike="noStrike" dirty="0">
                          <a:effectLst/>
                          <a:latin typeface="Montserrat" panose="00000500000000000000" pitchFamily="2" charset="0"/>
                        </a:rPr>
                        <a:t>7. Realizzazione di interventi finalizzati a promuovere le pari opportunità fuori dal proprio contesto organizzativo nell'ultimo biennio, che includano, tra altre, attività di comunicazione e coinvolgimento dei diversi </a:t>
                      </a:r>
                      <a:r>
                        <a:rPr lang="it-IT" sz="1000" u="none" strike="noStrike" dirty="0" err="1">
                          <a:effectLst/>
                          <a:latin typeface="Montserrat" panose="00000500000000000000" pitchFamily="2" charset="0"/>
                        </a:rPr>
                        <a:t>stakeholders</a:t>
                      </a:r>
                      <a:r>
                        <a:rPr lang="it-IT" sz="1000" u="none" strike="noStrike" dirty="0">
                          <a:effectLst/>
                          <a:latin typeface="Montserrat" panose="00000500000000000000" pitchFamily="2" charset="0"/>
                        </a:rPr>
                        <a:t>  sui temi dell'inclusione e della parità di genere, dell'integrazione</a:t>
                      </a:r>
                      <a:endParaRPr lang="it-IT" sz="10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SI/NO </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10</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extLst>
                  <a:ext uri="{0D108BD9-81ED-4DB2-BD59-A6C34878D82A}">
                    <a16:rowId xmlns:a16="http://schemas.microsoft.com/office/drawing/2014/main" val="3804545831"/>
                  </a:ext>
                </a:extLst>
              </a:tr>
            </a:tbl>
          </a:graphicData>
        </a:graphic>
      </p:graphicFrame>
      <p:sp>
        <p:nvSpPr>
          <p:cNvPr id="3" name="Freccia a pentagono 2">
            <a:extLst>
              <a:ext uri="{FF2B5EF4-FFF2-40B4-BE49-F238E27FC236}">
                <a16:creationId xmlns:a16="http://schemas.microsoft.com/office/drawing/2014/main" id="{64353B2A-4957-ECE8-AB3A-79E9608E2AB3}"/>
              </a:ext>
            </a:extLst>
          </p:cNvPr>
          <p:cNvSpPr/>
          <p:nvPr/>
        </p:nvSpPr>
        <p:spPr>
          <a:xfrm flipH="1">
            <a:off x="11084638" y="1873063"/>
            <a:ext cx="1030579" cy="641537"/>
          </a:xfrm>
          <a:prstGeom prst="homePlate">
            <a:avLst>
              <a:gd name="adj" fmla="val 2234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solidFill>
                  <a:schemeClr val="tx1"/>
                </a:solidFill>
                <a:latin typeface="Montserrat" panose="00000500000000000000" pitchFamily="2" charset="0"/>
              </a:rPr>
              <a:t>Indicatore per organizzazioni di Fascia 1 e 2 </a:t>
            </a:r>
          </a:p>
        </p:txBody>
      </p:sp>
    </p:spTree>
    <p:extLst>
      <p:ext uri="{BB962C8B-B14F-4D97-AF65-F5344CB8AC3E}">
        <p14:creationId xmlns:p14="http://schemas.microsoft.com/office/powerpoint/2010/main" val="3474939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763BB07-646A-A55A-542A-5368CF63D7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6" name="Tabella 5"/>
          <p:cNvGraphicFramePr>
            <a:graphicFrameLocks noGrp="1"/>
          </p:cNvGraphicFramePr>
          <p:nvPr/>
        </p:nvGraphicFramePr>
        <p:xfrm>
          <a:off x="462712" y="1569067"/>
          <a:ext cx="10647248" cy="4363845"/>
        </p:xfrm>
        <a:graphic>
          <a:graphicData uri="http://schemas.openxmlformats.org/drawingml/2006/table">
            <a:tbl>
              <a:tblPr>
                <a:tableStyleId>{5C22544A-7EE6-4342-B048-85BDC9FD1C3A}</a:tableStyleId>
              </a:tblPr>
              <a:tblGrid>
                <a:gridCol w="946549">
                  <a:extLst>
                    <a:ext uri="{9D8B030D-6E8A-4147-A177-3AD203B41FA5}">
                      <a16:colId xmlns:a16="http://schemas.microsoft.com/office/drawing/2014/main" val="2074218862"/>
                    </a:ext>
                  </a:extLst>
                </a:gridCol>
                <a:gridCol w="613105">
                  <a:extLst>
                    <a:ext uri="{9D8B030D-6E8A-4147-A177-3AD203B41FA5}">
                      <a16:colId xmlns:a16="http://schemas.microsoft.com/office/drawing/2014/main" val="51285273"/>
                    </a:ext>
                  </a:extLst>
                </a:gridCol>
                <a:gridCol w="4474127">
                  <a:extLst>
                    <a:ext uri="{9D8B030D-6E8A-4147-A177-3AD203B41FA5}">
                      <a16:colId xmlns:a16="http://schemas.microsoft.com/office/drawing/2014/main" val="1955860654"/>
                    </a:ext>
                  </a:extLst>
                </a:gridCol>
                <a:gridCol w="1318437">
                  <a:extLst>
                    <a:ext uri="{9D8B030D-6E8A-4147-A177-3AD203B41FA5}">
                      <a16:colId xmlns:a16="http://schemas.microsoft.com/office/drawing/2014/main" val="1234832691"/>
                    </a:ext>
                  </a:extLst>
                </a:gridCol>
                <a:gridCol w="1488558">
                  <a:extLst>
                    <a:ext uri="{9D8B030D-6E8A-4147-A177-3AD203B41FA5}">
                      <a16:colId xmlns:a16="http://schemas.microsoft.com/office/drawing/2014/main" val="3227580002"/>
                    </a:ext>
                  </a:extLst>
                </a:gridCol>
                <a:gridCol w="818707">
                  <a:extLst>
                    <a:ext uri="{9D8B030D-6E8A-4147-A177-3AD203B41FA5}">
                      <a16:colId xmlns:a16="http://schemas.microsoft.com/office/drawing/2014/main" val="2644395240"/>
                    </a:ext>
                  </a:extLst>
                </a:gridCol>
                <a:gridCol w="987765">
                  <a:extLst>
                    <a:ext uri="{9D8B030D-6E8A-4147-A177-3AD203B41FA5}">
                      <a16:colId xmlns:a16="http://schemas.microsoft.com/office/drawing/2014/main" val="1095040288"/>
                    </a:ext>
                  </a:extLst>
                </a:gridCol>
              </a:tblGrid>
              <a:tr h="393760">
                <a:tc>
                  <a:txBody>
                    <a:bodyPr/>
                    <a:lstStyle/>
                    <a:p>
                      <a:pPr algn="ctr" fontAlgn="ctr"/>
                      <a:r>
                        <a:rPr lang="it-IT" sz="900" b="1" u="none" strike="noStrike" dirty="0">
                          <a:effectLst/>
                          <a:latin typeface="Montserrat" panose="00000500000000000000" pitchFamily="2" charset="0"/>
                        </a:rPr>
                        <a:t>Famiglia</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Peso %</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Indicatori</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TIPOLOGIA INDICATORE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MODALITA' DI MISURAZIONE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FONTE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PUNTI</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extLst>
                  <a:ext uri="{0D108BD9-81ED-4DB2-BD59-A6C34878D82A}">
                    <a16:rowId xmlns:a16="http://schemas.microsoft.com/office/drawing/2014/main" val="483532399"/>
                  </a:ext>
                </a:extLst>
              </a:tr>
              <a:tr h="568096">
                <a:tc rowSpan="5">
                  <a:txBody>
                    <a:bodyPr/>
                    <a:lstStyle/>
                    <a:p>
                      <a:pPr algn="ctr" fontAlgn="ctr"/>
                      <a:r>
                        <a:rPr lang="it-IT" sz="1100" b="1" u="none" strike="noStrike" dirty="0" err="1">
                          <a:effectLst/>
                          <a:latin typeface="Montserrat" panose="00000500000000000000" pitchFamily="2" charset="0"/>
                        </a:rPr>
                        <a:t>Governance</a:t>
                      </a:r>
                      <a:endParaRPr lang="it-IT" sz="1100" b="1"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rowSpan="5">
                  <a:txBody>
                    <a:bodyPr/>
                    <a:lstStyle/>
                    <a:p>
                      <a:pPr algn="ctr" fontAlgn="ctr"/>
                      <a:r>
                        <a:rPr lang="it-IT" sz="1600" u="none" strike="noStrike" dirty="0">
                          <a:effectLst/>
                          <a:latin typeface="Montserrat" panose="00000500000000000000" pitchFamily="2" charset="0"/>
                        </a:rPr>
                        <a:t>15</a:t>
                      </a:r>
                      <a:endParaRPr lang="it-IT" sz="12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l" fontAlgn="ctr"/>
                      <a:r>
                        <a:rPr lang="it-IT" sz="1050" u="none" strike="noStrike" dirty="0">
                          <a:effectLst/>
                          <a:latin typeface="Montserrat" panose="00000500000000000000" pitchFamily="2" charset="0"/>
                        </a:rPr>
                        <a:t>1. Definizione nella governance dell'organizzazione di un presidio (comitato, unità o funzione, ruolo organizzativo, …) volto alla gestione e monitoraggio delle tematiche legate all'inclusione e alla parità di genere e all'integrazione</a:t>
                      </a:r>
                      <a:endParaRPr lang="it-IT" sz="1050" b="0" i="0" u="none" strike="noStrike" dirty="0">
                        <a:solidFill>
                          <a:srgbClr val="000000"/>
                        </a:solidFill>
                        <a:effectLst/>
                        <a:latin typeface="Montserrat" panose="00000500000000000000" pitchFamily="2" charset="0"/>
                      </a:endParaRPr>
                    </a:p>
                  </a:txBody>
                  <a:tcPr marL="0" marR="0" marT="0" marB="0" anchor="ctr">
                    <a:solidFill>
                      <a:schemeClr val="accent1">
                        <a:lumMod val="20000"/>
                        <a:lumOff val="8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7213" marR="7213" marT="7213" marB="0" anchor="ctr">
                    <a:solidFill>
                      <a:srgbClr val="DAE3F3"/>
                    </a:solidFill>
                  </a:tcPr>
                </a:tc>
                <a:tc>
                  <a:txBody>
                    <a:bodyPr/>
                    <a:lstStyle/>
                    <a:p>
                      <a:pPr algn="ctr" fontAlgn="ctr"/>
                      <a:r>
                        <a:rPr lang="it-IT" sz="900" u="none" strike="noStrike" dirty="0">
                          <a:effectLst/>
                          <a:latin typeface="Montserrat" panose="00000500000000000000" pitchFamily="2" charset="0"/>
                        </a:rPr>
                        <a:t>SI/NO </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accent1">
                        <a:lumMod val="20000"/>
                        <a:lumOff val="8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accent1">
                        <a:lumMod val="20000"/>
                        <a:lumOff val="80000"/>
                      </a:schemeClr>
                    </a:solidFill>
                  </a:tcPr>
                </a:tc>
                <a:tc>
                  <a:txBody>
                    <a:bodyPr/>
                    <a:lstStyle/>
                    <a:p>
                      <a:pPr algn="ctr" fontAlgn="ctr"/>
                      <a:r>
                        <a:rPr lang="it-IT" sz="900" u="none" strike="noStrike" dirty="0">
                          <a:effectLst/>
                          <a:latin typeface="Montserrat" panose="00000500000000000000" pitchFamily="2" charset="0"/>
                        </a:rPr>
                        <a:t>25</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accent1">
                        <a:lumMod val="20000"/>
                        <a:lumOff val="80000"/>
                      </a:schemeClr>
                    </a:solidFill>
                  </a:tcPr>
                </a:tc>
                <a:extLst>
                  <a:ext uri="{0D108BD9-81ED-4DB2-BD59-A6C34878D82A}">
                    <a16:rowId xmlns:a16="http://schemas.microsoft.com/office/drawing/2014/main" val="563801337"/>
                  </a:ext>
                </a:extLst>
              </a:tr>
              <a:tr h="559135">
                <a:tc vMerge="1">
                  <a:txBody>
                    <a:bodyPr/>
                    <a:lstStyle/>
                    <a:p>
                      <a:endParaRPr lang="it-IT"/>
                    </a:p>
                  </a:txBody>
                  <a:tcPr/>
                </a:tc>
                <a:tc vMerge="1">
                  <a:txBody>
                    <a:bodyPr/>
                    <a:lstStyle/>
                    <a:p>
                      <a:endParaRPr lang="it-IT"/>
                    </a:p>
                  </a:txBody>
                  <a:tcPr/>
                </a:tc>
                <a:tc>
                  <a:txBody>
                    <a:bodyPr/>
                    <a:lstStyle/>
                    <a:p>
                      <a:pPr algn="l" fontAlgn="ctr"/>
                      <a:r>
                        <a:rPr lang="it-IT" sz="1050" u="none" strike="noStrike" dirty="0">
                          <a:effectLst/>
                          <a:latin typeface="Montserrat" panose="00000500000000000000" pitchFamily="2" charset="0"/>
                        </a:rPr>
                        <a:t>2. Presenza di processi per identificare, approfondire e gestire  qualsiasi forma di non inclusività</a:t>
                      </a:r>
                      <a:endParaRPr lang="it-IT" sz="1050" b="0" i="0" u="none" strike="noStrike" dirty="0">
                        <a:solidFill>
                          <a:srgbClr val="000000"/>
                        </a:solidFill>
                        <a:effectLst/>
                        <a:latin typeface="Montserrat" panose="00000500000000000000" pitchFamily="2" charset="0"/>
                      </a:endParaRPr>
                    </a:p>
                  </a:txBody>
                  <a:tcPr marL="0" marR="0" marT="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SI/NO </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25</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extLst>
                  <a:ext uri="{0D108BD9-81ED-4DB2-BD59-A6C34878D82A}">
                    <a16:rowId xmlns:a16="http://schemas.microsoft.com/office/drawing/2014/main" val="1652156436"/>
                  </a:ext>
                </a:extLst>
              </a:tr>
              <a:tr h="483329">
                <a:tc vMerge="1">
                  <a:txBody>
                    <a:bodyPr/>
                    <a:lstStyle/>
                    <a:p>
                      <a:endParaRPr lang="it-IT"/>
                    </a:p>
                  </a:txBody>
                  <a:tcPr/>
                </a:tc>
                <a:tc vMerge="1">
                  <a:txBody>
                    <a:bodyPr/>
                    <a:lstStyle/>
                    <a:p>
                      <a:endParaRPr lang="it-IT"/>
                    </a:p>
                  </a:txBody>
                  <a:tcPr/>
                </a:tc>
                <a:tc>
                  <a:txBody>
                    <a:bodyPr/>
                    <a:lstStyle/>
                    <a:p>
                      <a:pPr algn="l" fontAlgn="ctr"/>
                      <a:r>
                        <a:rPr lang="it-IT" sz="1050" u="none" strike="noStrike" dirty="0">
                          <a:effectLst/>
                          <a:latin typeface="Montserrat" panose="00000500000000000000" pitchFamily="2" charset="0"/>
                        </a:rPr>
                        <a:t>3. Presenza di un budget dell'organizzazione  per lo sviluppo di attività a supporto dell'inclusione e della parità di genere e dell'integrazione</a:t>
                      </a:r>
                    </a:p>
                    <a:p>
                      <a:pPr algn="l" fontAlgn="ctr"/>
                      <a:endParaRPr lang="it-IT" sz="1050" b="0" i="0" u="none" strike="noStrike" dirty="0">
                        <a:solidFill>
                          <a:srgbClr val="000000"/>
                        </a:solidFill>
                        <a:effectLst/>
                        <a:latin typeface="Montserrat" panose="00000500000000000000" pitchFamily="2" charset="0"/>
                      </a:endParaRPr>
                    </a:p>
                  </a:txBody>
                  <a:tcPr marL="0" marR="0" marT="0" marB="0" anchor="ctr">
                    <a:solidFill>
                      <a:srgbClr val="D0CECE"/>
                    </a:solidFill>
                  </a:tcPr>
                </a:tc>
                <a:tc>
                  <a:txBody>
                    <a:bodyPr/>
                    <a:lstStyle/>
                    <a:p>
                      <a:pPr algn="ctr" fontAlgn="ctr"/>
                      <a:r>
                        <a:rPr lang="it-IT" sz="900" u="none" strike="noStrike">
                          <a:effectLst/>
                          <a:latin typeface="Montserrat" panose="00000500000000000000" pitchFamily="2" charset="0"/>
                        </a:rPr>
                        <a:t>QUALITATIVO</a:t>
                      </a:r>
                      <a:endParaRPr lang="it-IT" sz="900" b="0" i="0" u="none" strike="noStrike">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SI/NO </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15</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extLst>
                  <a:ext uri="{0D108BD9-81ED-4DB2-BD59-A6C34878D82A}">
                    <a16:rowId xmlns:a16="http://schemas.microsoft.com/office/drawing/2014/main" val="1838690057"/>
                  </a:ext>
                </a:extLst>
              </a:tr>
              <a:tr h="895246">
                <a:tc vMerge="1">
                  <a:txBody>
                    <a:bodyPr/>
                    <a:lstStyle/>
                    <a:p>
                      <a:endParaRPr lang="it-IT"/>
                    </a:p>
                  </a:txBody>
                  <a:tcPr/>
                </a:tc>
                <a:tc vMerge="1">
                  <a:txBody>
                    <a:bodyPr/>
                    <a:lstStyle/>
                    <a:p>
                      <a:endParaRPr lang="it-IT"/>
                    </a:p>
                  </a:txBody>
                  <a:tcPr/>
                </a:tc>
                <a:tc>
                  <a:txBody>
                    <a:bodyPr/>
                    <a:lstStyle/>
                    <a:p>
                      <a:pPr algn="l" fontAlgn="ctr"/>
                      <a:r>
                        <a:rPr lang="it-IT" sz="1050" u="none" strike="noStrike" dirty="0">
                          <a:effectLst/>
                          <a:latin typeface="Montserrat" panose="00000500000000000000" pitchFamily="2" charset="0"/>
                        </a:rPr>
                        <a:t>4. Definizione di obiettivi legati alla parità di genere e loro attribuzione ai vertici e al management per i quali saranno valutati</a:t>
                      </a:r>
                      <a:endParaRPr lang="it-IT" sz="1050" b="0" i="0" u="none" strike="noStrike" dirty="0">
                        <a:solidFill>
                          <a:srgbClr val="000000"/>
                        </a:solidFill>
                        <a:effectLst/>
                        <a:latin typeface="Montserrat" panose="00000500000000000000" pitchFamily="2" charset="0"/>
                      </a:endParaRPr>
                    </a:p>
                  </a:txBody>
                  <a:tcPr marL="0" marR="0" marT="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a:effectLst/>
                          <a:latin typeface="Montserrat" panose="00000500000000000000" pitchFamily="2" charset="0"/>
                        </a:rPr>
                        <a:t>SI/NO </a:t>
                      </a:r>
                      <a:endParaRPr lang="it-IT" sz="900" b="0" i="0" u="none" strike="noStrike">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15</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extLst>
                  <a:ext uri="{0D108BD9-81ED-4DB2-BD59-A6C34878D82A}">
                    <a16:rowId xmlns:a16="http://schemas.microsoft.com/office/drawing/2014/main" val="3795391508"/>
                  </a:ext>
                </a:extLst>
              </a:tr>
              <a:tr h="1235544">
                <a:tc vMerge="1">
                  <a:txBody>
                    <a:bodyPr/>
                    <a:lstStyle/>
                    <a:p>
                      <a:endParaRPr lang="it-IT"/>
                    </a:p>
                  </a:txBody>
                  <a:tcPr/>
                </a:tc>
                <a:tc vMerge="1">
                  <a:txBody>
                    <a:bodyPr/>
                    <a:lstStyle/>
                    <a:p>
                      <a:endParaRPr lang="it-IT"/>
                    </a:p>
                  </a:txBody>
                  <a:tcPr/>
                </a:tc>
                <a:tc>
                  <a:txBody>
                    <a:bodyPr/>
                    <a:lstStyle/>
                    <a:p>
                      <a:pPr algn="l" fontAlgn="ctr"/>
                      <a:r>
                        <a:rPr lang="it-IT" sz="1050" u="none" strike="noStrike" dirty="0">
                          <a:effectLst/>
                          <a:latin typeface="Montserrat" panose="00000500000000000000" pitchFamily="2" charset="0"/>
                        </a:rPr>
                        <a:t>5. Presenza di esponenti del sesso meno rappresentato nell'organo amministrativo e di controllo della organizzazione</a:t>
                      </a:r>
                      <a:endParaRPr lang="it-IT" sz="1050" b="0" i="0" u="none" strike="noStrike" dirty="0">
                        <a:solidFill>
                          <a:srgbClr val="000000"/>
                        </a:solidFill>
                        <a:effectLst/>
                        <a:latin typeface="Montserrat" panose="00000500000000000000" pitchFamily="2" charset="0"/>
                      </a:endParaRPr>
                    </a:p>
                  </a:txBody>
                  <a:tcPr marL="0" marR="0" marT="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QUANTITATIVO</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Numero assoluto  delle quote di genere rispetto a requisiti normativi di riferimento o pari comunque ad 1/3 della composizione complessiva del consiglio di amministrazione</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normativa vigente o regolamentazione interna</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20</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extLst>
                  <a:ext uri="{0D108BD9-81ED-4DB2-BD59-A6C34878D82A}">
                    <a16:rowId xmlns:a16="http://schemas.microsoft.com/office/drawing/2014/main" val="2580126796"/>
                  </a:ext>
                </a:extLst>
              </a:tr>
            </a:tbl>
          </a:graphicData>
        </a:graphic>
      </p:graphicFrame>
      <p:sp>
        <p:nvSpPr>
          <p:cNvPr id="7" name="CasellaDiTesto 2"/>
          <p:cNvSpPr/>
          <p:nvPr/>
        </p:nvSpPr>
        <p:spPr>
          <a:xfrm>
            <a:off x="462712" y="937408"/>
            <a:ext cx="8592999"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it-IT" strike="noStrike" spc="-1" dirty="0">
                <a:solidFill>
                  <a:srgbClr val="002060"/>
                </a:solidFill>
                <a:latin typeface="Montserrat"/>
              </a:rPr>
              <a:t>QUALCHE ESEMPIO: AREA </a:t>
            </a:r>
            <a:r>
              <a:rPr lang="it-IT" b="1" strike="noStrike" spc="-1" dirty="0">
                <a:solidFill>
                  <a:srgbClr val="002060"/>
                </a:solidFill>
                <a:latin typeface="Montserrat"/>
              </a:rPr>
              <a:t>Governance</a:t>
            </a:r>
          </a:p>
        </p:txBody>
      </p:sp>
      <p:sp>
        <p:nvSpPr>
          <p:cNvPr id="5" name="Freccia a pentagono 4">
            <a:extLst>
              <a:ext uri="{FF2B5EF4-FFF2-40B4-BE49-F238E27FC236}">
                <a16:creationId xmlns:a16="http://schemas.microsoft.com/office/drawing/2014/main" id="{790B3DE2-C7AF-F990-DA83-9AA660EDD20F}"/>
              </a:ext>
            </a:extLst>
          </p:cNvPr>
          <p:cNvSpPr/>
          <p:nvPr/>
        </p:nvSpPr>
        <p:spPr>
          <a:xfrm flipH="1">
            <a:off x="11161421" y="1937071"/>
            <a:ext cx="1030579" cy="641537"/>
          </a:xfrm>
          <a:prstGeom prst="homePlate">
            <a:avLst>
              <a:gd name="adj" fmla="val 2234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solidFill>
                  <a:schemeClr val="tx1"/>
                </a:solidFill>
                <a:latin typeface="Montserrat" panose="00000500000000000000" pitchFamily="2" charset="0"/>
              </a:rPr>
              <a:t>Indicatore per organizzazioni di Fascia 1 e 2 </a:t>
            </a:r>
          </a:p>
        </p:txBody>
      </p:sp>
    </p:spTree>
    <p:extLst>
      <p:ext uri="{BB962C8B-B14F-4D97-AF65-F5344CB8AC3E}">
        <p14:creationId xmlns:p14="http://schemas.microsoft.com/office/powerpoint/2010/main" val="2301692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2DE1B3B-EC02-48D6-0CE2-BEFFBE316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Tabella 3"/>
          <p:cNvGraphicFramePr>
            <a:graphicFrameLocks noGrp="1"/>
          </p:cNvGraphicFramePr>
          <p:nvPr/>
        </p:nvGraphicFramePr>
        <p:xfrm>
          <a:off x="463631" y="1551794"/>
          <a:ext cx="10463449" cy="4200420"/>
        </p:xfrm>
        <a:graphic>
          <a:graphicData uri="http://schemas.openxmlformats.org/drawingml/2006/table">
            <a:tbl>
              <a:tblPr/>
              <a:tblGrid>
                <a:gridCol w="1365679">
                  <a:extLst>
                    <a:ext uri="{9D8B030D-6E8A-4147-A177-3AD203B41FA5}">
                      <a16:colId xmlns:a16="http://schemas.microsoft.com/office/drawing/2014/main" val="1074861168"/>
                    </a:ext>
                  </a:extLst>
                </a:gridCol>
                <a:gridCol w="555420">
                  <a:extLst>
                    <a:ext uri="{9D8B030D-6E8A-4147-A177-3AD203B41FA5}">
                      <a16:colId xmlns:a16="http://schemas.microsoft.com/office/drawing/2014/main" val="2362317987"/>
                    </a:ext>
                  </a:extLst>
                </a:gridCol>
                <a:gridCol w="4518990">
                  <a:extLst>
                    <a:ext uri="{9D8B030D-6E8A-4147-A177-3AD203B41FA5}">
                      <a16:colId xmlns:a16="http://schemas.microsoft.com/office/drawing/2014/main" val="1845863427"/>
                    </a:ext>
                  </a:extLst>
                </a:gridCol>
                <a:gridCol w="1005840">
                  <a:extLst>
                    <a:ext uri="{9D8B030D-6E8A-4147-A177-3AD203B41FA5}">
                      <a16:colId xmlns:a16="http://schemas.microsoft.com/office/drawing/2014/main" val="2867679724"/>
                    </a:ext>
                  </a:extLst>
                </a:gridCol>
                <a:gridCol w="1216152">
                  <a:extLst>
                    <a:ext uri="{9D8B030D-6E8A-4147-A177-3AD203B41FA5}">
                      <a16:colId xmlns:a16="http://schemas.microsoft.com/office/drawing/2014/main" val="3514010199"/>
                    </a:ext>
                  </a:extLst>
                </a:gridCol>
                <a:gridCol w="758952">
                  <a:extLst>
                    <a:ext uri="{9D8B030D-6E8A-4147-A177-3AD203B41FA5}">
                      <a16:colId xmlns:a16="http://schemas.microsoft.com/office/drawing/2014/main" val="1939720529"/>
                    </a:ext>
                  </a:extLst>
                </a:gridCol>
                <a:gridCol w="1042416">
                  <a:extLst>
                    <a:ext uri="{9D8B030D-6E8A-4147-A177-3AD203B41FA5}">
                      <a16:colId xmlns:a16="http://schemas.microsoft.com/office/drawing/2014/main" val="247857479"/>
                    </a:ext>
                  </a:extLst>
                </a:gridCol>
              </a:tblGrid>
              <a:tr h="368556">
                <a:tc>
                  <a:txBody>
                    <a:bodyPr/>
                    <a:lstStyle/>
                    <a:p>
                      <a:pPr algn="ctr" fontAlgn="ctr"/>
                      <a:r>
                        <a:rPr lang="it-IT" sz="900" b="1" u="none" strike="noStrike" dirty="0">
                          <a:effectLst/>
                          <a:latin typeface="Montserrat" panose="00000500000000000000" pitchFamily="2" charset="0"/>
                        </a:rPr>
                        <a:t>Famiglia</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Peso %</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Indicatori</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TIPOLOGIA INDICATORE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MODALITA' DI MISURAZIONE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FONTE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PUNTI</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3334408941"/>
                  </a:ext>
                </a:extLst>
              </a:tr>
              <a:tr h="1380955">
                <a:tc rowSpan="3">
                  <a:txBody>
                    <a:bodyPr/>
                    <a:lstStyle/>
                    <a:p>
                      <a:pPr algn="ctr">
                        <a:lnSpc>
                          <a:spcPct val="107000"/>
                        </a:lnSpc>
                        <a:spcAft>
                          <a:spcPts val="800"/>
                        </a:spcAft>
                      </a:pPr>
                      <a:r>
                        <a:rPr lang="it-IT" sz="1200" b="1" dirty="0">
                          <a:effectLst/>
                          <a:latin typeface="Montserrat" panose="00000500000000000000" pitchFamily="2" charset="0"/>
                          <a:ea typeface="Calibri" panose="020F0502020204030204" pitchFamily="34" charset="0"/>
                          <a:cs typeface="Times New Roman" panose="02020603050405020304" pitchFamily="18" charset="0"/>
                        </a:rPr>
                        <a:t>Processi HR</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rowSpan="3">
                  <a:txBody>
                    <a:bodyPr/>
                    <a:lstStyle/>
                    <a:p>
                      <a:pPr algn="ctr">
                        <a:lnSpc>
                          <a:spcPct val="107000"/>
                        </a:lnSpc>
                        <a:spcAft>
                          <a:spcPts val="800"/>
                        </a:spcAft>
                      </a:pPr>
                      <a:r>
                        <a:rPr lang="it-IT" sz="1800" dirty="0">
                          <a:effectLst/>
                          <a:latin typeface="Montserrat" panose="00000500000000000000" pitchFamily="2" charset="0"/>
                          <a:ea typeface="Calibri" panose="020F0502020204030204" pitchFamily="34" charset="0"/>
                          <a:cs typeface="Times New Roman" panose="02020603050405020304" pitchFamily="18" charset="0"/>
                        </a:rPr>
                        <a:t>20</a:t>
                      </a:r>
                      <a:endParaRPr lang="it-IT" sz="1600" dirty="0">
                        <a:effectLst/>
                        <a:latin typeface="Montserrat" panose="00000500000000000000" pitchFamily="2" charset="0"/>
                        <a:ea typeface="Calibri" panose="020F0502020204030204" pitchFamily="34" charset="0"/>
                        <a:cs typeface="Times New Roman" panose="02020603050405020304" pitchFamily="18" charset="0"/>
                      </a:endParaRP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l">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1. Definizione di processi di gestione e sviluppo delle risorse umane a favore dell'inclusione, della parità di genere e dell’integrazione, quali selezione, condizioni generali di contratto, on-</a:t>
                      </a:r>
                      <a:r>
                        <a:rPr lang="it-IT" sz="1050" dirty="0" err="1">
                          <a:effectLst/>
                          <a:latin typeface="Montserrat" panose="00000500000000000000" pitchFamily="2" charset="0"/>
                          <a:ea typeface="Calibri" panose="020F0502020204030204" pitchFamily="34" charset="0"/>
                          <a:cs typeface="Times New Roman" panose="02020603050405020304" pitchFamily="18" charset="0"/>
                        </a:rPr>
                        <a:t>boarding</a:t>
                      </a:r>
                      <a:r>
                        <a:rPr lang="it-IT" sz="1050" dirty="0">
                          <a:effectLst/>
                          <a:latin typeface="Montserrat" panose="00000500000000000000" pitchFamily="2" charset="0"/>
                          <a:ea typeface="Calibri" panose="020F0502020204030204" pitchFamily="34" charset="0"/>
                          <a:cs typeface="Times New Roman" panose="02020603050405020304" pitchFamily="18" charset="0"/>
                        </a:rPr>
                        <a:t> neutrali, valutazioni prestazioni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3F3"/>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QUALITATIVO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3F3"/>
                    </a:solidFill>
                  </a:tcPr>
                </a:tc>
                <a:tc>
                  <a:txBody>
                    <a:bodyPr/>
                    <a:lstStyle/>
                    <a:p>
                      <a:pPr algn="ctr">
                        <a:lnSpc>
                          <a:spcPct val="107000"/>
                        </a:lnSpc>
                        <a:spcAft>
                          <a:spcPts val="800"/>
                        </a:spcAft>
                      </a:pPr>
                      <a:r>
                        <a:rPr lang="it-IT" sz="1050">
                          <a:effectLst/>
                          <a:latin typeface="Montserrat" panose="00000500000000000000" pitchFamily="2" charset="0"/>
                          <a:ea typeface="Calibri" panose="020F0502020204030204" pitchFamily="34" charset="0"/>
                          <a:cs typeface="Times New Roman" panose="02020603050405020304" pitchFamily="18" charset="0"/>
                        </a:rPr>
                        <a:t>SÌ/NO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3F3"/>
                    </a:solidFill>
                  </a:tcPr>
                </a:tc>
                <a:tc>
                  <a:txBody>
                    <a:bodyPr/>
                    <a:lstStyle/>
                    <a:p>
                      <a:pPr algn="ctr">
                        <a:lnSpc>
                          <a:spcPct val="107000"/>
                        </a:lnSpc>
                        <a:spcAft>
                          <a:spcPts val="800"/>
                        </a:spcAft>
                      </a:pPr>
                      <a:r>
                        <a:rPr lang="it-IT" sz="1050">
                          <a:effectLst/>
                          <a:latin typeface="Montserrat" panose="00000500000000000000" pitchFamily="2" charset="0"/>
                          <a:ea typeface="Calibri" panose="020F0502020204030204" pitchFamily="34" charset="0"/>
                          <a:cs typeface="Times New Roman" panose="02020603050405020304" pitchFamily="18" charset="0"/>
                        </a:rPr>
                        <a:t>Interna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3F3"/>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25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1856410379"/>
                  </a:ext>
                </a:extLst>
              </a:tr>
              <a:tr h="928076">
                <a:tc vMerge="1">
                  <a:txBody>
                    <a:bodyPr/>
                    <a:lstStyle/>
                    <a:p>
                      <a:endParaRPr lang="it-IT"/>
                    </a:p>
                  </a:txBody>
                  <a:tcPr/>
                </a:tc>
                <a:tc vMerge="1">
                  <a:txBody>
                    <a:bodyPr/>
                    <a:lstStyle/>
                    <a:p>
                      <a:endParaRPr lang="it-IT"/>
                    </a:p>
                  </a:txBody>
                  <a:tcPr/>
                </a:tc>
                <a:tc>
                  <a:txBody>
                    <a:bodyPr/>
                    <a:lstStyle/>
                    <a:p>
                      <a:pPr algn="l">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2. Presenza di meccanismi di analisi del Turnover in base al genere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QUALITATIVO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SÌ/NO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a:effectLst/>
                          <a:latin typeface="Montserrat" panose="00000500000000000000" pitchFamily="2" charset="0"/>
                          <a:ea typeface="Calibri" panose="020F0502020204030204" pitchFamily="34" charset="0"/>
                          <a:cs typeface="Times New Roman" panose="02020603050405020304" pitchFamily="18" charset="0"/>
                        </a:rPr>
                        <a:t>Interna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a:effectLst/>
                          <a:latin typeface="Montserrat" panose="00000500000000000000" pitchFamily="2" charset="0"/>
                          <a:ea typeface="Calibri" panose="020F0502020204030204" pitchFamily="34" charset="0"/>
                          <a:cs typeface="Times New Roman" panose="02020603050405020304" pitchFamily="18" charset="0"/>
                        </a:rPr>
                        <a:t>15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88589932"/>
                  </a:ext>
                </a:extLst>
              </a:tr>
              <a:tr h="1522833">
                <a:tc vMerge="1">
                  <a:txBody>
                    <a:bodyPr/>
                    <a:lstStyle/>
                    <a:p>
                      <a:endParaRPr lang="it-IT"/>
                    </a:p>
                  </a:txBody>
                  <a:tcPr/>
                </a:tc>
                <a:tc vMerge="1">
                  <a:txBody>
                    <a:bodyPr/>
                    <a:lstStyle/>
                    <a:p>
                      <a:endParaRPr lang="it-IT"/>
                    </a:p>
                  </a:txBody>
                  <a:tcPr/>
                </a:tc>
                <a:tc>
                  <a:txBody>
                    <a:bodyPr/>
                    <a:lstStyle/>
                    <a:p>
                      <a:pPr algn="l">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3. Presenza di politiche in grado di garantire la partecipazione equa e paritaria a percorsi di formazione e di valorizzazione, con la presenza di entrambi i sessi, inclusi corsi sulla leadership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QUALITATIVO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SÌ/NO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Interna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15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1633458067"/>
                  </a:ext>
                </a:extLst>
              </a:tr>
            </a:tbl>
          </a:graphicData>
        </a:graphic>
      </p:graphicFrame>
      <p:sp>
        <p:nvSpPr>
          <p:cNvPr id="7" name="CasellaDiTesto 2"/>
          <p:cNvSpPr/>
          <p:nvPr/>
        </p:nvSpPr>
        <p:spPr>
          <a:xfrm>
            <a:off x="462712" y="954443"/>
            <a:ext cx="942624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it-IT" strike="noStrike" spc="-1" dirty="0">
                <a:solidFill>
                  <a:srgbClr val="002060"/>
                </a:solidFill>
                <a:latin typeface="Montserrat"/>
              </a:rPr>
              <a:t>QUALCHE ESEMPIO: AREA </a:t>
            </a:r>
            <a:r>
              <a:rPr lang="it-IT" b="1" strike="noStrike" spc="-1" dirty="0">
                <a:solidFill>
                  <a:srgbClr val="002060"/>
                </a:solidFill>
                <a:latin typeface="Montserrat"/>
              </a:rPr>
              <a:t>Processi HR</a:t>
            </a:r>
          </a:p>
        </p:txBody>
      </p:sp>
      <p:sp>
        <p:nvSpPr>
          <p:cNvPr id="8" name="Freccia a pentagono 7">
            <a:extLst>
              <a:ext uri="{FF2B5EF4-FFF2-40B4-BE49-F238E27FC236}">
                <a16:creationId xmlns:a16="http://schemas.microsoft.com/office/drawing/2014/main" id="{66E52AEC-8CD4-C58D-1C81-BE2DA54AA68B}"/>
              </a:ext>
            </a:extLst>
          </p:cNvPr>
          <p:cNvSpPr/>
          <p:nvPr/>
        </p:nvSpPr>
        <p:spPr>
          <a:xfrm flipH="1">
            <a:off x="11044250" y="2293687"/>
            <a:ext cx="1030579" cy="641537"/>
          </a:xfrm>
          <a:prstGeom prst="homePlate">
            <a:avLst>
              <a:gd name="adj" fmla="val 2234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solidFill>
                  <a:schemeClr val="tx1"/>
                </a:solidFill>
                <a:latin typeface="Montserrat" panose="00000500000000000000" pitchFamily="2" charset="0"/>
              </a:rPr>
              <a:t>Indicatore per organizzazioni di Fascia 1 e 2 </a:t>
            </a:r>
          </a:p>
        </p:txBody>
      </p:sp>
    </p:spTree>
    <p:extLst>
      <p:ext uri="{BB962C8B-B14F-4D97-AF65-F5344CB8AC3E}">
        <p14:creationId xmlns:p14="http://schemas.microsoft.com/office/powerpoint/2010/main" val="918332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7F41BD3-AC5F-69F3-7F09-B2270F6FB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Tabella 3"/>
          <p:cNvGraphicFramePr>
            <a:graphicFrameLocks noGrp="1"/>
          </p:cNvGraphicFramePr>
          <p:nvPr/>
        </p:nvGraphicFramePr>
        <p:xfrm>
          <a:off x="463631" y="1551794"/>
          <a:ext cx="9559755" cy="4200420"/>
        </p:xfrm>
        <a:graphic>
          <a:graphicData uri="http://schemas.openxmlformats.org/drawingml/2006/table">
            <a:tbl>
              <a:tblPr/>
              <a:tblGrid>
                <a:gridCol w="1365679">
                  <a:extLst>
                    <a:ext uri="{9D8B030D-6E8A-4147-A177-3AD203B41FA5}">
                      <a16:colId xmlns:a16="http://schemas.microsoft.com/office/drawing/2014/main" val="1074861168"/>
                    </a:ext>
                  </a:extLst>
                </a:gridCol>
                <a:gridCol w="555420">
                  <a:extLst>
                    <a:ext uri="{9D8B030D-6E8A-4147-A177-3AD203B41FA5}">
                      <a16:colId xmlns:a16="http://schemas.microsoft.com/office/drawing/2014/main" val="2362317987"/>
                    </a:ext>
                  </a:extLst>
                </a:gridCol>
                <a:gridCol w="3800303">
                  <a:extLst>
                    <a:ext uri="{9D8B030D-6E8A-4147-A177-3AD203B41FA5}">
                      <a16:colId xmlns:a16="http://schemas.microsoft.com/office/drawing/2014/main" val="1845863427"/>
                    </a:ext>
                  </a:extLst>
                </a:gridCol>
                <a:gridCol w="1116419">
                  <a:extLst>
                    <a:ext uri="{9D8B030D-6E8A-4147-A177-3AD203B41FA5}">
                      <a16:colId xmlns:a16="http://schemas.microsoft.com/office/drawing/2014/main" val="2867679724"/>
                    </a:ext>
                  </a:extLst>
                </a:gridCol>
                <a:gridCol w="1158949">
                  <a:extLst>
                    <a:ext uri="{9D8B030D-6E8A-4147-A177-3AD203B41FA5}">
                      <a16:colId xmlns:a16="http://schemas.microsoft.com/office/drawing/2014/main" val="3514010199"/>
                    </a:ext>
                  </a:extLst>
                </a:gridCol>
                <a:gridCol w="882502">
                  <a:extLst>
                    <a:ext uri="{9D8B030D-6E8A-4147-A177-3AD203B41FA5}">
                      <a16:colId xmlns:a16="http://schemas.microsoft.com/office/drawing/2014/main" val="1939720529"/>
                    </a:ext>
                  </a:extLst>
                </a:gridCol>
                <a:gridCol w="680483">
                  <a:extLst>
                    <a:ext uri="{9D8B030D-6E8A-4147-A177-3AD203B41FA5}">
                      <a16:colId xmlns:a16="http://schemas.microsoft.com/office/drawing/2014/main" val="247857479"/>
                    </a:ext>
                  </a:extLst>
                </a:gridCol>
              </a:tblGrid>
              <a:tr h="368556">
                <a:tc>
                  <a:txBody>
                    <a:bodyPr/>
                    <a:lstStyle/>
                    <a:p>
                      <a:pPr algn="ctr" fontAlgn="ctr"/>
                      <a:r>
                        <a:rPr lang="it-IT" sz="900" b="1" u="none" strike="noStrike" dirty="0">
                          <a:effectLst/>
                          <a:latin typeface="Montserrat" panose="00000500000000000000" pitchFamily="2" charset="0"/>
                        </a:rPr>
                        <a:t>Famiglia</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Peso %</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Indicatori</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TIPOLOGIA INDICATORE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MODALITA' DI MISURAZIONE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FONTE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PUNTI</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3334408941"/>
                  </a:ext>
                </a:extLst>
              </a:tr>
              <a:tr h="1380955">
                <a:tc rowSpan="3">
                  <a:txBody>
                    <a:bodyPr/>
                    <a:lstStyle/>
                    <a:p>
                      <a:pPr algn="ctr">
                        <a:lnSpc>
                          <a:spcPct val="107000"/>
                        </a:lnSpc>
                        <a:spcAft>
                          <a:spcPts val="800"/>
                        </a:spcAft>
                      </a:pPr>
                      <a:r>
                        <a:rPr lang="it-IT" sz="1200" b="1" dirty="0">
                          <a:effectLst/>
                          <a:latin typeface="Montserrat" panose="00000500000000000000" pitchFamily="2" charset="0"/>
                          <a:ea typeface="Calibri" panose="020F0502020204030204" pitchFamily="34" charset="0"/>
                          <a:cs typeface="Times New Roman" panose="02020603050405020304" pitchFamily="18" charset="0"/>
                        </a:rPr>
                        <a:t>Processi HR</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rowSpan="3">
                  <a:txBody>
                    <a:bodyPr/>
                    <a:lstStyle/>
                    <a:p>
                      <a:pPr algn="ctr">
                        <a:lnSpc>
                          <a:spcPct val="107000"/>
                        </a:lnSpc>
                        <a:spcAft>
                          <a:spcPts val="800"/>
                        </a:spcAft>
                      </a:pPr>
                      <a:r>
                        <a:rPr lang="it-IT" sz="1800" dirty="0">
                          <a:effectLst/>
                          <a:latin typeface="Montserrat" panose="00000500000000000000" pitchFamily="2" charset="0"/>
                          <a:ea typeface="Calibri" panose="020F0502020204030204" pitchFamily="34" charset="0"/>
                          <a:cs typeface="Times New Roman" panose="02020603050405020304" pitchFamily="18" charset="0"/>
                        </a:rPr>
                        <a:t>20</a:t>
                      </a:r>
                      <a:endParaRPr lang="it-IT" sz="1600" dirty="0">
                        <a:effectLst/>
                        <a:latin typeface="Montserrat" panose="00000500000000000000" pitchFamily="2" charset="0"/>
                        <a:ea typeface="Calibri" panose="020F0502020204030204" pitchFamily="34" charset="0"/>
                        <a:cs typeface="Times New Roman" panose="02020603050405020304" pitchFamily="18" charset="0"/>
                      </a:endParaRP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marL="0" algn="l" defTabSz="914400" rtl="0" eaLnBrk="1" latinLnBrk="0" hangingPunct="1">
                        <a:lnSpc>
                          <a:spcPct val="107000"/>
                        </a:lnSpc>
                        <a:spcAft>
                          <a:spcPts val="800"/>
                        </a:spcAft>
                      </a:pPr>
                      <a:r>
                        <a:rPr lang="it-IT" sz="1050" kern="1200"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4. Presenza di politiche di mobilità interna e di successione a posizioni manageriali coerenti con i principi di un'organizzazione inclusiva e rispettosa della parità di genere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QUALITATIVO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SÌ/NO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Interna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20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856410379"/>
                  </a:ext>
                </a:extLst>
              </a:tr>
              <a:tr h="928076">
                <a:tc vMerge="1">
                  <a:txBody>
                    <a:bodyPr/>
                    <a:lstStyle/>
                    <a:p>
                      <a:endParaRPr lang="it-IT"/>
                    </a:p>
                  </a:txBody>
                  <a:tcPr/>
                </a:tc>
                <a:tc vMerge="1">
                  <a:txBody>
                    <a:bodyPr/>
                    <a:lstStyle/>
                    <a:p>
                      <a:endParaRPr lang="it-IT"/>
                    </a:p>
                  </a:txBody>
                  <a:tcPr/>
                </a:tc>
                <a:tc>
                  <a:txBody>
                    <a:bodyPr/>
                    <a:lstStyle/>
                    <a:p>
                      <a:pPr marL="0" algn="l" defTabSz="914400" rtl="0" eaLnBrk="1" latinLnBrk="0" hangingPunct="1">
                        <a:lnSpc>
                          <a:spcPct val="107000"/>
                        </a:lnSpc>
                        <a:spcAft>
                          <a:spcPts val="800"/>
                        </a:spcAft>
                      </a:pPr>
                      <a:r>
                        <a:rPr lang="it-IT" sz="1050" kern="1200"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5. Presenza di meccanismi di protezione del posto di lavoro e di garanzia del medesimo livello retributivo nel post-maternità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a:effectLst/>
                          <a:latin typeface="Montserrat" panose="00000500000000000000" pitchFamily="2" charset="0"/>
                          <a:ea typeface="Calibri" panose="020F0502020204030204" pitchFamily="34" charset="0"/>
                          <a:cs typeface="Times New Roman" panose="02020603050405020304" pitchFamily="18" charset="0"/>
                        </a:rPr>
                        <a:t>QUALITATIVO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SÌ/NO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Interna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15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88589932"/>
                  </a:ext>
                </a:extLst>
              </a:tr>
              <a:tr h="1522833">
                <a:tc vMerge="1">
                  <a:txBody>
                    <a:bodyPr/>
                    <a:lstStyle/>
                    <a:p>
                      <a:endParaRPr lang="it-IT"/>
                    </a:p>
                  </a:txBody>
                  <a:tcPr/>
                </a:tc>
                <a:tc vMerge="1">
                  <a:txBody>
                    <a:bodyPr/>
                    <a:lstStyle/>
                    <a:p>
                      <a:endParaRPr lang="it-IT"/>
                    </a:p>
                  </a:txBody>
                  <a:tcPr/>
                </a:tc>
                <a:tc>
                  <a:txBody>
                    <a:bodyPr/>
                    <a:lstStyle/>
                    <a:p>
                      <a:pPr marL="0" algn="l" defTabSz="914400" rtl="0" eaLnBrk="1" latinLnBrk="0" hangingPunct="1">
                        <a:lnSpc>
                          <a:spcPct val="107000"/>
                        </a:lnSpc>
                        <a:spcAft>
                          <a:spcPts val="800"/>
                        </a:spcAft>
                      </a:pPr>
                      <a:r>
                        <a:rPr lang="it-IT" sz="1050" kern="1200"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6. Presenza di referenti e prassi aziendali a tutela dell’ambiente di lavoro, con particolare riferimento ed episodi di molestie o mobbing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QUALITATIVO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SÌ/NO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Interna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10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1633458067"/>
                  </a:ext>
                </a:extLst>
              </a:tr>
            </a:tbl>
          </a:graphicData>
        </a:graphic>
      </p:graphicFrame>
      <p:sp>
        <p:nvSpPr>
          <p:cNvPr id="7" name="CasellaDiTesto 2"/>
          <p:cNvSpPr/>
          <p:nvPr/>
        </p:nvSpPr>
        <p:spPr>
          <a:xfrm>
            <a:off x="462712" y="954443"/>
            <a:ext cx="942624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it-IT" strike="noStrike" spc="-1" dirty="0">
                <a:solidFill>
                  <a:srgbClr val="002060"/>
                </a:solidFill>
                <a:latin typeface="Montserrat"/>
              </a:rPr>
              <a:t>QUALCHE ESEMPIO: AREA </a:t>
            </a:r>
            <a:r>
              <a:rPr lang="it-IT" b="1" strike="noStrike" spc="-1" dirty="0">
                <a:solidFill>
                  <a:srgbClr val="002060"/>
                </a:solidFill>
                <a:latin typeface="Montserrat"/>
              </a:rPr>
              <a:t>Processi HR</a:t>
            </a:r>
          </a:p>
        </p:txBody>
      </p:sp>
    </p:spTree>
    <p:extLst>
      <p:ext uri="{BB962C8B-B14F-4D97-AF65-F5344CB8AC3E}">
        <p14:creationId xmlns:p14="http://schemas.microsoft.com/office/powerpoint/2010/main" val="407017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EC2DEF4-08D1-D740-77BF-04B6E9A18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Tabella 3"/>
          <p:cNvGraphicFramePr>
            <a:graphicFrameLocks noGrp="1"/>
          </p:cNvGraphicFramePr>
          <p:nvPr/>
        </p:nvGraphicFramePr>
        <p:xfrm>
          <a:off x="462711" y="1466735"/>
          <a:ext cx="10934471" cy="4351762"/>
        </p:xfrm>
        <a:graphic>
          <a:graphicData uri="http://schemas.openxmlformats.org/drawingml/2006/table">
            <a:tbl>
              <a:tblPr/>
              <a:tblGrid>
                <a:gridCol w="1365679">
                  <a:extLst>
                    <a:ext uri="{9D8B030D-6E8A-4147-A177-3AD203B41FA5}">
                      <a16:colId xmlns:a16="http://schemas.microsoft.com/office/drawing/2014/main" val="1074861168"/>
                    </a:ext>
                  </a:extLst>
                </a:gridCol>
                <a:gridCol w="555420">
                  <a:extLst>
                    <a:ext uri="{9D8B030D-6E8A-4147-A177-3AD203B41FA5}">
                      <a16:colId xmlns:a16="http://schemas.microsoft.com/office/drawing/2014/main" val="2362317987"/>
                    </a:ext>
                  </a:extLst>
                </a:gridCol>
                <a:gridCol w="3800303">
                  <a:extLst>
                    <a:ext uri="{9D8B030D-6E8A-4147-A177-3AD203B41FA5}">
                      <a16:colId xmlns:a16="http://schemas.microsoft.com/office/drawing/2014/main" val="1845863427"/>
                    </a:ext>
                  </a:extLst>
                </a:gridCol>
                <a:gridCol w="1116419">
                  <a:extLst>
                    <a:ext uri="{9D8B030D-6E8A-4147-A177-3AD203B41FA5}">
                      <a16:colId xmlns:a16="http://schemas.microsoft.com/office/drawing/2014/main" val="2867679724"/>
                    </a:ext>
                  </a:extLst>
                </a:gridCol>
                <a:gridCol w="2586827">
                  <a:extLst>
                    <a:ext uri="{9D8B030D-6E8A-4147-A177-3AD203B41FA5}">
                      <a16:colId xmlns:a16="http://schemas.microsoft.com/office/drawing/2014/main" val="3514010199"/>
                    </a:ext>
                  </a:extLst>
                </a:gridCol>
                <a:gridCol w="808074">
                  <a:extLst>
                    <a:ext uri="{9D8B030D-6E8A-4147-A177-3AD203B41FA5}">
                      <a16:colId xmlns:a16="http://schemas.microsoft.com/office/drawing/2014/main" val="1939720529"/>
                    </a:ext>
                  </a:extLst>
                </a:gridCol>
                <a:gridCol w="701749">
                  <a:extLst>
                    <a:ext uri="{9D8B030D-6E8A-4147-A177-3AD203B41FA5}">
                      <a16:colId xmlns:a16="http://schemas.microsoft.com/office/drawing/2014/main" val="247857479"/>
                    </a:ext>
                  </a:extLst>
                </a:gridCol>
              </a:tblGrid>
              <a:tr h="303147">
                <a:tc>
                  <a:txBody>
                    <a:bodyPr/>
                    <a:lstStyle/>
                    <a:p>
                      <a:pPr algn="ctr" fontAlgn="ctr"/>
                      <a:r>
                        <a:rPr lang="it-IT" sz="900" b="1" u="none" strike="noStrike" dirty="0">
                          <a:effectLst/>
                          <a:latin typeface="Montserrat" panose="00000500000000000000" pitchFamily="2" charset="0"/>
                        </a:rPr>
                        <a:t>Famiglia</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Peso %</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Indicatori</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TIPOLOGIA INDICATORE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MODALITA' DI MISURAZIONE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FONTE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PUNTI</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3334408941"/>
                  </a:ext>
                </a:extLst>
              </a:tr>
              <a:tr h="1135871">
                <a:tc rowSpan="3">
                  <a:txBody>
                    <a:bodyPr/>
                    <a:lstStyle/>
                    <a:p>
                      <a:pPr algn="ctr">
                        <a:lnSpc>
                          <a:spcPct val="107000"/>
                        </a:lnSpc>
                        <a:spcAft>
                          <a:spcPts val="800"/>
                        </a:spcAft>
                      </a:pPr>
                      <a:r>
                        <a:rPr lang="it-IT" sz="1200" b="1" dirty="0">
                          <a:effectLst/>
                          <a:latin typeface="Montserrat" panose="00000500000000000000" pitchFamily="2" charset="0"/>
                          <a:ea typeface="Calibri" panose="020F0502020204030204" pitchFamily="34" charset="0"/>
                          <a:cs typeface="Times New Roman" panose="02020603050405020304" pitchFamily="18" charset="0"/>
                        </a:rPr>
                        <a:t>Opportunità di crescita ed inclusione delle donne in azienda</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rowSpan="3">
                  <a:txBody>
                    <a:bodyPr/>
                    <a:lstStyle/>
                    <a:p>
                      <a:pPr algn="ctr">
                        <a:lnSpc>
                          <a:spcPct val="107000"/>
                        </a:lnSpc>
                        <a:spcAft>
                          <a:spcPts val="800"/>
                        </a:spcAft>
                      </a:pPr>
                      <a:r>
                        <a:rPr lang="it-IT" sz="1800" dirty="0">
                          <a:effectLst/>
                          <a:latin typeface="Montserrat" panose="00000500000000000000" pitchFamily="2" charset="0"/>
                          <a:ea typeface="Calibri" panose="020F0502020204030204" pitchFamily="34" charset="0"/>
                          <a:cs typeface="Times New Roman" panose="02020603050405020304" pitchFamily="18" charset="0"/>
                        </a:rPr>
                        <a:t>20</a:t>
                      </a:r>
                      <a:endParaRPr lang="it-IT" sz="1600" dirty="0">
                        <a:effectLst/>
                        <a:latin typeface="Montserrat" panose="00000500000000000000" pitchFamily="2" charset="0"/>
                        <a:ea typeface="Calibri" panose="020F0502020204030204" pitchFamily="34" charset="0"/>
                        <a:cs typeface="Times New Roman" panose="02020603050405020304" pitchFamily="18" charset="0"/>
                      </a:endParaRP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l" rtl="0" fontAlgn="t"/>
                      <a:r>
                        <a:rPr lang="it-IT" sz="1050" u="none" strike="noStrike" dirty="0">
                          <a:effectLst/>
                          <a:latin typeface="Montserrat" panose="00000500000000000000" pitchFamily="2" charset="0"/>
                        </a:rPr>
                        <a:t>1. INDICATORE APPLICABILE SOLO ALLE ORGANIZZAZIONI DI FASCIA 1 E 2  Percentuale di donne nell'organizzazione rispetto alla totalità dell'organico NOTA Considerare nel calcolo le varie altre forme di collaborazione. </a:t>
                      </a:r>
                      <a:endParaRPr lang="it-IT" sz="1050" b="0" i="0" u="none" strike="noStrike" dirty="0">
                        <a:solidFill>
                          <a:srgbClr val="000000"/>
                        </a:solidFill>
                        <a:effectLst/>
                        <a:latin typeface="Montserrat" panose="00000500000000000000" pitchFamily="2" charset="0"/>
                      </a:endParaRP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it-IT" sz="800" u="none" strike="noStrike" dirty="0">
                          <a:effectLst/>
                          <a:latin typeface="Montserrat" panose="00000500000000000000" pitchFamily="2" charset="0"/>
                        </a:rPr>
                        <a:t>QUANTITATIVO </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it-IT" sz="900" u="none" strike="noStrike" dirty="0">
                          <a:effectLst/>
                          <a:latin typeface="Montserrat" panose="00000500000000000000" pitchFamily="2" charset="0"/>
                        </a:rPr>
                        <a:t>Il KPI si considera raggiunto quando si registra una differenza almeno pari a +10 punti % (</a:t>
                      </a:r>
                      <a:r>
                        <a:rPr lang="it-IT" sz="900" u="none" strike="noStrike" dirty="0" err="1">
                          <a:effectLst/>
                          <a:latin typeface="Montserrat" panose="00000500000000000000" pitchFamily="2" charset="0"/>
                        </a:rPr>
                        <a:t>pp</a:t>
                      </a:r>
                      <a:r>
                        <a:rPr lang="it-IT" sz="900" u="none" strike="noStrike" dirty="0">
                          <a:effectLst/>
                          <a:latin typeface="Montserrat" panose="00000500000000000000" pitchFamily="2" charset="0"/>
                        </a:rPr>
                        <a:t>) rispetto al valore del biennio precedente fino al raggiungimento della parità </a:t>
                      </a:r>
                      <a:endParaRPr lang="it-IT" sz="9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it-IT" sz="800" u="none" strike="noStrike" dirty="0">
                          <a:effectLst/>
                          <a:latin typeface="Montserrat" panose="00000500000000000000" pitchFamily="2" charset="0"/>
                        </a:rPr>
                        <a:t>Interna </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it-IT" sz="800" u="none" strike="noStrike" dirty="0">
                          <a:effectLst/>
                          <a:latin typeface="Montserrat" panose="00000500000000000000" pitchFamily="2" charset="0"/>
                        </a:rPr>
                        <a:t>25</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56410379"/>
                  </a:ext>
                </a:extLst>
              </a:tr>
              <a:tr h="1660175">
                <a:tc vMerge="1">
                  <a:txBody>
                    <a:bodyPr/>
                    <a:lstStyle/>
                    <a:p>
                      <a:endParaRPr lang="it-IT"/>
                    </a:p>
                  </a:txBody>
                  <a:tcPr/>
                </a:tc>
                <a:tc vMerge="1">
                  <a:txBody>
                    <a:bodyPr/>
                    <a:lstStyle/>
                    <a:p>
                      <a:endParaRPr lang="it-IT"/>
                    </a:p>
                  </a:txBody>
                  <a:tcPr/>
                </a:tc>
                <a:tc>
                  <a:txBody>
                    <a:bodyPr/>
                    <a:lstStyle/>
                    <a:p>
                      <a:pPr algn="l" rtl="0" fontAlgn="t"/>
                      <a:r>
                        <a:rPr lang="it-IT" sz="1050" u="none" strike="noStrike" dirty="0">
                          <a:effectLst/>
                          <a:latin typeface="Montserrat" panose="00000500000000000000" pitchFamily="2" charset="0"/>
                        </a:rPr>
                        <a:t>2. INDICATORE APPLICABILE SOLO PER ORGANIZZAZIONI DI FASCIA 3 E 4 Percentuale di donne nell'organizzazione rispetto alla totalità dell'organico rispetto al benchmark dell’industria di riferimento. NOTA Considerare nel calcolo le varie altre forme di collaborazione.  </a:t>
                      </a:r>
                      <a:endParaRPr lang="it-IT" sz="1050" b="0" i="0" u="none" strike="noStrike" dirty="0">
                        <a:solidFill>
                          <a:srgbClr val="000000"/>
                        </a:solidFill>
                        <a:effectLst/>
                        <a:latin typeface="Montserrat" panose="00000500000000000000" pitchFamily="2" charset="0"/>
                      </a:endParaRP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800" u="none" strike="noStrike" dirty="0">
                          <a:effectLst/>
                          <a:latin typeface="Montserrat" panose="00000500000000000000" pitchFamily="2" charset="0"/>
                        </a:rPr>
                        <a:t>QUANTITATIVO </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t"/>
                      <a:r>
                        <a:rPr lang="it-IT" sz="900" u="none" strike="noStrike" dirty="0">
                          <a:effectLst/>
                          <a:latin typeface="Montserrat" panose="00000500000000000000" pitchFamily="2" charset="0"/>
                        </a:rPr>
                        <a:t>Il KPI si considera raggiunto quando si registra una differenza almeno pari a +10 punti % (pp) rispetto al valore medio </a:t>
                      </a:r>
                      <a:r>
                        <a:rPr lang="it-IT" sz="900" u="none" strike="noStrike" dirty="0" err="1">
                          <a:effectLst/>
                          <a:latin typeface="Montserrat" panose="00000500000000000000" pitchFamily="2" charset="0"/>
                        </a:rPr>
                        <a:t>dell’industry</a:t>
                      </a:r>
                      <a:r>
                        <a:rPr lang="it-IT" sz="900" u="none" strike="noStrike" dirty="0">
                          <a:effectLst/>
                          <a:latin typeface="Montserrat" panose="00000500000000000000" pitchFamily="2" charset="0"/>
                        </a:rPr>
                        <a:t> di appartenenza e comunque in crescita anno su anno fino al raggiungimento della parità. NOTA La fonte dati da utilizzare per quantificare % è quella rispetto al codice ATECO, in particolare fare riferimento al codice ATECO più disaggregato. </a:t>
                      </a:r>
                      <a:endParaRPr lang="it-IT" sz="9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800" u="none" strike="noStrike" dirty="0">
                          <a:effectLst/>
                          <a:latin typeface="Montserrat" panose="00000500000000000000" pitchFamily="2" charset="0"/>
                        </a:rPr>
                        <a:t>Istat, Rilevazione sulle Forze di lavoro. </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800" u="none" strike="noStrike" dirty="0">
                          <a:effectLst/>
                          <a:latin typeface="Montserrat" panose="00000500000000000000" pitchFamily="2" charset="0"/>
                        </a:rPr>
                        <a:t>25</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88589932"/>
                  </a:ext>
                </a:extLst>
              </a:tr>
              <a:tr h="1252569">
                <a:tc vMerge="1">
                  <a:txBody>
                    <a:bodyPr/>
                    <a:lstStyle/>
                    <a:p>
                      <a:endParaRPr lang="it-IT"/>
                    </a:p>
                  </a:txBody>
                  <a:tcPr/>
                </a:tc>
                <a:tc vMerge="1">
                  <a:txBody>
                    <a:bodyPr/>
                    <a:lstStyle/>
                    <a:p>
                      <a:endParaRPr lang="it-IT"/>
                    </a:p>
                  </a:txBody>
                  <a:tcPr/>
                </a:tc>
                <a:tc>
                  <a:txBody>
                    <a:bodyPr/>
                    <a:lstStyle/>
                    <a:p>
                      <a:pPr algn="l" rtl="0" fontAlgn="t"/>
                      <a:r>
                        <a:rPr lang="it-IT" sz="1050" u="none" strike="noStrike" dirty="0">
                          <a:effectLst/>
                          <a:latin typeface="Montserrat" panose="00000500000000000000" pitchFamily="2" charset="0"/>
                        </a:rPr>
                        <a:t>3. INDICATORE APPLICABILE SOLO ALLE ORGANIZZAZIONI DI FASCIA 2   Percentuale di donne nell'organizzazione con qualifica di dirigente ( in caso di impresa familiare considerare anche le donne con ruoli dirigenziali espressione della proprietà)</a:t>
                      </a:r>
                      <a:endParaRPr lang="it-IT" sz="1050" b="0" i="0" u="none" strike="noStrike" dirty="0">
                        <a:solidFill>
                          <a:srgbClr val="000000"/>
                        </a:solidFill>
                        <a:effectLst/>
                        <a:latin typeface="Montserrat" panose="00000500000000000000" pitchFamily="2" charset="0"/>
                      </a:endParaRP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800" u="none" strike="noStrike">
                          <a:effectLst/>
                          <a:latin typeface="Montserrat" panose="00000500000000000000" pitchFamily="2" charset="0"/>
                        </a:rPr>
                        <a:t>QUANTITATIVO </a:t>
                      </a:r>
                      <a:endParaRPr lang="it-IT" sz="800" b="0" i="0" u="none" strike="noStrike">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900" u="none" strike="noStrike" dirty="0">
                          <a:effectLst/>
                          <a:latin typeface="Montserrat" panose="00000500000000000000" pitchFamily="2" charset="0"/>
                        </a:rPr>
                        <a:t>Il KPI si considera raggiunto quando si registra una differenza almeno pari a +10 punti % (pp) rispetto al valore del biennio precedente fino al raggiungimento della parità</a:t>
                      </a:r>
                      <a:endParaRPr lang="it-IT" sz="9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800" u="none" strike="noStrike" dirty="0">
                          <a:effectLst/>
                          <a:latin typeface="Montserrat" panose="00000500000000000000" pitchFamily="2" charset="0"/>
                        </a:rPr>
                        <a:t>Interna </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800" u="none" strike="noStrike" dirty="0">
                          <a:effectLst/>
                          <a:latin typeface="Montserrat" panose="00000500000000000000" pitchFamily="2" charset="0"/>
                        </a:rPr>
                        <a:t>25</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1633458067"/>
                  </a:ext>
                </a:extLst>
              </a:tr>
            </a:tbl>
          </a:graphicData>
        </a:graphic>
      </p:graphicFrame>
      <p:sp>
        <p:nvSpPr>
          <p:cNvPr id="7" name="CasellaDiTesto 2"/>
          <p:cNvSpPr/>
          <p:nvPr/>
        </p:nvSpPr>
        <p:spPr>
          <a:xfrm>
            <a:off x="462711" y="954443"/>
            <a:ext cx="11637140"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it-IT" strike="noStrike" spc="-1" dirty="0">
                <a:solidFill>
                  <a:srgbClr val="002060"/>
                </a:solidFill>
                <a:latin typeface="Montserrat"/>
              </a:rPr>
              <a:t>QUALCHE ESEMPIO: AREA </a:t>
            </a:r>
            <a:r>
              <a:rPr lang="it-IT" b="1" spc="-1" dirty="0">
                <a:solidFill>
                  <a:srgbClr val="002060"/>
                </a:solidFill>
                <a:latin typeface="Montserrat"/>
              </a:rPr>
              <a:t>Opportunità di crescita ed inclusione delle donne in azienda </a:t>
            </a:r>
            <a:endParaRPr lang="it-IT" b="1" strike="noStrike" spc="-1" dirty="0">
              <a:solidFill>
                <a:srgbClr val="002060"/>
              </a:solidFill>
              <a:latin typeface="Montserrat"/>
            </a:endParaRPr>
          </a:p>
        </p:txBody>
      </p:sp>
      <p:sp>
        <p:nvSpPr>
          <p:cNvPr id="8" name="Freccia a pentagono 7">
            <a:extLst>
              <a:ext uri="{FF2B5EF4-FFF2-40B4-BE49-F238E27FC236}">
                <a16:creationId xmlns:a16="http://schemas.microsoft.com/office/drawing/2014/main" id="{008694A8-63BE-9B84-8AE7-43E2C27E43A3}"/>
              </a:ext>
            </a:extLst>
          </p:cNvPr>
          <p:cNvSpPr/>
          <p:nvPr/>
        </p:nvSpPr>
        <p:spPr>
          <a:xfrm flipH="1">
            <a:off x="11161421" y="2028511"/>
            <a:ext cx="1030579" cy="641537"/>
          </a:xfrm>
          <a:prstGeom prst="homePlate">
            <a:avLst>
              <a:gd name="adj" fmla="val 2234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solidFill>
                  <a:schemeClr val="tx1"/>
                </a:solidFill>
                <a:latin typeface="Montserrat" panose="00000500000000000000" pitchFamily="2" charset="0"/>
              </a:rPr>
              <a:t>Indicatore per organizzazioni di Fascia 1 e 2 </a:t>
            </a:r>
          </a:p>
        </p:txBody>
      </p:sp>
    </p:spTree>
    <p:extLst>
      <p:ext uri="{BB962C8B-B14F-4D97-AF65-F5344CB8AC3E}">
        <p14:creationId xmlns:p14="http://schemas.microsoft.com/office/powerpoint/2010/main" val="623523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2340B34-8F12-EB6D-EF3F-E2B048F33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Tabella 3"/>
          <p:cNvGraphicFramePr>
            <a:graphicFrameLocks noGrp="1"/>
          </p:cNvGraphicFramePr>
          <p:nvPr/>
        </p:nvGraphicFramePr>
        <p:xfrm>
          <a:off x="462711" y="1466735"/>
          <a:ext cx="10934471" cy="4262805"/>
        </p:xfrm>
        <a:graphic>
          <a:graphicData uri="http://schemas.openxmlformats.org/drawingml/2006/table">
            <a:tbl>
              <a:tblPr/>
              <a:tblGrid>
                <a:gridCol w="1365679">
                  <a:extLst>
                    <a:ext uri="{9D8B030D-6E8A-4147-A177-3AD203B41FA5}">
                      <a16:colId xmlns:a16="http://schemas.microsoft.com/office/drawing/2014/main" val="1074861168"/>
                    </a:ext>
                  </a:extLst>
                </a:gridCol>
                <a:gridCol w="555420">
                  <a:extLst>
                    <a:ext uri="{9D8B030D-6E8A-4147-A177-3AD203B41FA5}">
                      <a16:colId xmlns:a16="http://schemas.microsoft.com/office/drawing/2014/main" val="2362317987"/>
                    </a:ext>
                  </a:extLst>
                </a:gridCol>
                <a:gridCol w="3800303">
                  <a:extLst>
                    <a:ext uri="{9D8B030D-6E8A-4147-A177-3AD203B41FA5}">
                      <a16:colId xmlns:a16="http://schemas.microsoft.com/office/drawing/2014/main" val="1845863427"/>
                    </a:ext>
                  </a:extLst>
                </a:gridCol>
                <a:gridCol w="1116419">
                  <a:extLst>
                    <a:ext uri="{9D8B030D-6E8A-4147-A177-3AD203B41FA5}">
                      <a16:colId xmlns:a16="http://schemas.microsoft.com/office/drawing/2014/main" val="2867679724"/>
                    </a:ext>
                  </a:extLst>
                </a:gridCol>
                <a:gridCol w="2586827">
                  <a:extLst>
                    <a:ext uri="{9D8B030D-6E8A-4147-A177-3AD203B41FA5}">
                      <a16:colId xmlns:a16="http://schemas.microsoft.com/office/drawing/2014/main" val="3514010199"/>
                    </a:ext>
                  </a:extLst>
                </a:gridCol>
                <a:gridCol w="808074">
                  <a:extLst>
                    <a:ext uri="{9D8B030D-6E8A-4147-A177-3AD203B41FA5}">
                      <a16:colId xmlns:a16="http://schemas.microsoft.com/office/drawing/2014/main" val="1939720529"/>
                    </a:ext>
                  </a:extLst>
                </a:gridCol>
                <a:gridCol w="701749">
                  <a:extLst>
                    <a:ext uri="{9D8B030D-6E8A-4147-A177-3AD203B41FA5}">
                      <a16:colId xmlns:a16="http://schemas.microsoft.com/office/drawing/2014/main" val="247857479"/>
                    </a:ext>
                  </a:extLst>
                </a:gridCol>
              </a:tblGrid>
              <a:tr h="303147">
                <a:tc>
                  <a:txBody>
                    <a:bodyPr/>
                    <a:lstStyle/>
                    <a:p>
                      <a:pPr algn="ctr" fontAlgn="ctr"/>
                      <a:r>
                        <a:rPr lang="it-IT" sz="900" b="1" u="none" strike="noStrike" dirty="0">
                          <a:effectLst/>
                          <a:latin typeface="Montserrat" panose="00000500000000000000" pitchFamily="2" charset="0"/>
                        </a:rPr>
                        <a:t>Famiglia</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Peso %</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Indicatori</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TIPOLOGIA INDICATORE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MODALITA' DI MISURAZIONE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FONTE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PUNTI</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3334408941"/>
                  </a:ext>
                </a:extLst>
              </a:tr>
              <a:tr h="1135871">
                <a:tc rowSpan="4">
                  <a:txBody>
                    <a:bodyPr/>
                    <a:lstStyle/>
                    <a:p>
                      <a:pPr algn="ctr">
                        <a:lnSpc>
                          <a:spcPct val="107000"/>
                        </a:lnSpc>
                        <a:spcAft>
                          <a:spcPts val="800"/>
                        </a:spcAft>
                      </a:pPr>
                      <a:r>
                        <a:rPr lang="it-IT" sz="1200" b="1" dirty="0">
                          <a:effectLst/>
                          <a:latin typeface="Montserrat" panose="00000500000000000000" pitchFamily="2" charset="0"/>
                          <a:ea typeface="Calibri" panose="020F0502020204030204" pitchFamily="34" charset="0"/>
                          <a:cs typeface="Times New Roman" panose="02020603050405020304" pitchFamily="18" charset="0"/>
                        </a:rPr>
                        <a:t>Opportunità di crescita ed inclusione delle donne in azienda</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rowSpan="4">
                  <a:txBody>
                    <a:bodyPr/>
                    <a:lstStyle/>
                    <a:p>
                      <a:pPr algn="ctr">
                        <a:lnSpc>
                          <a:spcPct val="107000"/>
                        </a:lnSpc>
                        <a:spcAft>
                          <a:spcPts val="800"/>
                        </a:spcAft>
                      </a:pPr>
                      <a:r>
                        <a:rPr lang="it-IT" sz="1800" dirty="0">
                          <a:effectLst/>
                          <a:latin typeface="Montserrat" panose="00000500000000000000" pitchFamily="2" charset="0"/>
                          <a:ea typeface="Calibri" panose="020F0502020204030204" pitchFamily="34" charset="0"/>
                          <a:cs typeface="Times New Roman" panose="02020603050405020304" pitchFamily="18" charset="0"/>
                        </a:rPr>
                        <a:t>20</a:t>
                      </a:r>
                      <a:endParaRPr lang="it-IT" sz="1600" dirty="0">
                        <a:effectLst/>
                        <a:latin typeface="Montserrat" panose="00000500000000000000" pitchFamily="2" charset="0"/>
                        <a:ea typeface="Calibri" panose="020F0502020204030204" pitchFamily="34" charset="0"/>
                        <a:cs typeface="Times New Roman" panose="02020603050405020304" pitchFamily="18" charset="0"/>
                      </a:endParaRP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l" rtl="0" fontAlgn="t"/>
                      <a:r>
                        <a:rPr lang="it-IT" sz="1050" u="none" strike="noStrike" dirty="0">
                          <a:effectLst/>
                          <a:latin typeface="Montserrat" panose="00000500000000000000" pitchFamily="2" charset="0"/>
                        </a:rPr>
                        <a:t>4. INDICATORE APPLICABILE SOLO PER ORGANIZZAZIONI DI FASCIA 3 E 4 Percentuale di donne nell'organizzazione con qualifica di dirigente (per le imprese familiari considerare solo donne non espressione della proprietà ) </a:t>
                      </a:r>
                      <a:endParaRPr lang="it-IT" sz="105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rtl="0" fontAlgn="ctr"/>
                      <a:r>
                        <a:rPr lang="it-IT" sz="800" u="none" strike="noStrike" dirty="0">
                          <a:effectLst/>
                          <a:latin typeface="Montserrat" panose="00000500000000000000" pitchFamily="2" charset="0"/>
                        </a:rPr>
                        <a:t>QUANTITATIVO </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rtl="0" fontAlgn="ctr"/>
                      <a:r>
                        <a:rPr lang="it-IT" sz="800" u="none" strike="noStrike" dirty="0">
                          <a:effectLst/>
                          <a:latin typeface="Montserrat" panose="00000500000000000000" pitchFamily="2" charset="0"/>
                        </a:rPr>
                        <a:t>Il KPI si considera raggiunto quando si registra una differenza almeno pari a +10 punti % (pp) rispetto al valore medio </a:t>
                      </a:r>
                      <a:r>
                        <a:rPr lang="it-IT" sz="800" u="none" strike="noStrike" dirty="0" err="1">
                          <a:effectLst/>
                          <a:latin typeface="Montserrat" panose="00000500000000000000" pitchFamily="2" charset="0"/>
                        </a:rPr>
                        <a:t>dell’industry</a:t>
                      </a:r>
                      <a:r>
                        <a:rPr lang="it-IT" sz="800" u="none" strike="noStrike" dirty="0">
                          <a:effectLst/>
                          <a:latin typeface="Montserrat" panose="00000500000000000000" pitchFamily="2" charset="0"/>
                        </a:rPr>
                        <a:t> di appartenenza e comunque in crescita anno su anno fino al raggiungimento della parità </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rtl="0" fontAlgn="ctr"/>
                      <a:r>
                        <a:rPr lang="it-IT" sz="900" u="none" strike="noStrike" dirty="0">
                          <a:effectLst/>
                          <a:latin typeface="Montserrat" panose="00000500000000000000" pitchFamily="2" charset="0"/>
                        </a:rPr>
                        <a:t>Istat, Rilevazione sulle Forze di lavoro. </a:t>
                      </a:r>
                      <a:endParaRPr lang="it-IT" sz="9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rtl="0" fontAlgn="ctr"/>
                      <a:r>
                        <a:rPr lang="it-IT" sz="900" u="none" strike="noStrike">
                          <a:effectLst/>
                          <a:latin typeface="Montserrat" panose="00000500000000000000" pitchFamily="2" charset="0"/>
                        </a:rPr>
                        <a:t>25</a:t>
                      </a:r>
                      <a:endParaRPr lang="it-IT" sz="900" b="0" i="0" u="none" strike="noStrike">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856410379"/>
                  </a:ext>
                </a:extLst>
              </a:tr>
              <a:tr h="704139">
                <a:tc vMerge="1">
                  <a:txBody>
                    <a:bodyPr/>
                    <a:lstStyle/>
                    <a:p>
                      <a:endParaRPr lang="it-IT"/>
                    </a:p>
                  </a:txBody>
                  <a:tcPr/>
                </a:tc>
                <a:tc vMerge="1">
                  <a:txBody>
                    <a:bodyPr/>
                    <a:lstStyle/>
                    <a:p>
                      <a:endParaRPr lang="it-IT"/>
                    </a:p>
                  </a:txBody>
                  <a:tcPr/>
                </a:tc>
                <a:tc>
                  <a:txBody>
                    <a:bodyPr/>
                    <a:lstStyle/>
                    <a:p>
                      <a:pPr algn="l" rtl="0" fontAlgn="ctr"/>
                      <a:r>
                        <a:rPr lang="it-IT" sz="1050" u="none" strike="noStrike">
                          <a:effectLst/>
                          <a:latin typeface="Montserrat" panose="00000500000000000000" pitchFamily="2" charset="0"/>
                        </a:rPr>
                        <a:t>5. Percentuale di donne nell'organizzazione responsabili di una o più unità organizzative rispetto al totale della popolazione di riferimento </a:t>
                      </a:r>
                      <a:endParaRPr lang="it-IT" sz="1050" b="0" i="0" u="none" strike="noStrike">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800" u="none" strike="noStrike" dirty="0">
                          <a:effectLst/>
                          <a:latin typeface="Montserrat" panose="00000500000000000000" pitchFamily="2" charset="0"/>
                        </a:rPr>
                        <a:t>QUANTITATIVO </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800" u="none" strike="noStrike" dirty="0">
                          <a:effectLst/>
                          <a:latin typeface="Montserrat" panose="00000500000000000000" pitchFamily="2" charset="0"/>
                        </a:rPr>
                        <a:t>Il KPI si considera raggiunto quando si registra una quota almeno pari al 40% rispetto al totale responsabili e comunque in crescita anno su anno fino al raggiungimento della parità </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900" u="none" strike="noStrike" dirty="0">
                          <a:effectLst/>
                          <a:latin typeface="Montserrat" panose="00000500000000000000" pitchFamily="2" charset="0"/>
                        </a:rPr>
                        <a:t>Interna </a:t>
                      </a:r>
                      <a:endParaRPr lang="it-IT" sz="9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900" u="none" strike="noStrike" dirty="0">
                          <a:effectLst/>
                          <a:latin typeface="Montserrat" panose="00000500000000000000" pitchFamily="2" charset="0"/>
                        </a:rPr>
                        <a:t>20</a:t>
                      </a:r>
                      <a:endParaRPr lang="it-IT" sz="9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88589932"/>
                  </a:ext>
                </a:extLst>
              </a:tr>
              <a:tr h="834887">
                <a:tc vMerge="1">
                  <a:txBody>
                    <a:bodyPr/>
                    <a:lstStyle/>
                    <a:p>
                      <a:endParaRPr lang="it-IT"/>
                    </a:p>
                  </a:txBody>
                  <a:tcPr/>
                </a:tc>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050" u="none" strike="noStrike" dirty="0">
                          <a:effectLst/>
                          <a:latin typeface="Montserrat" panose="00000500000000000000" pitchFamily="2" charset="0"/>
                        </a:rPr>
                        <a:t>6. Percentuale di donne presenti nella prima linea di riporto al Vertice </a:t>
                      </a:r>
                      <a:endParaRPr lang="it-IT" sz="1050" b="0" i="0" u="none" strike="noStrike" dirty="0">
                        <a:solidFill>
                          <a:srgbClr val="000000"/>
                        </a:solidFill>
                        <a:effectLst/>
                        <a:latin typeface="Montserrat" panose="00000500000000000000" pitchFamily="2" charset="0"/>
                      </a:endParaRPr>
                    </a:p>
                    <a:p>
                      <a:pPr algn="l" rtl="0" fontAlgn="ctr"/>
                      <a:endParaRPr lang="it-IT" sz="105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endParaRPr lang="it-IT" sz="800" b="0" i="0" u="none" strike="noStrike">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800" u="none" strike="noStrike" dirty="0">
                          <a:effectLst/>
                          <a:latin typeface="Montserrat" panose="00000500000000000000" pitchFamily="2" charset="0"/>
                        </a:rPr>
                        <a:t>Il KPI si considera raggiunto quando si registra una differenza almeno pari a +10 punti % (pp) rispetto al valore medio % di donne con qualifica di dirigente </a:t>
                      </a:r>
                      <a:r>
                        <a:rPr lang="it-IT" sz="800" u="none" strike="noStrike" dirty="0" err="1">
                          <a:effectLst/>
                          <a:latin typeface="Montserrat" panose="00000500000000000000" pitchFamily="2" charset="0"/>
                        </a:rPr>
                        <a:t>nell’industry</a:t>
                      </a:r>
                      <a:r>
                        <a:rPr lang="it-IT" sz="800" u="none" strike="noStrike" dirty="0">
                          <a:effectLst/>
                          <a:latin typeface="Montserrat" panose="00000500000000000000" pitchFamily="2" charset="0"/>
                        </a:rPr>
                        <a:t> di appartenenza e comunque in crescita anno su anno fino al raggiungimento della parità </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900" u="none" strike="noStrike">
                          <a:effectLst/>
                          <a:latin typeface="Montserrat" panose="00000500000000000000" pitchFamily="2" charset="0"/>
                        </a:rPr>
                        <a:t>Interna </a:t>
                      </a:r>
                      <a:endParaRPr lang="it-IT" sz="900" b="0" i="0" u="none" strike="noStrike">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900" u="none" strike="noStrike" dirty="0">
                          <a:effectLst/>
                          <a:latin typeface="Montserrat" panose="00000500000000000000" pitchFamily="2" charset="0"/>
                        </a:rPr>
                        <a:t>20</a:t>
                      </a:r>
                      <a:endParaRPr lang="it-IT" sz="9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595975433"/>
                  </a:ext>
                </a:extLst>
              </a:tr>
              <a:tr h="1252569">
                <a:tc vMerge="1">
                  <a:txBody>
                    <a:bodyPr/>
                    <a:lstStyle/>
                    <a:p>
                      <a:endParaRPr lang="it-IT"/>
                    </a:p>
                  </a:txBody>
                  <a:tcPr/>
                </a:tc>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050" u="none" strike="noStrike" dirty="0">
                          <a:effectLst/>
                          <a:latin typeface="Montserrat" panose="00000500000000000000" pitchFamily="2" charset="0"/>
                        </a:rPr>
                        <a:t>7. Percentuale di donne presenti nell'organizzazione con delega su un budget di spesa/investimento NOTA Considerare nel calcolo la % di donne con delega di spesa o facenti parte della prima linea di riporto al vertice, come previsto dall’indicatore 5 per i/le responsabili di unità organizzative rispetto al numero totale di persone facenti parte di questi gruppi. </a:t>
                      </a:r>
                      <a:endParaRPr lang="it-IT" sz="1050" b="0" i="0" u="none" strike="noStrike" dirty="0">
                        <a:solidFill>
                          <a:srgbClr val="000000"/>
                        </a:solidFill>
                        <a:effectLst/>
                        <a:latin typeface="Montserrat" panose="00000500000000000000" pitchFamily="2" charset="0"/>
                      </a:endParaRPr>
                    </a:p>
                    <a:p>
                      <a:pPr algn="l" rtl="0" fontAlgn="ctr"/>
                      <a:endParaRPr lang="it-IT" sz="105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800" u="none" strike="noStrike">
                          <a:effectLst/>
                          <a:latin typeface="Montserrat" panose="00000500000000000000" pitchFamily="2" charset="0"/>
                        </a:rPr>
                        <a:t>QUANTITATIVO </a:t>
                      </a:r>
                      <a:endParaRPr lang="it-IT" sz="800" b="0" i="0" u="none" strike="noStrike">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800" u="none" strike="noStrike" dirty="0">
                          <a:effectLst/>
                          <a:latin typeface="Montserrat" panose="00000500000000000000" pitchFamily="2" charset="0"/>
                        </a:rPr>
                        <a:t>Il KPI si considera raggiunto quando si registra una differenza almeno pari a + 10 punti % (pp) rispetto al valore medio % di donne con qualifica di dirigente </a:t>
                      </a:r>
                      <a:r>
                        <a:rPr lang="it-IT" sz="800" u="none" strike="noStrike" dirty="0" err="1">
                          <a:effectLst/>
                          <a:latin typeface="Montserrat" panose="00000500000000000000" pitchFamily="2" charset="0"/>
                        </a:rPr>
                        <a:t>nell’industry</a:t>
                      </a:r>
                      <a:r>
                        <a:rPr lang="it-IT" sz="800" u="none" strike="noStrike" dirty="0">
                          <a:effectLst/>
                          <a:latin typeface="Montserrat" panose="00000500000000000000" pitchFamily="2" charset="0"/>
                        </a:rPr>
                        <a:t> di appartenenza e comunque in crescita anno su anno fino al raggiungimento della parità </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900" u="none" strike="noStrike">
                          <a:effectLst/>
                          <a:latin typeface="Montserrat" panose="00000500000000000000" pitchFamily="2" charset="0"/>
                        </a:rPr>
                        <a:t>Interna </a:t>
                      </a:r>
                      <a:endParaRPr lang="it-IT" sz="900" b="0" i="0" u="none" strike="noStrike">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900" u="none" strike="noStrike" dirty="0">
                          <a:effectLst/>
                          <a:latin typeface="Montserrat" panose="00000500000000000000" pitchFamily="2" charset="0"/>
                        </a:rPr>
                        <a:t>10</a:t>
                      </a:r>
                      <a:endParaRPr lang="it-IT" sz="9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1633458067"/>
                  </a:ext>
                </a:extLst>
              </a:tr>
            </a:tbl>
          </a:graphicData>
        </a:graphic>
      </p:graphicFrame>
      <p:sp>
        <p:nvSpPr>
          <p:cNvPr id="7" name="CasellaDiTesto 2"/>
          <p:cNvSpPr/>
          <p:nvPr/>
        </p:nvSpPr>
        <p:spPr>
          <a:xfrm>
            <a:off x="462711" y="954443"/>
            <a:ext cx="11637140"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it-IT" strike="noStrike" spc="-1" dirty="0">
                <a:solidFill>
                  <a:srgbClr val="002060"/>
                </a:solidFill>
                <a:latin typeface="Montserrat"/>
              </a:rPr>
              <a:t>QUALCHE ESEMPIO: AREA </a:t>
            </a:r>
            <a:r>
              <a:rPr lang="it-IT" b="1" spc="-1" dirty="0">
                <a:solidFill>
                  <a:srgbClr val="002060"/>
                </a:solidFill>
                <a:latin typeface="Montserrat"/>
              </a:rPr>
              <a:t>Opportunità di crescita ed inclusione delle donne in azienda </a:t>
            </a:r>
            <a:endParaRPr lang="it-IT" b="1" strike="noStrike" spc="-1" dirty="0">
              <a:solidFill>
                <a:srgbClr val="002060"/>
              </a:solidFill>
              <a:latin typeface="Montserrat"/>
            </a:endParaRPr>
          </a:p>
        </p:txBody>
      </p:sp>
    </p:spTree>
    <p:extLst>
      <p:ext uri="{BB962C8B-B14F-4D97-AF65-F5344CB8AC3E}">
        <p14:creationId xmlns:p14="http://schemas.microsoft.com/office/powerpoint/2010/main" val="140135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1AE9662-6628-8F77-B98F-6F89129F1634}"/>
              </a:ext>
            </a:extLst>
          </p:cNvPr>
          <p:cNvPicPr>
            <a:picLocks noChangeAspect="1"/>
          </p:cNvPicPr>
          <p:nvPr/>
        </p:nvPicPr>
        <p:blipFill>
          <a:blip r:embed="rId2"/>
          <a:stretch>
            <a:fillRect/>
          </a:stretch>
        </p:blipFill>
        <p:spPr>
          <a:xfrm>
            <a:off x="0" y="0"/>
            <a:ext cx="12192000" cy="6858000"/>
          </a:xfrm>
          <a:prstGeom prst="rect">
            <a:avLst/>
          </a:prstGeom>
        </p:spPr>
      </p:pic>
      <p:sp>
        <p:nvSpPr>
          <p:cNvPr id="4" name="CasellaDiTesto 3">
            <a:extLst>
              <a:ext uri="{FF2B5EF4-FFF2-40B4-BE49-F238E27FC236}">
                <a16:creationId xmlns:a16="http://schemas.microsoft.com/office/drawing/2014/main" id="{A454292A-5F0E-6BD4-E9F8-0DA82AAE0B6A}"/>
              </a:ext>
            </a:extLst>
          </p:cNvPr>
          <p:cNvSpPr txBox="1"/>
          <p:nvPr/>
        </p:nvSpPr>
        <p:spPr>
          <a:xfrm>
            <a:off x="0" y="2551837"/>
            <a:ext cx="12192000" cy="2062103"/>
          </a:xfrm>
          <a:prstGeom prst="rect">
            <a:avLst/>
          </a:prstGeom>
          <a:noFill/>
        </p:spPr>
        <p:txBody>
          <a:bodyPr wrap="square" rtlCol="0">
            <a:spAutoFit/>
          </a:bodyPr>
          <a:lstStyle/>
          <a:p>
            <a:pPr algn="ctr"/>
            <a:r>
              <a:rPr lang="it-IT" sz="8800" b="1" spc="-150" dirty="0">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rPr>
              <a:t>Elena </a:t>
            </a:r>
            <a:r>
              <a:rPr lang="it-IT" sz="8800" b="1" spc="-150" dirty="0" err="1">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rPr>
              <a:t>Mocchio</a:t>
            </a:r>
            <a:endParaRPr lang="it-IT" sz="7200" b="1" spc="-150" dirty="0">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endParaRPr>
          </a:p>
          <a:p>
            <a:pPr algn="ctr"/>
            <a:r>
              <a:rPr lang="it-IT" sz="20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Responsabile Innovazione e Sviluppo</a:t>
            </a:r>
          </a:p>
          <a:p>
            <a:pPr algn="ctr"/>
            <a:r>
              <a:rPr lang="it-IT" sz="20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UNI Ente Italiano di Normazione</a:t>
            </a:r>
          </a:p>
        </p:txBody>
      </p:sp>
    </p:spTree>
    <p:extLst>
      <p:ext uri="{BB962C8B-B14F-4D97-AF65-F5344CB8AC3E}">
        <p14:creationId xmlns:p14="http://schemas.microsoft.com/office/powerpoint/2010/main" val="2752444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BB71B64-3958-2099-E730-861E03EDD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Tabella 3"/>
          <p:cNvGraphicFramePr>
            <a:graphicFrameLocks noGrp="1"/>
          </p:cNvGraphicFramePr>
          <p:nvPr/>
        </p:nvGraphicFramePr>
        <p:xfrm>
          <a:off x="462711" y="1322321"/>
          <a:ext cx="10839273" cy="4392558"/>
        </p:xfrm>
        <a:graphic>
          <a:graphicData uri="http://schemas.openxmlformats.org/drawingml/2006/table">
            <a:tbl>
              <a:tblPr>
                <a:tableStyleId>{5C22544A-7EE6-4342-B048-85BDC9FD1C3A}</a:tableStyleId>
              </a:tblPr>
              <a:tblGrid>
                <a:gridCol w="1281617">
                  <a:extLst>
                    <a:ext uri="{9D8B030D-6E8A-4147-A177-3AD203B41FA5}">
                      <a16:colId xmlns:a16="http://schemas.microsoft.com/office/drawing/2014/main" val="2135110790"/>
                    </a:ext>
                  </a:extLst>
                </a:gridCol>
                <a:gridCol w="955167">
                  <a:extLst>
                    <a:ext uri="{9D8B030D-6E8A-4147-A177-3AD203B41FA5}">
                      <a16:colId xmlns:a16="http://schemas.microsoft.com/office/drawing/2014/main" val="2096653964"/>
                    </a:ext>
                  </a:extLst>
                </a:gridCol>
                <a:gridCol w="3326401">
                  <a:extLst>
                    <a:ext uri="{9D8B030D-6E8A-4147-A177-3AD203B41FA5}">
                      <a16:colId xmlns:a16="http://schemas.microsoft.com/office/drawing/2014/main" val="2695453313"/>
                    </a:ext>
                  </a:extLst>
                </a:gridCol>
                <a:gridCol w="1050441">
                  <a:extLst>
                    <a:ext uri="{9D8B030D-6E8A-4147-A177-3AD203B41FA5}">
                      <a16:colId xmlns:a16="http://schemas.microsoft.com/office/drawing/2014/main" val="2435536387"/>
                    </a:ext>
                  </a:extLst>
                </a:gridCol>
                <a:gridCol w="2844903">
                  <a:extLst>
                    <a:ext uri="{9D8B030D-6E8A-4147-A177-3AD203B41FA5}">
                      <a16:colId xmlns:a16="http://schemas.microsoft.com/office/drawing/2014/main" val="1968403253"/>
                    </a:ext>
                  </a:extLst>
                </a:gridCol>
                <a:gridCol w="704088">
                  <a:extLst>
                    <a:ext uri="{9D8B030D-6E8A-4147-A177-3AD203B41FA5}">
                      <a16:colId xmlns:a16="http://schemas.microsoft.com/office/drawing/2014/main" val="2014705919"/>
                    </a:ext>
                  </a:extLst>
                </a:gridCol>
                <a:gridCol w="676656">
                  <a:extLst>
                    <a:ext uri="{9D8B030D-6E8A-4147-A177-3AD203B41FA5}">
                      <a16:colId xmlns:a16="http://schemas.microsoft.com/office/drawing/2014/main" val="1610473053"/>
                    </a:ext>
                  </a:extLst>
                </a:gridCol>
              </a:tblGrid>
              <a:tr h="408475">
                <a:tc>
                  <a:txBody>
                    <a:bodyPr/>
                    <a:lstStyle/>
                    <a:p>
                      <a:pPr algn="ctr" fontAlgn="ctr"/>
                      <a:r>
                        <a:rPr lang="it-IT" sz="900" b="1" u="none" strike="noStrike" dirty="0">
                          <a:effectLst/>
                          <a:latin typeface="Montserrat" panose="00000500000000000000" pitchFamily="2" charset="0"/>
                        </a:rPr>
                        <a:t>Famiglia</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Peso %</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Indicatori</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TIPOLOGIA INDICATORE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MODALITA' DI MISURAZIONE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FONTE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PUNTI</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extLst>
                  <a:ext uri="{0D108BD9-81ED-4DB2-BD59-A6C34878D82A}">
                    <a16:rowId xmlns:a16="http://schemas.microsoft.com/office/drawing/2014/main" val="423486320"/>
                  </a:ext>
                </a:extLst>
              </a:tr>
              <a:tr h="1163322">
                <a:tc rowSpan="3">
                  <a:txBody>
                    <a:bodyPr/>
                    <a:lstStyle/>
                    <a:p>
                      <a:pPr marL="0" algn="ctr" defTabSz="914400" rtl="0" eaLnBrk="1" fontAlgn="ctr" latinLnBrk="0" hangingPunct="1"/>
                      <a:r>
                        <a:rPr lang="it-IT" sz="1200" b="1" u="none" strike="noStrike" kern="1200" dirty="0">
                          <a:solidFill>
                            <a:schemeClr val="dk1"/>
                          </a:solidFill>
                          <a:effectLst/>
                          <a:latin typeface="Montserrat" panose="00000500000000000000" pitchFamily="2" charset="0"/>
                          <a:ea typeface="+mn-ea"/>
                          <a:cs typeface="+mn-cs"/>
                        </a:rPr>
                        <a:t>Equità remunerativa per genere</a:t>
                      </a:r>
                    </a:p>
                  </a:txBody>
                  <a:tcPr marL="7213" marR="7213" marT="7213" marB="0" anchor="ctr">
                    <a:solidFill>
                      <a:schemeClr val="bg2">
                        <a:lumMod val="90000"/>
                      </a:schemeClr>
                    </a:solidFill>
                  </a:tcPr>
                </a:tc>
                <a:tc rowSpan="3">
                  <a:txBody>
                    <a:bodyPr/>
                    <a:lstStyle/>
                    <a:p>
                      <a:pPr marL="0" algn="ctr" defTabSz="914400" rtl="0" eaLnBrk="1" fontAlgn="ctr" latinLnBrk="0" hangingPunct="1"/>
                      <a:r>
                        <a:rPr lang="it-IT" sz="1600" u="none" strike="noStrike" kern="1200" dirty="0">
                          <a:solidFill>
                            <a:schemeClr val="dk1"/>
                          </a:solidFill>
                          <a:effectLst/>
                          <a:latin typeface="Montserrat" panose="00000500000000000000" pitchFamily="2" charset="0"/>
                          <a:ea typeface="+mn-ea"/>
                          <a:cs typeface="+mn-cs"/>
                        </a:rPr>
                        <a:t>20</a:t>
                      </a:r>
                      <a:endParaRPr lang="it-IT" sz="1400" u="none" strike="noStrike" kern="1200" dirty="0">
                        <a:solidFill>
                          <a:schemeClr val="dk1"/>
                        </a:solidFill>
                        <a:effectLst/>
                        <a:latin typeface="Montserrat" panose="00000500000000000000" pitchFamily="2" charset="0"/>
                        <a:ea typeface="+mn-ea"/>
                        <a:cs typeface="+mn-cs"/>
                      </a:endParaRPr>
                    </a:p>
                  </a:txBody>
                  <a:tcPr marL="7213" marR="7213" marT="7213" marB="0" anchor="ctr">
                    <a:solidFill>
                      <a:schemeClr val="bg2">
                        <a:lumMod val="90000"/>
                      </a:schemeClr>
                    </a:solidFill>
                  </a:tcPr>
                </a:tc>
                <a:tc>
                  <a:txBody>
                    <a:bodyPr/>
                    <a:lstStyle/>
                    <a:p>
                      <a:pPr marL="0" algn="l" defTabSz="914400" rtl="0" eaLnBrk="1" fontAlgn="ctr" latinLnBrk="0" hangingPunct="1"/>
                      <a:r>
                        <a:rPr lang="it-IT" sz="1050" u="none" strike="noStrike" kern="1200" dirty="0">
                          <a:solidFill>
                            <a:schemeClr val="dk1"/>
                          </a:solidFill>
                          <a:effectLst/>
                          <a:latin typeface="Montserrat" panose="00000500000000000000" pitchFamily="2" charset="0"/>
                          <a:ea typeface="+mn-ea"/>
                          <a:cs typeface="+mn-cs"/>
                        </a:rPr>
                        <a:t>1. Percentuale di differenza retributiva per medesimo livello </a:t>
                      </a:r>
                      <a:r>
                        <a:rPr lang="it-IT" sz="1050" u="none" strike="noStrike" kern="1200" dirty="0" err="1">
                          <a:solidFill>
                            <a:schemeClr val="dk1"/>
                          </a:solidFill>
                          <a:effectLst/>
                          <a:latin typeface="Montserrat" panose="00000500000000000000" pitchFamily="2" charset="0"/>
                          <a:ea typeface="+mn-ea"/>
                          <a:cs typeface="+mn-cs"/>
                        </a:rPr>
                        <a:t>inquadramentale</a:t>
                      </a:r>
                      <a:r>
                        <a:rPr lang="it-IT" sz="1050" u="none" strike="noStrike" kern="1200" dirty="0">
                          <a:solidFill>
                            <a:schemeClr val="dk1"/>
                          </a:solidFill>
                          <a:effectLst/>
                          <a:latin typeface="Montserrat" panose="00000500000000000000" pitchFamily="2" charset="0"/>
                          <a:ea typeface="+mn-ea"/>
                          <a:cs typeface="+mn-cs"/>
                        </a:rPr>
                        <a:t> per genere a parità di competenze</a:t>
                      </a:r>
                    </a:p>
                  </a:txBody>
                  <a:tcPr marL="7213" marR="7213" marT="7213" marB="0" anchor="ctr">
                    <a:solidFill>
                      <a:schemeClr val="accent1">
                        <a:lumMod val="20000"/>
                        <a:lumOff val="8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QUANTITATIVO</a:t>
                      </a:r>
                    </a:p>
                  </a:txBody>
                  <a:tcPr marL="7213" marR="7213" marT="7213" marB="0" anchor="ctr">
                    <a:solidFill>
                      <a:schemeClr val="accent1">
                        <a:lumMod val="20000"/>
                        <a:lumOff val="8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Il KPI viene considerato raggiunto quando il delta tra retribuzione media maschile e femminile a parità di mansione/ ruolo è inferiore al 10% e come per ogni indicatore decrescente negli anni successivi</a:t>
                      </a:r>
                    </a:p>
                  </a:txBody>
                  <a:tcPr marL="7213" marR="7213" marT="7213" marB="0" anchor="ctr">
                    <a:solidFill>
                      <a:schemeClr val="accent1">
                        <a:lumMod val="20000"/>
                        <a:lumOff val="8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Interna</a:t>
                      </a:r>
                    </a:p>
                  </a:txBody>
                  <a:tcPr marL="7213" marR="7213" marT="7213" marB="0" anchor="ctr">
                    <a:solidFill>
                      <a:schemeClr val="accent1">
                        <a:lumMod val="20000"/>
                        <a:lumOff val="8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40</a:t>
                      </a:r>
                    </a:p>
                  </a:txBody>
                  <a:tcPr marL="7213" marR="7213" marT="7213" marB="0" anchor="ctr">
                    <a:solidFill>
                      <a:schemeClr val="accent1">
                        <a:lumMod val="20000"/>
                        <a:lumOff val="80000"/>
                      </a:schemeClr>
                    </a:solidFill>
                  </a:tcPr>
                </a:tc>
                <a:extLst>
                  <a:ext uri="{0D108BD9-81ED-4DB2-BD59-A6C34878D82A}">
                    <a16:rowId xmlns:a16="http://schemas.microsoft.com/office/drawing/2014/main" val="4170439610"/>
                  </a:ext>
                </a:extLst>
              </a:tr>
              <a:tr h="1452017">
                <a:tc vMerge="1">
                  <a:txBody>
                    <a:bodyPr/>
                    <a:lstStyle/>
                    <a:p>
                      <a:endParaRPr lang="it-IT"/>
                    </a:p>
                  </a:txBody>
                  <a:tcPr/>
                </a:tc>
                <a:tc vMerge="1">
                  <a:txBody>
                    <a:bodyPr/>
                    <a:lstStyle/>
                    <a:p>
                      <a:endParaRPr lang="it-IT"/>
                    </a:p>
                  </a:txBody>
                  <a:tcPr/>
                </a:tc>
                <a:tc>
                  <a:txBody>
                    <a:bodyPr/>
                    <a:lstStyle/>
                    <a:p>
                      <a:pPr marL="0" algn="l" defTabSz="914400" rtl="0" eaLnBrk="1" fontAlgn="ctr" latinLnBrk="0" hangingPunct="1"/>
                      <a:r>
                        <a:rPr lang="it-IT" sz="1050" u="none" strike="noStrike" kern="1200" dirty="0">
                          <a:solidFill>
                            <a:schemeClr val="dk1"/>
                          </a:solidFill>
                          <a:effectLst/>
                          <a:latin typeface="Montserrat" panose="00000500000000000000" pitchFamily="2" charset="0"/>
                          <a:ea typeface="+mn-ea"/>
                          <a:cs typeface="+mn-cs"/>
                        </a:rPr>
                        <a:t>2. Percentuale di promozioni di donne su base annua </a:t>
                      </a:r>
                    </a:p>
                  </a:txBody>
                  <a:tcPr marL="7213" marR="7213" marT="7213" marB="0" anchor="ctr">
                    <a:solidFill>
                      <a:schemeClr val="bg2">
                        <a:lumMod val="9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QUANTITATIVO</a:t>
                      </a:r>
                    </a:p>
                  </a:txBody>
                  <a:tcPr marL="7213" marR="7213" marT="7213" marB="0" anchor="ctr">
                    <a:solidFill>
                      <a:schemeClr val="bg2">
                        <a:lumMod val="9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Il KPI si considera raggiunto quando la % di donne promosse rispetto al totale di donne in organico è pari alla % di uomini promossi rispetto il totale di uomini in organico, prendendo in considerazione i diversi livelli funzionali e non in valore assoluto</a:t>
                      </a:r>
                    </a:p>
                  </a:txBody>
                  <a:tcPr marL="7213" marR="7213" marT="7213" marB="0" anchor="ctr">
                    <a:solidFill>
                      <a:schemeClr val="bg2">
                        <a:lumMod val="9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Interna</a:t>
                      </a:r>
                    </a:p>
                  </a:txBody>
                  <a:tcPr marL="7213" marR="7213" marT="7213" marB="0" anchor="ctr">
                    <a:solidFill>
                      <a:schemeClr val="bg2">
                        <a:lumMod val="9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30</a:t>
                      </a:r>
                    </a:p>
                  </a:txBody>
                  <a:tcPr marL="7213" marR="7213" marT="7213" marB="0" anchor="ctr">
                    <a:solidFill>
                      <a:schemeClr val="bg2">
                        <a:lumMod val="90000"/>
                      </a:schemeClr>
                    </a:solidFill>
                  </a:tcPr>
                </a:tc>
                <a:extLst>
                  <a:ext uri="{0D108BD9-81ED-4DB2-BD59-A6C34878D82A}">
                    <a16:rowId xmlns:a16="http://schemas.microsoft.com/office/drawing/2014/main" val="3209400577"/>
                  </a:ext>
                </a:extLst>
              </a:tr>
              <a:tr h="1368744">
                <a:tc vMerge="1">
                  <a:txBody>
                    <a:bodyPr/>
                    <a:lstStyle/>
                    <a:p>
                      <a:endParaRPr lang="it-IT"/>
                    </a:p>
                  </a:txBody>
                  <a:tcPr/>
                </a:tc>
                <a:tc vMerge="1">
                  <a:txBody>
                    <a:bodyPr/>
                    <a:lstStyle/>
                    <a:p>
                      <a:endParaRPr lang="it-IT"/>
                    </a:p>
                  </a:txBody>
                  <a:tcPr/>
                </a:tc>
                <a:tc>
                  <a:txBody>
                    <a:bodyPr/>
                    <a:lstStyle/>
                    <a:p>
                      <a:pPr marL="0" algn="l" defTabSz="914400" rtl="0" eaLnBrk="1" fontAlgn="ctr" latinLnBrk="0" hangingPunct="1"/>
                      <a:r>
                        <a:rPr lang="it-IT" sz="1050" u="none" strike="noStrike" kern="1200" dirty="0">
                          <a:solidFill>
                            <a:schemeClr val="dk1"/>
                          </a:solidFill>
                          <a:effectLst/>
                          <a:latin typeface="Montserrat" panose="00000500000000000000" pitchFamily="2" charset="0"/>
                          <a:ea typeface="+mn-ea"/>
                          <a:cs typeface="+mn-cs"/>
                        </a:rPr>
                        <a:t>3. Percentuale di donne con remunerazione variabile per assicurare la corresponsione del salario variabile in maniera equa, rendendo note ai lavoratori/lavoratrici le procedure e i criteri seguiti nell'attuazione delle politiche retributive per quel che riguarda la parte variabile del salario</a:t>
                      </a:r>
                    </a:p>
                  </a:txBody>
                  <a:tcPr marL="7213" marR="7213" marT="7213" marB="0" anchor="ctr">
                    <a:solidFill>
                      <a:schemeClr val="bg2">
                        <a:lumMod val="90000"/>
                      </a:schemeClr>
                    </a:solidFill>
                  </a:tcPr>
                </a:tc>
                <a:tc>
                  <a:txBody>
                    <a:bodyPr/>
                    <a:lstStyle/>
                    <a:p>
                      <a:pPr marL="0" algn="ctr" defTabSz="914400" rtl="0" eaLnBrk="1" fontAlgn="ctr" latinLnBrk="0" hangingPunct="1"/>
                      <a:r>
                        <a:rPr lang="it-IT" sz="900" u="none" strike="noStrike" kern="1200">
                          <a:solidFill>
                            <a:schemeClr val="dk1"/>
                          </a:solidFill>
                          <a:effectLst/>
                          <a:latin typeface="Montserrat" panose="00000500000000000000" pitchFamily="2" charset="0"/>
                          <a:ea typeface="+mn-ea"/>
                          <a:cs typeface="+mn-cs"/>
                        </a:rPr>
                        <a:t>QUANTITATIVO</a:t>
                      </a:r>
                    </a:p>
                  </a:txBody>
                  <a:tcPr marL="7213" marR="7213" marT="7213" marB="0" anchor="ctr">
                    <a:solidFill>
                      <a:schemeClr val="bg2">
                        <a:lumMod val="90000"/>
                      </a:schemeClr>
                    </a:solidFill>
                  </a:tcPr>
                </a:tc>
                <a:tc>
                  <a:txBody>
                    <a:bodyPr/>
                    <a:lstStyle/>
                    <a:p>
                      <a:pPr marL="0" algn="ctr" defTabSz="914400" rtl="0" eaLnBrk="1" fontAlgn="ctr" latinLnBrk="0" hangingPunct="1"/>
                      <a:r>
                        <a:rPr lang="it-IT" sz="900" u="none" strike="noStrike" kern="1200">
                          <a:solidFill>
                            <a:schemeClr val="dk1"/>
                          </a:solidFill>
                          <a:effectLst/>
                          <a:latin typeface="Montserrat" panose="00000500000000000000" pitchFamily="2" charset="0"/>
                          <a:ea typeface="+mn-ea"/>
                          <a:cs typeface="+mn-cs"/>
                        </a:rPr>
                        <a:t>Il KPI si considera raggiunto quando la % di donne con variabile target rispetto al totale di donne in organico è pari alla % di uomini con variabile target rispetto il totale di uomini in organico.</a:t>
                      </a:r>
                    </a:p>
                  </a:txBody>
                  <a:tcPr marL="7213" marR="7213" marT="7213" marB="0" anchor="ctr">
                    <a:solidFill>
                      <a:schemeClr val="bg2">
                        <a:lumMod val="9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Interna</a:t>
                      </a:r>
                    </a:p>
                  </a:txBody>
                  <a:tcPr marL="7213" marR="7213" marT="7213" marB="0" anchor="ctr">
                    <a:solidFill>
                      <a:schemeClr val="bg2">
                        <a:lumMod val="9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30</a:t>
                      </a:r>
                    </a:p>
                  </a:txBody>
                  <a:tcPr marL="7213" marR="7213" marT="7213" marB="0" anchor="ctr">
                    <a:solidFill>
                      <a:schemeClr val="bg2">
                        <a:lumMod val="90000"/>
                      </a:schemeClr>
                    </a:solidFill>
                  </a:tcPr>
                </a:tc>
                <a:extLst>
                  <a:ext uri="{0D108BD9-81ED-4DB2-BD59-A6C34878D82A}">
                    <a16:rowId xmlns:a16="http://schemas.microsoft.com/office/drawing/2014/main" val="3730707299"/>
                  </a:ext>
                </a:extLst>
              </a:tr>
            </a:tbl>
          </a:graphicData>
        </a:graphic>
      </p:graphicFrame>
      <p:sp>
        <p:nvSpPr>
          <p:cNvPr id="3" name="CasellaDiTesto 2">
            <a:extLst>
              <a:ext uri="{FF2B5EF4-FFF2-40B4-BE49-F238E27FC236}">
                <a16:creationId xmlns:a16="http://schemas.microsoft.com/office/drawing/2014/main" id="{77357256-7792-A04B-E10C-46660BA2EAAD}"/>
              </a:ext>
            </a:extLst>
          </p:cNvPr>
          <p:cNvSpPr/>
          <p:nvPr/>
        </p:nvSpPr>
        <p:spPr>
          <a:xfrm>
            <a:off x="462711" y="954443"/>
            <a:ext cx="11637140"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it-IT" strike="noStrike" spc="-1" dirty="0">
                <a:solidFill>
                  <a:srgbClr val="002060"/>
                </a:solidFill>
                <a:latin typeface="Montserrat"/>
              </a:rPr>
              <a:t>QUALCHE ESEMPIO: AREA </a:t>
            </a:r>
            <a:r>
              <a:rPr lang="it-IT" sz="1800" b="1" spc="-1" dirty="0">
                <a:solidFill>
                  <a:srgbClr val="002060"/>
                </a:solidFill>
                <a:latin typeface="Montserrat"/>
              </a:rPr>
              <a:t>Equità remunerativa per genere</a:t>
            </a:r>
            <a:endParaRPr lang="it-IT" b="1" strike="noStrike" spc="-1" dirty="0">
              <a:solidFill>
                <a:srgbClr val="002060"/>
              </a:solidFill>
              <a:latin typeface="Montserrat"/>
            </a:endParaRPr>
          </a:p>
        </p:txBody>
      </p:sp>
      <p:sp>
        <p:nvSpPr>
          <p:cNvPr id="6" name="Freccia a pentagono 5">
            <a:extLst>
              <a:ext uri="{FF2B5EF4-FFF2-40B4-BE49-F238E27FC236}">
                <a16:creationId xmlns:a16="http://schemas.microsoft.com/office/drawing/2014/main" id="{4C935EE7-5FE0-3A42-AA1C-A42CC288075B}"/>
              </a:ext>
            </a:extLst>
          </p:cNvPr>
          <p:cNvSpPr/>
          <p:nvPr/>
        </p:nvSpPr>
        <p:spPr>
          <a:xfrm flipH="1">
            <a:off x="11161421" y="2028511"/>
            <a:ext cx="1030579" cy="641537"/>
          </a:xfrm>
          <a:prstGeom prst="homePlate">
            <a:avLst>
              <a:gd name="adj" fmla="val 2234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solidFill>
                  <a:schemeClr val="tx1"/>
                </a:solidFill>
                <a:latin typeface="Montserrat" panose="00000500000000000000" pitchFamily="2" charset="0"/>
              </a:rPr>
              <a:t>Indicatore per organizzazioni di Fascia 1 e 2 </a:t>
            </a:r>
          </a:p>
        </p:txBody>
      </p:sp>
    </p:spTree>
    <p:extLst>
      <p:ext uri="{BB962C8B-B14F-4D97-AF65-F5344CB8AC3E}">
        <p14:creationId xmlns:p14="http://schemas.microsoft.com/office/powerpoint/2010/main" val="3750821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E12DA798-6235-D6E8-85EA-18494839C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3" name="Tabella 2"/>
          <p:cNvGraphicFramePr>
            <a:graphicFrameLocks noGrp="1"/>
          </p:cNvGraphicFramePr>
          <p:nvPr/>
        </p:nvGraphicFramePr>
        <p:xfrm>
          <a:off x="495231" y="1322321"/>
          <a:ext cx="10697025" cy="4209798"/>
        </p:xfrm>
        <a:graphic>
          <a:graphicData uri="http://schemas.openxmlformats.org/drawingml/2006/table">
            <a:tbl>
              <a:tblPr>
                <a:tableStyleId>{5C22544A-7EE6-4342-B048-85BDC9FD1C3A}</a:tableStyleId>
              </a:tblPr>
              <a:tblGrid>
                <a:gridCol w="1406721">
                  <a:extLst>
                    <a:ext uri="{9D8B030D-6E8A-4147-A177-3AD203B41FA5}">
                      <a16:colId xmlns:a16="http://schemas.microsoft.com/office/drawing/2014/main" val="2213767008"/>
                    </a:ext>
                  </a:extLst>
                </a:gridCol>
                <a:gridCol w="768096">
                  <a:extLst>
                    <a:ext uri="{9D8B030D-6E8A-4147-A177-3AD203B41FA5}">
                      <a16:colId xmlns:a16="http://schemas.microsoft.com/office/drawing/2014/main" val="4246761459"/>
                    </a:ext>
                  </a:extLst>
                </a:gridCol>
                <a:gridCol w="4279392">
                  <a:extLst>
                    <a:ext uri="{9D8B030D-6E8A-4147-A177-3AD203B41FA5}">
                      <a16:colId xmlns:a16="http://schemas.microsoft.com/office/drawing/2014/main" val="449057930"/>
                    </a:ext>
                  </a:extLst>
                </a:gridCol>
                <a:gridCol w="1197864">
                  <a:extLst>
                    <a:ext uri="{9D8B030D-6E8A-4147-A177-3AD203B41FA5}">
                      <a16:colId xmlns:a16="http://schemas.microsoft.com/office/drawing/2014/main" val="148903723"/>
                    </a:ext>
                  </a:extLst>
                </a:gridCol>
                <a:gridCol w="1426464">
                  <a:extLst>
                    <a:ext uri="{9D8B030D-6E8A-4147-A177-3AD203B41FA5}">
                      <a16:colId xmlns:a16="http://schemas.microsoft.com/office/drawing/2014/main" val="1224280529"/>
                    </a:ext>
                  </a:extLst>
                </a:gridCol>
                <a:gridCol w="850392">
                  <a:extLst>
                    <a:ext uri="{9D8B030D-6E8A-4147-A177-3AD203B41FA5}">
                      <a16:colId xmlns:a16="http://schemas.microsoft.com/office/drawing/2014/main" val="3147196118"/>
                    </a:ext>
                  </a:extLst>
                </a:gridCol>
                <a:gridCol w="768096">
                  <a:extLst>
                    <a:ext uri="{9D8B030D-6E8A-4147-A177-3AD203B41FA5}">
                      <a16:colId xmlns:a16="http://schemas.microsoft.com/office/drawing/2014/main" val="3017667312"/>
                    </a:ext>
                  </a:extLst>
                </a:gridCol>
              </a:tblGrid>
              <a:tr h="412769">
                <a:tc>
                  <a:txBody>
                    <a:bodyPr/>
                    <a:lstStyle/>
                    <a:p>
                      <a:pPr algn="ctr" fontAlgn="ctr"/>
                      <a:r>
                        <a:rPr lang="it-IT" sz="900" b="1" u="none" strike="noStrike" dirty="0">
                          <a:effectLst/>
                          <a:latin typeface="Montserrat" panose="00000500000000000000" pitchFamily="2" charset="0"/>
                        </a:rPr>
                        <a:t>Famiglia</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Peso %</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Indicatori</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TIPOLOGIA INDICATORE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MODALITA' DI MISURAZIONE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FONTE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PUNTI</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extLst>
                  <a:ext uri="{0D108BD9-81ED-4DB2-BD59-A6C34878D82A}">
                    <a16:rowId xmlns:a16="http://schemas.microsoft.com/office/drawing/2014/main" val="3039157121"/>
                  </a:ext>
                </a:extLst>
              </a:tr>
              <a:tr h="912485">
                <a:tc rowSpan="3">
                  <a:txBody>
                    <a:bodyPr/>
                    <a:lstStyle/>
                    <a:p>
                      <a:pPr algn="ctr" rtl="0" fontAlgn="ctr"/>
                      <a:r>
                        <a:rPr lang="it-IT" sz="1200" b="1" u="none" strike="noStrike" dirty="0">
                          <a:effectLst/>
                          <a:latin typeface="Montserrat" panose="00000500000000000000" pitchFamily="2" charset="0"/>
                        </a:rPr>
                        <a:t>Tutela della genitorialità e conciliazione vita-lavoro</a:t>
                      </a:r>
                      <a:endParaRPr lang="it-IT" sz="1200" b="1" i="0" u="none" strike="noStrike" dirty="0">
                        <a:solidFill>
                          <a:srgbClr val="000000"/>
                        </a:solidFill>
                        <a:effectLst/>
                        <a:latin typeface="Montserrat" panose="00000500000000000000" pitchFamily="2" charset="0"/>
                      </a:endParaRPr>
                    </a:p>
                  </a:txBody>
                  <a:tcPr marL="4709" marR="4709" marT="4709" marB="0" anchor="ctr">
                    <a:solidFill>
                      <a:srgbClr val="D0CECE"/>
                    </a:solidFill>
                  </a:tcPr>
                </a:tc>
                <a:tc rowSpan="3">
                  <a:txBody>
                    <a:bodyPr/>
                    <a:lstStyle/>
                    <a:p>
                      <a:pPr algn="ctr" rtl="0" fontAlgn="ctr"/>
                      <a:r>
                        <a:rPr lang="it-IT" sz="1600" u="none" strike="noStrike" dirty="0">
                          <a:effectLst/>
                          <a:latin typeface="Montserrat" panose="00000500000000000000" pitchFamily="2" charset="0"/>
                        </a:rPr>
                        <a:t>20</a:t>
                      </a:r>
                      <a:endParaRPr lang="it-IT" sz="1600" b="0" i="0" u="none" strike="noStrike" dirty="0">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50" u="none" strike="noStrike" dirty="0">
                          <a:effectLst/>
                          <a:latin typeface="Montserrat" panose="00000500000000000000" pitchFamily="2" charset="0"/>
                        </a:rPr>
                        <a:t>1. Presenza servizi dedicati al rientro post maternità/paternità (ad esempio: procedure/attività per il back to work, coaching, part-time su richiesta temporaneo e reversibile, smart working , piano welfare ad hoc, asilo nido aziendale) </a:t>
                      </a:r>
                      <a:endParaRPr lang="it-IT" sz="1050" b="0" i="0" u="none" strike="noStrike" dirty="0">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00" u="none" strike="noStrike" dirty="0">
                          <a:effectLst/>
                          <a:latin typeface="Montserrat" panose="00000500000000000000" pitchFamily="2" charset="0"/>
                        </a:rPr>
                        <a:t>QUALITATIVO </a:t>
                      </a:r>
                      <a:endParaRPr lang="it-IT" sz="1000" b="0" i="0" u="none" strike="noStrike" dirty="0">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00" u="none" strike="noStrike">
                          <a:effectLst/>
                          <a:latin typeface="Montserrat" panose="00000500000000000000" pitchFamily="2" charset="0"/>
                        </a:rPr>
                        <a:t>SÌ/NO </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00" u="none" strike="noStrike">
                          <a:effectLst/>
                          <a:latin typeface="Montserrat" panose="00000500000000000000" pitchFamily="2" charset="0"/>
                        </a:rPr>
                        <a:t>Interna </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00" u="none" strike="noStrike">
                          <a:effectLst/>
                          <a:latin typeface="Montserrat" panose="00000500000000000000" pitchFamily="2" charset="0"/>
                        </a:rPr>
                        <a:t>20</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0CECE"/>
                    </a:solidFill>
                  </a:tcPr>
                </a:tc>
                <a:extLst>
                  <a:ext uri="{0D108BD9-81ED-4DB2-BD59-A6C34878D82A}">
                    <a16:rowId xmlns:a16="http://schemas.microsoft.com/office/drawing/2014/main" val="1818923173"/>
                  </a:ext>
                </a:extLst>
              </a:tr>
              <a:tr h="1669627">
                <a:tc vMerge="1">
                  <a:txBody>
                    <a:bodyPr/>
                    <a:lstStyle/>
                    <a:p>
                      <a:pPr algn="l" rtl="0" fontAlgn="ctr"/>
                      <a:endParaRPr lang="it-IT" sz="900" b="0" i="0" u="none" strike="noStrike">
                        <a:solidFill>
                          <a:srgbClr val="000000"/>
                        </a:solidFill>
                        <a:effectLst/>
                        <a:latin typeface="Montserrat" panose="00000500000000000000" pitchFamily="2" charset="0"/>
                      </a:endParaRPr>
                    </a:p>
                  </a:txBody>
                  <a:tcPr marL="4709" marR="4709" marT="4709" marB="0" anchor="ctr"/>
                </a:tc>
                <a:tc vMerge="1">
                  <a:txBody>
                    <a:bodyPr/>
                    <a:lstStyle/>
                    <a:p>
                      <a:pPr algn="l" rtl="0" fontAlgn="ctr"/>
                      <a:endParaRPr lang="it-IT" sz="900" b="0" i="0" u="none" strike="noStrike">
                        <a:solidFill>
                          <a:srgbClr val="000000"/>
                        </a:solidFill>
                        <a:effectLst/>
                        <a:latin typeface="Montserrat" panose="00000500000000000000" pitchFamily="2" charset="0"/>
                      </a:endParaRPr>
                    </a:p>
                  </a:txBody>
                  <a:tcPr marL="4709" marR="4709" marT="4709" marB="0" anchor="ctr"/>
                </a:tc>
                <a:tc>
                  <a:txBody>
                    <a:bodyPr/>
                    <a:lstStyle/>
                    <a:p>
                      <a:pPr algn="ctr" rtl="0" fontAlgn="ctr"/>
                      <a:r>
                        <a:rPr lang="it-IT" sz="1050" u="none" strike="noStrike" dirty="0">
                          <a:effectLst/>
                          <a:latin typeface="Montserrat" panose="00000500000000000000" pitchFamily="2" charset="0"/>
                        </a:rPr>
                        <a:t>2. Presenza di policy, oltre il CCNL di riferimento, dedicate alla tutela della maternità/ paternità e servizi per favorire la conciliazione dei tempi di vita personale e lavorativa (ad esempio: congedo di paternità oltre il CCNL, procedure/attività per il back to work, </a:t>
                      </a:r>
                      <a:r>
                        <a:rPr lang="it-IT" sz="1050" u="none" strike="noStrike" dirty="0" err="1">
                          <a:effectLst/>
                          <a:latin typeface="Montserrat" panose="00000500000000000000" pitchFamily="2" charset="0"/>
                        </a:rPr>
                        <a:t>coaching</a:t>
                      </a:r>
                      <a:r>
                        <a:rPr lang="it-IT" sz="1050" u="none" strike="noStrike" dirty="0">
                          <a:effectLst/>
                          <a:latin typeface="Montserrat" panose="00000500000000000000" pitchFamily="2" charset="0"/>
                        </a:rPr>
                        <a:t>, part-time reversibile, </a:t>
                      </a:r>
                      <a:r>
                        <a:rPr lang="it-IT" sz="1050" u="none" strike="noStrike" dirty="0" err="1">
                          <a:effectLst/>
                          <a:latin typeface="Montserrat" panose="00000500000000000000" pitchFamily="2" charset="0"/>
                        </a:rPr>
                        <a:t>smart</a:t>
                      </a:r>
                      <a:r>
                        <a:rPr lang="it-IT" sz="1050" u="none" strike="noStrike" dirty="0">
                          <a:effectLst/>
                          <a:latin typeface="Montserrat" panose="00000500000000000000" pitchFamily="2" charset="0"/>
                        </a:rPr>
                        <a:t> </a:t>
                      </a:r>
                      <a:r>
                        <a:rPr lang="it-IT" sz="1050" u="none" strike="noStrike" dirty="0" err="1">
                          <a:effectLst/>
                          <a:latin typeface="Montserrat" panose="00000500000000000000" pitchFamily="2" charset="0"/>
                        </a:rPr>
                        <a:t>working</a:t>
                      </a:r>
                      <a:r>
                        <a:rPr lang="it-IT" sz="1050" u="none" strike="noStrike" dirty="0">
                          <a:effectLst/>
                          <a:latin typeface="Montserrat" panose="00000500000000000000" pitchFamily="2" charset="0"/>
                        </a:rPr>
                        <a:t>, piano welfare ad hoc, asilo nido aziendale, programmi di engagement, su base volontaria, durante il congedo di maternità) </a:t>
                      </a:r>
                      <a:endParaRPr lang="it-IT" sz="1050" b="0" i="0" u="none" strike="noStrike" dirty="0">
                        <a:solidFill>
                          <a:srgbClr val="000000"/>
                        </a:solidFill>
                        <a:effectLst/>
                        <a:latin typeface="Montserrat" panose="00000500000000000000" pitchFamily="2" charset="0"/>
                      </a:endParaRPr>
                    </a:p>
                  </a:txBody>
                  <a:tcPr marL="4709" marR="4709" marT="4709" marB="0" anchor="ctr">
                    <a:solidFill>
                      <a:srgbClr val="DAE3F3"/>
                    </a:solidFill>
                  </a:tcPr>
                </a:tc>
                <a:tc>
                  <a:txBody>
                    <a:bodyPr/>
                    <a:lstStyle/>
                    <a:p>
                      <a:pPr algn="ctr" rtl="0" fontAlgn="ctr"/>
                      <a:r>
                        <a:rPr lang="it-IT" sz="1000" u="none" strike="noStrike">
                          <a:effectLst/>
                          <a:latin typeface="Montserrat" panose="00000500000000000000" pitchFamily="2" charset="0"/>
                        </a:rPr>
                        <a:t>QUALITATIVO </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AE3F3"/>
                    </a:solidFill>
                  </a:tcPr>
                </a:tc>
                <a:tc>
                  <a:txBody>
                    <a:bodyPr/>
                    <a:lstStyle/>
                    <a:p>
                      <a:pPr algn="ctr" rtl="0" fontAlgn="ctr"/>
                      <a:r>
                        <a:rPr lang="it-IT" sz="1000" u="none" strike="noStrike" dirty="0">
                          <a:effectLst/>
                          <a:latin typeface="Montserrat" panose="00000500000000000000" pitchFamily="2" charset="0"/>
                        </a:rPr>
                        <a:t>SÌ/NO </a:t>
                      </a:r>
                      <a:endParaRPr lang="it-IT" sz="1000" b="0" i="0" u="none" strike="noStrike" dirty="0">
                        <a:solidFill>
                          <a:srgbClr val="000000"/>
                        </a:solidFill>
                        <a:effectLst/>
                        <a:latin typeface="Montserrat" panose="00000500000000000000" pitchFamily="2" charset="0"/>
                      </a:endParaRPr>
                    </a:p>
                  </a:txBody>
                  <a:tcPr marL="4709" marR="4709" marT="4709" marB="0" anchor="ctr">
                    <a:solidFill>
                      <a:srgbClr val="DAE3F3"/>
                    </a:solidFill>
                  </a:tcPr>
                </a:tc>
                <a:tc>
                  <a:txBody>
                    <a:bodyPr/>
                    <a:lstStyle/>
                    <a:p>
                      <a:pPr algn="ctr" rtl="0" fontAlgn="ctr"/>
                      <a:r>
                        <a:rPr lang="it-IT" sz="1000" u="none" strike="noStrike">
                          <a:effectLst/>
                          <a:latin typeface="Montserrat" panose="00000500000000000000" pitchFamily="2" charset="0"/>
                        </a:rPr>
                        <a:t>Interna </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AE3F3"/>
                    </a:solidFill>
                  </a:tcPr>
                </a:tc>
                <a:tc>
                  <a:txBody>
                    <a:bodyPr/>
                    <a:lstStyle/>
                    <a:p>
                      <a:pPr algn="ctr" rtl="0" fontAlgn="ctr"/>
                      <a:r>
                        <a:rPr lang="it-IT" sz="1000" u="none" strike="noStrike">
                          <a:effectLst/>
                          <a:latin typeface="Montserrat" panose="00000500000000000000" pitchFamily="2" charset="0"/>
                        </a:rPr>
                        <a:t>35</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AE3F3"/>
                    </a:solidFill>
                  </a:tcPr>
                </a:tc>
                <a:extLst>
                  <a:ext uri="{0D108BD9-81ED-4DB2-BD59-A6C34878D82A}">
                    <a16:rowId xmlns:a16="http://schemas.microsoft.com/office/drawing/2014/main" val="2964008626"/>
                  </a:ext>
                </a:extLst>
              </a:tr>
              <a:tr h="1214917">
                <a:tc vMerge="1">
                  <a:txBody>
                    <a:bodyPr/>
                    <a:lstStyle/>
                    <a:p>
                      <a:pPr algn="l" rtl="0" fontAlgn="ctr"/>
                      <a:endParaRPr lang="it-IT" sz="900" b="0" i="0" u="none" strike="noStrike">
                        <a:solidFill>
                          <a:srgbClr val="000000"/>
                        </a:solidFill>
                        <a:effectLst/>
                        <a:latin typeface="Montserrat" panose="00000500000000000000" pitchFamily="2" charset="0"/>
                      </a:endParaRPr>
                    </a:p>
                  </a:txBody>
                  <a:tcPr marL="4709" marR="4709" marT="4709" marB="0" anchor="ctr"/>
                </a:tc>
                <a:tc vMerge="1">
                  <a:txBody>
                    <a:bodyPr/>
                    <a:lstStyle/>
                    <a:p>
                      <a:pPr algn="l" rtl="0" fontAlgn="ctr"/>
                      <a:endParaRPr lang="it-IT" sz="900" b="0" i="0" u="none" strike="noStrike">
                        <a:solidFill>
                          <a:srgbClr val="000000"/>
                        </a:solidFill>
                        <a:effectLst/>
                        <a:latin typeface="Montserrat" panose="00000500000000000000" pitchFamily="2" charset="0"/>
                      </a:endParaRPr>
                    </a:p>
                  </a:txBody>
                  <a:tcPr marL="4709" marR="4709" marT="4709" marB="0" anchor="ctr"/>
                </a:tc>
                <a:tc>
                  <a:txBody>
                    <a:bodyPr/>
                    <a:lstStyle/>
                    <a:p>
                      <a:pPr algn="ctr" rtl="0" fontAlgn="ctr"/>
                      <a:r>
                        <a:rPr lang="it-IT" sz="1050" u="none" strike="noStrike" dirty="0">
                          <a:effectLst/>
                          <a:latin typeface="Montserrat" panose="00000500000000000000" pitchFamily="2" charset="0"/>
                        </a:rPr>
                        <a:t>3. Presenza di policy per il mantenimento di benefits e iniziative che valorizzino l’esperienza della genitorialità come momento di acquisizione di nuove competenze a favore della persona e dell'organizzazione e che tutelino la relazione tra persona e azienda prima, durante e dopo la maternità/paternità </a:t>
                      </a:r>
                      <a:endParaRPr lang="it-IT" sz="1050" b="0" i="0" u="none" strike="noStrike" dirty="0">
                        <a:solidFill>
                          <a:srgbClr val="000000"/>
                        </a:solidFill>
                        <a:effectLst/>
                        <a:latin typeface="Montserrat" panose="00000500000000000000" pitchFamily="2" charset="0"/>
                      </a:endParaRPr>
                    </a:p>
                  </a:txBody>
                  <a:tcPr marL="4709" marR="4709" marT="4709" marB="0" anchor="ctr">
                    <a:solidFill>
                      <a:srgbClr val="DAE3F3"/>
                    </a:solidFill>
                  </a:tcPr>
                </a:tc>
                <a:tc>
                  <a:txBody>
                    <a:bodyPr/>
                    <a:lstStyle/>
                    <a:p>
                      <a:pPr algn="ctr" rtl="0" fontAlgn="ctr"/>
                      <a:r>
                        <a:rPr lang="it-IT" sz="1000" u="none" strike="noStrike">
                          <a:effectLst/>
                          <a:latin typeface="Montserrat" panose="00000500000000000000" pitchFamily="2" charset="0"/>
                        </a:rPr>
                        <a:t>QUALITATIVO </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AE3F3"/>
                    </a:solidFill>
                  </a:tcPr>
                </a:tc>
                <a:tc>
                  <a:txBody>
                    <a:bodyPr/>
                    <a:lstStyle/>
                    <a:p>
                      <a:pPr algn="ctr" rtl="0" fontAlgn="ctr"/>
                      <a:r>
                        <a:rPr lang="it-IT" sz="1000" u="none" strike="noStrike">
                          <a:effectLst/>
                          <a:latin typeface="Montserrat" panose="00000500000000000000" pitchFamily="2" charset="0"/>
                        </a:rPr>
                        <a:t>SÌ/NO </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AE3F3"/>
                    </a:solidFill>
                  </a:tcPr>
                </a:tc>
                <a:tc>
                  <a:txBody>
                    <a:bodyPr/>
                    <a:lstStyle/>
                    <a:p>
                      <a:pPr algn="ctr" rtl="0" fontAlgn="ctr"/>
                      <a:r>
                        <a:rPr lang="it-IT" sz="1000" u="none" strike="noStrike" dirty="0">
                          <a:effectLst/>
                          <a:latin typeface="Montserrat" panose="00000500000000000000" pitchFamily="2" charset="0"/>
                        </a:rPr>
                        <a:t>Interna </a:t>
                      </a:r>
                      <a:endParaRPr lang="it-IT" sz="1000" b="0" i="0" u="none" strike="noStrike" dirty="0">
                        <a:solidFill>
                          <a:srgbClr val="000000"/>
                        </a:solidFill>
                        <a:effectLst/>
                        <a:latin typeface="Montserrat" panose="00000500000000000000" pitchFamily="2" charset="0"/>
                      </a:endParaRPr>
                    </a:p>
                  </a:txBody>
                  <a:tcPr marL="4709" marR="4709" marT="4709" marB="0" anchor="ctr">
                    <a:solidFill>
                      <a:srgbClr val="DAE3F3"/>
                    </a:solidFill>
                  </a:tcPr>
                </a:tc>
                <a:tc>
                  <a:txBody>
                    <a:bodyPr/>
                    <a:lstStyle/>
                    <a:p>
                      <a:pPr algn="ctr" rtl="0" fontAlgn="ctr"/>
                      <a:r>
                        <a:rPr lang="it-IT" sz="1000" u="none" strike="noStrike" dirty="0">
                          <a:effectLst/>
                          <a:latin typeface="Montserrat" panose="00000500000000000000" pitchFamily="2" charset="0"/>
                        </a:rPr>
                        <a:t>25</a:t>
                      </a:r>
                      <a:endParaRPr lang="it-IT" sz="1000" b="0" i="0" u="none" strike="noStrike" dirty="0">
                        <a:solidFill>
                          <a:srgbClr val="000000"/>
                        </a:solidFill>
                        <a:effectLst/>
                        <a:latin typeface="Montserrat" panose="00000500000000000000" pitchFamily="2" charset="0"/>
                      </a:endParaRPr>
                    </a:p>
                  </a:txBody>
                  <a:tcPr marL="4709" marR="4709" marT="4709" marB="0" anchor="ctr">
                    <a:solidFill>
                      <a:srgbClr val="DAE3F3"/>
                    </a:solidFill>
                  </a:tcPr>
                </a:tc>
                <a:extLst>
                  <a:ext uri="{0D108BD9-81ED-4DB2-BD59-A6C34878D82A}">
                    <a16:rowId xmlns:a16="http://schemas.microsoft.com/office/drawing/2014/main" val="3982394751"/>
                  </a:ext>
                </a:extLst>
              </a:tr>
            </a:tbl>
          </a:graphicData>
        </a:graphic>
      </p:graphicFrame>
      <p:sp>
        <p:nvSpPr>
          <p:cNvPr id="6" name="CasellaDiTesto 2">
            <a:extLst>
              <a:ext uri="{FF2B5EF4-FFF2-40B4-BE49-F238E27FC236}">
                <a16:creationId xmlns:a16="http://schemas.microsoft.com/office/drawing/2014/main" id="{61890587-DA61-F63A-412F-408B2A6B727E}"/>
              </a:ext>
            </a:extLst>
          </p:cNvPr>
          <p:cNvSpPr/>
          <p:nvPr/>
        </p:nvSpPr>
        <p:spPr>
          <a:xfrm>
            <a:off x="462711" y="954443"/>
            <a:ext cx="11637140"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it-IT" strike="noStrike" spc="-1" dirty="0">
                <a:solidFill>
                  <a:srgbClr val="002060"/>
                </a:solidFill>
                <a:latin typeface="Montserrat"/>
              </a:rPr>
              <a:t>QUALCHE ESEMPIO: AREA </a:t>
            </a:r>
            <a:r>
              <a:rPr lang="it-IT" sz="1800" b="1" spc="-1" dirty="0">
                <a:solidFill>
                  <a:srgbClr val="002060"/>
                </a:solidFill>
                <a:latin typeface="Montserrat"/>
              </a:rPr>
              <a:t>Tutela della genitorialità e conciliazione vita-lavoro</a:t>
            </a:r>
            <a:endParaRPr lang="it-IT" b="1" strike="noStrike" spc="-1" dirty="0">
              <a:solidFill>
                <a:srgbClr val="002060"/>
              </a:solidFill>
              <a:latin typeface="Montserrat"/>
            </a:endParaRPr>
          </a:p>
        </p:txBody>
      </p:sp>
      <p:sp>
        <p:nvSpPr>
          <p:cNvPr id="7" name="Freccia a pentagono 6">
            <a:extLst>
              <a:ext uri="{FF2B5EF4-FFF2-40B4-BE49-F238E27FC236}">
                <a16:creationId xmlns:a16="http://schemas.microsoft.com/office/drawing/2014/main" id="{7CE35445-B489-A8E0-27D4-5A59BED9E278}"/>
              </a:ext>
            </a:extLst>
          </p:cNvPr>
          <p:cNvSpPr/>
          <p:nvPr/>
        </p:nvSpPr>
        <p:spPr>
          <a:xfrm flipH="1">
            <a:off x="11130675" y="3143044"/>
            <a:ext cx="1030579" cy="568354"/>
          </a:xfrm>
          <a:prstGeom prst="homePlate">
            <a:avLst>
              <a:gd name="adj" fmla="val 2234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solidFill>
                  <a:schemeClr val="tx1"/>
                </a:solidFill>
                <a:latin typeface="Montserrat" panose="00000500000000000000" pitchFamily="2" charset="0"/>
              </a:rPr>
              <a:t>Indicatore per organizzazioni di Fascia 1 e 2 </a:t>
            </a:r>
          </a:p>
        </p:txBody>
      </p:sp>
      <p:sp>
        <p:nvSpPr>
          <p:cNvPr id="4" name="Freccia a pentagono 3">
            <a:extLst>
              <a:ext uri="{FF2B5EF4-FFF2-40B4-BE49-F238E27FC236}">
                <a16:creationId xmlns:a16="http://schemas.microsoft.com/office/drawing/2014/main" id="{EB2A75EE-69B7-1FCB-6B0E-1175D2CAC9BB}"/>
              </a:ext>
            </a:extLst>
          </p:cNvPr>
          <p:cNvSpPr/>
          <p:nvPr/>
        </p:nvSpPr>
        <p:spPr>
          <a:xfrm flipH="1">
            <a:off x="11130675" y="4619799"/>
            <a:ext cx="1030579" cy="568354"/>
          </a:xfrm>
          <a:prstGeom prst="homePlate">
            <a:avLst>
              <a:gd name="adj" fmla="val 2234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solidFill>
                  <a:schemeClr val="tx1"/>
                </a:solidFill>
                <a:latin typeface="Montserrat" panose="00000500000000000000" pitchFamily="2" charset="0"/>
              </a:rPr>
              <a:t>Indicatore per organizzazioni di Fascia 1 e 2 </a:t>
            </a:r>
          </a:p>
        </p:txBody>
      </p:sp>
    </p:spTree>
    <p:extLst>
      <p:ext uri="{BB962C8B-B14F-4D97-AF65-F5344CB8AC3E}">
        <p14:creationId xmlns:p14="http://schemas.microsoft.com/office/powerpoint/2010/main" val="2763330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8A85A6E-5B43-D823-9264-52A5D33B6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3" name="Tabella 2"/>
          <p:cNvGraphicFramePr>
            <a:graphicFrameLocks noGrp="1"/>
          </p:cNvGraphicFramePr>
          <p:nvPr/>
        </p:nvGraphicFramePr>
        <p:xfrm>
          <a:off x="495231" y="1322321"/>
          <a:ext cx="10697025" cy="2445007"/>
        </p:xfrm>
        <a:graphic>
          <a:graphicData uri="http://schemas.openxmlformats.org/drawingml/2006/table">
            <a:tbl>
              <a:tblPr>
                <a:tableStyleId>{5C22544A-7EE6-4342-B048-85BDC9FD1C3A}</a:tableStyleId>
              </a:tblPr>
              <a:tblGrid>
                <a:gridCol w="1406721">
                  <a:extLst>
                    <a:ext uri="{9D8B030D-6E8A-4147-A177-3AD203B41FA5}">
                      <a16:colId xmlns:a16="http://schemas.microsoft.com/office/drawing/2014/main" val="2213767008"/>
                    </a:ext>
                  </a:extLst>
                </a:gridCol>
                <a:gridCol w="768096">
                  <a:extLst>
                    <a:ext uri="{9D8B030D-6E8A-4147-A177-3AD203B41FA5}">
                      <a16:colId xmlns:a16="http://schemas.microsoft.com/office/drawing/2014/main" val="4246761459"/>
                    </a:ext>
                  </a:extLst>
                </a:gridCol>
                <a:gridCol w="4279392">
                  <a:extLst>
                    <a:ext uri="{9D8B030D-6E8A-4147-A177-3AD203B41FA5}">
                      <a16:colId xmlns:a16="http://schemas.microsoft.com/office/drawing/2014/main" val="449057930"/>
                    </a:ext>
                  </a:extLst>
                </a:gridCol>
                <a:gridCol w="1197864">
                  <a:extLst>
                    <a:ext uri="{9D8B030D-6E8A-4147-A177-3AD203B41FA5}">
                      <a16:colId xmlns:a16="http://schemas.microsoft.com/office/drawing/2014/main" val="148903723"/>
                    </a:ext>
                  </a:extLst>
                </a:gridCol>
                <a:gridCol w="1426464">
                  <a:extLst>
                    <a:ext uri="{9D8B030D-6E8A-4147-A177-3AD203B41FA5}">
                      <a16:colId xmlns:a16="http://schemas.microsoft.com/office/drawing/2014/main" val="1224280529"/>
                    </a:ext>
                  </a:extLst>
                </a:gridCol>
                <a:gridCol w="850392">
                  <a:extLst>
                    <a:ext uri="{9D8B030D-6E8A-4147-A177-3AD203B41FA5}">
                      <a16:colId xmlns:a16="http://schemas.microsoft.com/office/drawing/2014/main" val="3147196118"/>
                    </a:ext>
                  </a:extLst>
                </a:gridCol>
                <a:gridCol w="768096">
                  <a:extLst>
                    <a:ext uri="{9D8B030D-6E8A-4147-A177-3AD203B41FA5}">
                      <a16:colId xmlns:a16="http://schemas.microsoft.com/office/drawing/2014/main" val="3017667312"/>
                    </a:ext>
                  </a:extLst>
                </a:gridCol>
              </a:tblGrid>
              <a:tr h="403155">
                <a:tc>
                  <a:txBody>
                    <a:bodyPr/>
                    <a:lstStyle/>
                    <a:p>
                      <a:pPr algn="ctr" fontAlgn="ctr"/>
                      <a:r>
                        <a:rPr lang="it-IT" sz="900" b="1" u="none" strike="noStrike" dirty="0">
                          <a:effectLst/>
                          <a:latin typeface="Montserrat" panose="00000500000000000000" pitchFamily="2" charset="0"/>
                        </a:rPr>
                        <a:t>Famiglia</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Peso %</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Indicatori</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TIPOLOGIA INDICATORE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MODALITA' DI MISURAZIONE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FONTE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PUNTI</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extLst>
                  <a:ext uri="{0D108BD9-81ED-4DB2-BD59-A6C34878D82A}">
                    <a16:rowId xmlns:a16="http://schemas.microsoft.com/office/drawing/2014/main" val="3039157121"/>
                  </a:ext>
                </a:extLst>
              </a:tr>
              <a:tr h="779673">
                <a:tc rowSpan="2">
                  <a:txBody>
                    <a:bodyPr/>
                    <a:lstStyle/>
                    <a:p>
                      <a:pPr algn="ctr" rtl="0" fontAlgn="ctr"/>
                      <a:r>
                        <a:rPr lang="it-IT" sz="1200" b="1" u="none" strike="noStrike" dirty="0">
                          <a:effectLst/>
                          <a:latin typeface="Montserrat" panose="00000500000000000000" pitchFamily="2" charset="0"/>
                        </a:rPr>
                        <a:t>Tutela della genitorialità e conciliazione vita-lavoro</a:t>
                      </a:r>
                      <a:endParaRPr lang="it-IT" sz="1200" b="1" i="0" u="none" strike="noStrike" dirty="0">
                        <a:solidFill>
                          <a:srgbClr val="000000"/>
                        </a:solidFill>
                        <a:effectLst/>
                        <a:latin typeface="Montserrat" panose="00000500000000000000" pitchFamily="2" charset="0"/>
                      </a:endParaRPr>
                    </a:p>
                  </a:txBody>
                  <a:tcPr marL="4709" marR="4709" marT="4709" marB="0" anchor="ctr">
                    <a:solidFill>
                      <a:schemeClr val="bg2">
                        <a:lumMod val="90000"/>
                      </a:schemeClr>
                    </a:solidFill>
                  </a:tcPr>
                </a:tc>
                <a:tc rowSpan="2">
                  <a:txBody>
                    <a:bodyPr/>
                    <a:lstStyle/>
                    <a:p>
                      <a:pPr algn="ctr" rtl="0" fontAlgn="ctr"/>
                      <a:r>
                        <a:rPr lang="it-IT" sz="1600" u="none" strike="noStrike" dirty="0">
                          <a:effectLst/>
                          <a:latin typeface="Montserrat" panose="00000500000000000000" pitchFamily="2" charset="0"/>
                        </a:rPr>
                        <a:t>20</a:t>
                      </a:r>
                      <a:endParaRPr lang="it-IT" sz="1600" b="0" i="0" u="none" strike="noStrike" dirty="0">
                        <a:solidFill>
                          <a:srgbClr val="000000"/>
                        </a:solidFill>
                        <a:effectLst/>
                        <a:latin typeface="Montserrat" panose="00000500000000000000" pitchFamily="2" charset="0"/>
                      </a:endParaRPr>
                    </a:p>
                  </a:txBody>
                  <a:tcPr marL="4709" marR="4709" marT="4709" marB="0" anchor="ctr">
                    <a:solidFill>
                      <a:schemeClr val="bg2">
                        <a:lumMod val="90000"/>
                      </a:schemeClr>
                    </a:solidFill>
                  </a:tcPr>
                </a:tc>
                <a:tc>
                  <a:txBody>
                    <a:bodyPr/>
                    <a:lstStyle/>
                    <a:p>
                      <a:pPr algn="ctr" rtl="0" fontAlgn="ctr"/>
                      <a:r>
                        <a:rPr lang="it-IT" sz="1050" u="none" strike="noStrike" dirty="0">
                          <a:effectLst/>
                          <a:latin typeface="Montserrat" panose="00000500000000000000" pitchFamily="2" charset="0"/>
                        </a:rPr>
                        <a:t>4. Rapporto tra il numero dei beneficiari uomini effettivi sul totale dei beneficiari potenziali dei congedi di paternità nei primi dodici anni di vita del bambino obbligatori </a:t>
                      </a:r>
                      <a:endParaRPr lang="it-IT" sz="1050" b="0" i="0" u="none" strike="noStrike" dirty="0">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00" u="none" strike="noStrike">
                          <a:effectLst/>
                          <a:latin typeface="Montserrat" panose="00000500000000000000" pitchFamily="2" charset="0"/>
                        </a:rPr>
                        <a:t>QUANTITATIVO </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00" u="none" strike="noStrike">
                          <a:effectLst/>
                          <a:latin typeface="Montserrat" panose="00000500000000000000" pitchFamily="2" charset="0"/>
                        </a:rPr>
                        <a:t>I KPI si considerano progressivamente raggiunti quanto più si avvicinano al 100% </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00" u="none" strike="noStrike" dirty="0">
                          <a:effectLst/>
                          <a:latin typeface="Montserrat" panose="00000500000000000000" pitchFamily="2" charset="0"/>
                        </a:rPr>
                        <a:t>INPS + Interna </a:t>
                      </a:r>
                      <a:endParaRPr lang="it-IT" sz="1000" b="0" i="0" u="none" strike="noStrike" dirty="0">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00" u="none" strike="noStrike" dirty="0">
                          <a:effectLst/>
                          <a:latin typeface="Montserrat" panose="00000500000000000000" pitchFamily="2" charset="0"/>
                        </a:rPr>
                        <a:t>10</a:t>
                      </a:r>
                      <a:endParaRPr lang="it-IT" sz="1000" b="0" i="0" u="none" strike="noStrike" dirty="0">
                        <a:solidFill>
                          <a:srgbClr val="000000"/>
                        </a:solidFill>
                        <a:effectLst/>
                        <a:latin typeface="Montserrat" panose="00000500000000000000" pitchFamily="2" charset="0"/>
                      </a:endParaRPr>
                    </a:p>
                  </a:txBody>
                  <a:tcPr marL="4709" marR="4709" marT="4709" marB="0" anchor="ctr">
                    <a:solidFill>
                      <a:srgbClr val="D0CECE"/>
                    </a:solidFill>
                  </a:tcPr>
                </a:tc>
                <a:extLst>
                  <a:ext uri="{0D108BD9-81ED-4DB2-BD59-A6C34878D82A}">
                    <a16:rowId xmlns:a16="http://schemas.microsoft.com/office/drawing/2014/main" val="693690814"/>
                  </a:ext>
                </a:extLst>
              </a:tr>
              <a:tr h="1262179">
                <a:tc vMerge="1">
                  <a:txBody>
                    <a:bodyPr/>
                    <a:lstStyle/>
                    <a:p>
                      <a:pPr algn="l" rtl="0" fontAlgn="ctr"/>
                      <a:endParaRPr lang="it-IT" sz="900" b="0" i="0" u="none" strike="noStrike">
                        <a:solidFill>
                          <a:srgbClr val="000000"/>
                        </a:solidFill>
                        <a:effectLst/>
                        <a:latin typeface="Montserrat" panose="00000500000000000000" pitchFamily="2" charset="0"/>
                      </a:endParaRPr>
                    </a:p>
                  </a:txBody>
                  <a:tcPr marL="4709" marR="4709" marT="4709" marB="0" anchor="ctr"/>
                </a:tc>
                <a:tc vMerge="1">
                  <a:txBody>
                    <a:bodyPr/>
                    <a:lstStyle/>
                    <a:p>
                      <a:pPr algn="l" rtl="0" fontAlgn="ctr"/>
                      <a:endParaRPr lang="it-IT" sz="900" b="0" i="0" u="none" strike="noStrike">
                        <a:solidFill>
                          <a:srgbClr val="000000"/>
                        </a:solidFill>
                        <a:effectLst/>
                        <a:latin typeface="Montserrat" panose="00000500000000000000" pitchFamily="2" charset="0"/>
                      </a:endParaRPr>
                    </a:p>
                  </a:txBody>
                  <a:tcPr marL="4709" marR="4709" marT="4709" marB="0" anchor="ctr"/>
                </a:tc>
                <a:tc>
                  <a:txBody>
                    <a:bodyPr/>
                    <a:lstStyle/>
                    <a:p>
                      <a:pPr algn="ctr" rtl="0" fontAlgn="ctr"/>
                      <a:r>
                        <a:rPr lang="it-IT" sz="1050" u="none" strike="noStrike" dirty="0">
                          <a:effectLst/>
                          <a:latin typeface="Montserrat" panose="00000500000000000000" pitchFamily="2" charset="0"/>
                        </a:rPr>
                        <a:t>5. Rapporto tra n. di giorni medio di congedo di paternità obbligatorio fruiti e il totale di n. gg potenziale previsto dalla legge </a:t>
                      </a:r>
                      <a:endParaRPr lang="it-IT" sz="1050" b="0" i="0" u="none" strike="noStrike" dirty="0">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00" u="none" strike="noStrike">
                          <a:effectLst/>
                          <a:latin typeface="Montserrat" panose="00000500000000000000" pitchFamily="2" charset="0"/>
                        </a:rPr>
                        <a:t>QUANTITATIVO </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00" u="none" strike="noStrike">
                          <a:effectLst/>
                          <a:latin typeface="Montserrat" panose="00000500000000000000" pitchFamily="2" charset="0"/>
                        </a:rPr>
                        <a:t>I KPI si considerano progressivamente raggiunti quanto più si avvicinano al 100%</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00" u="none" strike="noStrike" dirty="0">
                          <a:effectLst/>
                          <a:latin typeface="Montserrat" panose="00000500000000000000" pitchFamily="2" charset="0"/>
                        </a:rPr>
                        <a:t>INPS + Interna </a:t>
                      </a:r>
                      <a:endParaRPr lang="it-IT" sz="1000" b="0" i="0" u="none" strike="noStrike" dirty="0">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00" u="none" strike="noStrike" dirty="0">
                          <a:effectLst/>
                          <a:latin typeface="Montserrat" panose="00000500000000000000" pitchFamily="2" charset="0"/>
                        </a:rPr>
                        <a:t>10</a:t>
                      </a:r>
                      <a:endParaRPr lang="it-IT" sz="1000" b="0" i="0" u="none" strike="noStrike" dirty="0">
                        <a:solidFill>
                          <a:srgbClr val="000000"/>
                        </a:solidFill>
                        <a:effectLst/>
                        <a:latin typeface="Montserrat" panose="00000500000000000000" pitchFamily="2" charset="0"/>
                      </a:endParaRPr>
                    </a:p>
                  </a:txBody>
                  <a:tcPr marL="4709" marR="4709" marT="4709" marB="0" anchor="ctr">
                    <a:solidFill>
                      <a:srgbClr val="D0CECE"/>
                    </a:solidFill>
                  </a:tcPr>
                </a:tc>
                <a:extLst>
                  <a:ext uri="{0D108BD9-81ED-4DB2-BD59-A6C34878D82A}">
                    <a16:rowId xmlns:a16="http://schemas.microsoft.com/office/drawing/2014/main" val="2913201499"/>
                  </a:ext>
                </a:extLst>
              </a:tr>
            </a:tbl>
          </a:graphicData>
        </a:graphic>
      </p:graphicFrame>
      <p:sp>
        <p:nvSpPr>
          <p:cNvPr id="6" name="CasellaDiTesto 2">
            <a:extLst>
              <a:ext uri="{FF2B5EF4-FFF2-40B4-BE49-F238E27FC236}">
                <a16:creationId xmlns:a16="http://schemas.microsoft.com/office/drawing/2014/main" id="{61890587-DA61-F63A-412F-408B2A6B727E}"/>
              </a:ext>
            </a:extLst>
          </p:cNvPr>
          <p:cNvSpPr/>
          <p:nvPr/>
        </p:nvSpPr>
        <p:spPr>
          <a:xfrm>
            <a:off x="462711" y="954443"/>
            <a:ext cx="11637140"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it-IT" strike="noStrike" spc="-1" dirty="0">
                <a:solidFill>
                  <a:srgbClr val="002060"/>
                </a:solidFill>
                <a:latin typeface="Montserrat"/>
              </a:rPr>
              <a:t>QUALCHE ESEMPIO: AREA </a:t>
            </a:r>
            <a:r>
              <a:rPr lang="it-IT" sz="1800" b="1" spc="-1" dirty="0">
                <a:solidFill>
                  <a:srgbClr val="002060"/>
                </a:solidFill>
                <a:latin typeface="Montserrat"/>
              </a:rPr>
              <a:t>Tutela della genitorialità e conciliazione vita-lavoro</a:t>
            </a:r>
            <a:endParaRPr lang="it-IT" b="1" strike="noStrike" spc="-1" dirty="0">
              <a:solidFill>
                <a:srgbClr val="002060"/>
              </a:solidFill>
              <a:latin typeface="Montserrat"/>
            </a:endParaRPr>
          </a:p>
        </p:txBody>
      </p:sp>
    </p:spTree>
    <p:extLst>
      <p:ext uri="{BB962C8B-B14F-4D97-AF65-F5344CB8AC3E}">
        <p14:creationId xmlns:p14="http://schemas.microsoft.com/office/powerpoint/2010/main" val="212373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D05B00AE-4C88-7AB8-B0AD-B404A8A04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p:cNvSpPr txBox="1">
            <a:spLocks/>
          </p:cNvSpPr>
          <p:nvPr/>
        </p:nvSpPr>
        <p:spPr>
          <a:xfrm>
            <a:off x="-337931" y="1119127"/>
            <a:ext cx="12192000" cy="646331"/>
          </a:xfrm>
          <a:prstGeom prst="rect">
            <a:avLst/>
          </a:prstGeom>
        </p:spPr>
        <p:txBody>
          <a:bodyPr vert="horz"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pPr>
            <a:r>
              <a:rPr lang="it-IT" sz="3600" dirty="0">
                <a:solidFill>
                  <a:srgbClr val="002060"/>
                </a:solidFill>
                <a:latin typeface="Montserrat" panose="00000500000000000000" pitchFamily="2" charset="0"/>
              </a:rPr>
              <a:t>VALUTAZIONE </a:t>
            </a:r>
            <a:r>
              <a:rPr lang="it-IT" sz="3600" b="1" dirty="0">
                <a:solidFill>
                  <a:srgbClr val="002060"/>
                </a:solidFill>
                <a:latin typeface="Montserrat" panose="00000500000000000000" pitchFamily="2" charset="0"/>
              </a:rPr>
              <a:t>DI CONFORMITÀ</a:t>
            </a:r>
          </a:p>
        </p:txBody>
      </p:sp>
      <p:sp>
        <p:nvSpPr>
          <p:cNvPr id="3" name="Callout con freccia in giù 1"/>
          <p:cNvSpPr>
            <a:spLocks noChangeArrowheads="1"/>
          </p:cNvSpPr>
          <p:nvPr/>
        </p:nvSpPr>
        <p:spPr bwMode="auto">
          <a:xfrm>
            <a:off x="846014" y="2916511"/>
            <a:ext cx="2952750" cy="1297207"/>
          </a:xfrm>
          <a:prstGeom prst="downArrowCallout">
            <a:avLst>
              <a:gd name="adj1" fmla="val 25016"/>
              <a:gd name="adj2" fmla="val 25008"/>
              <a:gd name="adj3" fmla="val 25000"/>
              <a:gd name="adj4" fmla="val 64977"/>
            </a:avLst>
          </a:prstGeom>
          <a:solidFill>
            <a:schemeClr val="accent1">
              <a:lumMod val="60000"/>
              <a:lumOff val="40000"/>
            </a:schemeClr>
          </a:solidFill>
          <a:ln w="9525" algn="ctr">
            <a:solidFill>
              <a:schemeClr val="tx1"/>
            </a:solidFill>
            <a:round/>
            <a:headEnd/>
            <a:tailEnd/>
          </a:ln>
          <a:effectLst/>
        </p:spPr>
        <p:txBody>
          <a:bodyPr/>
          <a:lstStyle>
            <a:lvl1pPr defTabSz="1100138">
              <a:spcBef>
                <a:spcPct val="20000"/>
              </a:spcBef>
              <a:buChar char="•"/>
              <a:defRPr sz="3900">
                <a:solidFill>
                  <a:schemeClr val="tx1"/>
                </a:solidFill>
                <a:latin typeface="Arial" panose="020B0604020202020204" pitchFamily="34" charset="0"/>
              </a:defRPr>
            </a:lvl1pPr>
            <a:lvl2pPr marL="742950" indent="-285750" defTabSz="1100138">
              <a:spcBef>
                <a:spcPct val="20000"/>
              </a:spcBef>
              <a:buChar char="–"/>
              <a:defRPr sz="3400">
                <a:solidFill>
                  <a:schemeClr val="tx1"/>
                </a:solidFill>
                <a:latin typeface="Arial" panose="020B0604020202020204" pitchFamily="34" charset="0"/>
              </a:defRPr>
            </a:lvl2pPr>
            <a:lvl3pPr marL="1143000" indent="-228600" defTabSz="1100138">
              <a:spcBef>
                <a:spcPct val="20000"/>
              </a:spcBef>
              <a:buChar char="•"/>
              <a:defRPr sz="2900">
                <a:solidFill>
                  <a:schemeClr val="tx1"/>
                </a:solidFill>
                <a:latin typeface="Arial" panose="020B0604020202020204" pitchFamily="34" charset="0"/>
              </a:defRPr>
            </a:lvl3pPr>
            <a:lvl4pPr marL="1600200" indent="-228600" defTabSz="1100138">
              <a:spcBef>
                <a:spcPct val="20000"/>
              </a:spcBef>
              <a:buChar char="–"/>
              <a:defRPr sz="2400">
                <a:solidFill>
                  <a:schemeClr val="tx1"/>
                </a:solidFill>
                <a:latin typeface="Arial" panose="020B0604020202020204" pitchFamily="34" charset="0"/>
              </a:defRPr>
            </a:lvl4pPr>
            <a:lvl5pPr marL="2057400" indent="-228600" defTabSz="1100138">
              <a:spcBef>
                <a:spcPct val="20000"/>
              </a:spcBef>
              <a:buChar char="»"/>
              <a:defRPr sz="2400">
                <a:solidFill>
                  <a:schemeClr val="tx1"/>
                </a:solidFill>
                <a:latin typeface="Arial" panose="020B0604020202020204" pitchFamily="34" charset="0"/>
              </a:defRPr>
            </a:lvl5pPr>
            <a:lvl6pPr marL="25146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it-IT" altLang="it-IT" sz="1800" b="1" dirty="0">
                <a:solidFill>
                  <a:srgbClr val="002060"/>
                </a:solidFill>
                <a:latin typeface="Montserrat" panose="00000500000000000000" pitchFamily="2" charset="0"/>
              </a:rPr>
              <a:t>valutazione di </a:t>
            </a:r>
          </a:p>
          <a:p>
            <a:pPr algn="ctr" eaLnBrk="1" hangingPunct="1">
              <a:spcBef>
                <a:spcPct val="0"/>
              </a:spcBef>
              <a:buFontTx/>
              <a:buNone/>
            </a:pPr>
            <a:r>
              <a:rPr lang="it-IT" altLang="it-IT" sz="1800" b="1" dirty="0">
                <a:solidFill>
                  <a:srgbClr val="002060"/>
                </a:solidFill>
                <a:latin typeface="Montserrat" panose="00000500000000000000" pitchFamily="2" charset="0"/>
              </a:rPr>
              <a:t>PRIMA parte</a:t>
            </a:r>
          </a:p>
        </p:txBody>
      </p:sp>
      <p:sp>
        <p:nvSpPr>
          <p:cNvPr id="4" name="Rettangolo 2"/>
          <p:cNvSpPr>
            <a:spLocks noChangeArrowheads="1"/>
          </p:cNvSpPr>
          <p:nvPr/>
        </p:nvSpPr>
        <p:spPr bwMode="auto">
          <a:xfrm>
            <a:off x="791584" y="4327454"/>
            <a:ext cx="2952750" cy="1231106"/>
          </a:xfrm>
          <a:prstGeom prst="rect">
            <a:avLst/>
          </a:prstGeom>
          <a:solidFill>
            <a:schemeClr val="accent4">
              <a:lumMod val="20000"/>
              <a:lumOff val="80000"/>
            </a:schemeClr>
          </a:solidFill>
          <a:ln w="9525" algn="ctr">
            <a:solidFill>
              <a:schemeClr val="tx1"/>
            </a:solidFill>
            <a:round/>
            <a:headEnd/>
            <a:tailEnd/>
          </a:ln>
        </p:spPr>
        <p:txBody>
          <a:bodyPr anchor="ctr">
            <a:spAutoFit/>
          </a:bodyPr>
          <a:lstStyle>
            <a:lvl1pPr defTabSz="1100138">
              <a:spcBef>
                <a:spcPct val="20000"/>
              </a:spcBef>
              <a:buChar char="•"/>
              <a:defRPr sz="3900">
                <a:solidFill>
                  <a:schemeClr val="tx1"/>
                </a:solidFill>
                <a:latin typeface="Arial" panose="020B0604020202020204" pitchFamily="34" charset="0"/>
              </a:defRPr>
            </a:lvl1pPr>
            <a:lvl2pPr marL="742950" indent="-285750" defTabSz="1100138">
              <a:spcBef>
                <a:spcPct val="20000"/>
              </a:spcBef>
              <a:buChar char="–"/>
              <a:defRPr sz="3400">
                <a:solidFill>
                  <a:schemeClr val="tx1"/>
                </a:solidFill>
                <a:latin typeface="Arial" panose="020B0604020202020204" pitchFamily="34" charset="0"/>
              </a:defRPr>
            </a:lvl2pPr>
            <a:lvl3pPr marL="1143000" indent="-228600" defTabSz="1100138">
              <a:spcBef>
                <a:spcPct val="20000"/>
              </a:spcBef>
              <a:buChar char="•"/>
              <a:defRPr sz="2900">
                <a:solidFill>
                  <a:schemeClr val="tx1"/>
                </a:solidFill>
                <a:latin typeface="Arial" panose="020B0604020202020204" pitchFamily="34" charset="0"/>
              </a:defRPr>
            </a:lvl3pPr>
            <a:lvl4pPr marL="1600200" indent="-228600" defTabSz="1100138">
              <a:spcBef>
                <a:spcPct val="20000"/>
              </a:spcBef>
              <a:buChar char="–"/>
              <a:defRPr sz="2400">
                <a:solidFill>
                  <a:schemeClr val="tx1"/>
                </a:solidFill>
                <a:latin typeface="Arial" panose="020B0604020202020204" pitchFamily="34" charset="0"/>
              </a:defRPr>
            </a:lvl4pPr>
            <a:lvl5pPr marL="2057400" indent="-228600" defTabSz="1100138">
              <a:spcBef>
                <a:spcPct val="20000"/>
              </a:spcBef>
              <a:buChar char="»"/>
              <a:defRPr sz="2400">
                <a:solidFill>
                  <a:schemeClr val="tx1"/>
                </a:solidFill>
                <a:latin typeface="Arial" panose="020B0604020202020204" pitchFamily="34" charset="0"/>
              </a:defRPr>
            </a:lvl5pPr>
            <a:lvl6pPr marL="25146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it-IT" altLang="it-IT" sz="1800" b="1" dirty="0">
                <a:solidFill>
                  <a:srgbClr val="002060"/>
                </a:solidFill>
                <a:latin typeface="Montserrat" panose="00000500000000000000" pitchFamily="2" charset="0"/>
              </a:rPr>
              <a:t>AUTODICHIARAZIONE</a:t>
            </a:r>
          </a:p>
          <a:p>
            <a:pPr algn="ctr" eaLnBrk="1" hangingPunct="1">
              <a:spcBef>
                <a:spcPct val="0"/>
              </a:spcBef>
              <a:buFontTx/>
              <a:buNone/>
            </a:pPr>
            <a:r>
              <a:rPr lang="it-IT" altLang="it-IT" sz="1400" dirty="0">
                <a:solidFill>
                  <a:srgbClr val="002060"/>
                </a:solidFill>
                <a:latin typeface="Montserrat" panose="00000500000000000000" pitchFamily="2" charset="0"/>
              </a:rPr>
              <a:t>di chi applica la norma</a:t>
            </a:r>
          </a:p>
          <a:p>
            <a:pPr algn="ctr" eaLnBrk="1" hangingPunct="1">
              <a:spcBef>
                <a:spcPct val="0"/>
              </a:spcBef>
              <a:buFontTx/>
              <a:buNone/>
            </a:pPr>
            <a:r>
              <a:rPr lang="it-IT" altLang="it-IT" sz="1400" dirty="0">
                <a:solidFill>
                  <a:srgbClr val="002060"/>
                </a:solidFill>
                <a:latin typeface="Montserrat" panose="00000500000000000000" pitchFamily="2" charset="0"/>
              </a:rPr>
              <a:t>(colui che realizza un prodotto,</a:t>
            </a:r>
          </a:p>
          <a:p>
            <a:pPr algn="ctr" eaLnBrk="1" hangingPunct="1">
              <a:spcBef>
                <a:spcPct val="0"/>
              </a:spcBef>
              <a:buFontTx/>
              <a:buNone/>
            </a:pPr>
            <a:r>
              <a:rPr lang="it-IT" altLang="it-IT" sz="1400" dirty="0">
                <a:solidFill>
                  <a:srgbClr val="002060"/>
                </a:solidFill>
                <a:latin typeface="Montserrat" panose="00000500000000000000" pitchFamily="2" charset="0"/>
              </a:rPr>
              <a:t>che applica un processo,</a:t>
            </a:r>
          </a:p>
          <a:p>
            <a:pPr algn="ctr" eaLnBrk="1" hangingPunct="1">
              <a:spcBef>
                <a:spcPct val="0"/>
              </a:spcBef>
              <a:buFontTx/>
              <a:buNone/>
            </a:pPr>
            <a:r>
              <a:rPr lang="it-IT" altLang="it-IT" sz="1400" dirty="0">
                <a:solidFill>
                  <a:srgbClr val="002060"/>
                </a:solidFill>
                <a:latin typeface="Montserrat" panose="00000500000000000000" pitchFamily="2" charset="0"/>
              </a:rPr>
              <a:t>che eroga un servizio …)</a:t>
            </a:r>
          </a:p>
        </p:txBody>
      </p:sp>
      <p:sp>
        <p:nvSpPr>
          <p:cNvPr id="5" name="Callout con freccia in giù 8"/>
          <p:cNvSpPr>
            <a:spLocks noChangeArrowheads="1"/>
          </p:cNvSpPr>
          <p:nvPr/>
        </p:nvSpPr>
        <p:spPr bwMode="auto">
          <a:xfrm>
            <a:off x="4159127" y="2916511"/>
            <a:ext cx="2952750" cy="1297207"/>
          </a:xfrm>
          <a:prstGeom prst="downArrowCallout">
            <a:avLst>
              <a:gd name="adj1" fmla="val 25016"/>
              <a:gd name="adj2" fmla="val 25008"/>
              <a:gd name="adj3" fmla="val 25000"/>
              <a:gd name="adj4" fmla="val 64977"/>
            </a:avLst>
          </a:prstGeom>
          <a:solidFill>
            <a:schemeClr val="accent1">
              <a:lumMod val="60000"/>
              <a:lumOff val="40000"/>
            </a:schemeClr>
          </a:solidFill>
          <a:ln w="9525" algn="ctr">
            <a:solidFill>
              <a:schemeClr val="tx1"/>
            </a:solidFill>
            <a:round/>
            <a:headEnd/>
            <a:tailEnd/>
          </a:ln>
          <a:effectLst/>
        </p:spPr>
        <p:txBody>
          <a:bodyPr/>
          <a:lstStyle>
            <a:lvl1pPr defTabSz="1100138">
              <a:spcBef>
                <a:spcPct val="20000"/>
              </a:spcBef>
              <a:buChar char="•"/>
              <a:defRPr sz="3900">
                <a:solidFill>
                  <a:schemeClr val="tx1"/>
                </a:solidFill>
                <a:latin typeface="Arial" panose="020B0604020202020204" pitchFamily="34" charset="0"/>
              </a:defRPr>
            </a:lvl1pPr>
            <a:lvl2pPr marL="742950" indent="-285750" defTabSz="1100138">
              <a:spcBef>
                <a:spcPct val="20000"/>
              </a:spcBef>
              <a:buChar char="–"/>
              <a:defRPr sz="3400">
                <a:solidFill>
                  <a:schemeClr val="tx1"/>
                </a:solidFill>
                <a:latin typeface="Arial" panose="020B0604020202020204" pitchFamily="34" charset="0"/>
              </a:defRPr>
            </a:lvl2pPr>
            <a:lvl3pPr marL="1143000" indent="-228600" defTabSz="1100138">
              <a:spcBef>
                <a:spcPct val="20000"/>
              </a:spcBef>
              <a:buChar char="•"/>
              <a:defRPr sz="2900">
                <a:solidFill>
                  <a:schemeClr val="tx1"/>
                </a:solidFill>
                <a:latin typeface="Arial" panose="020B0604020202020204" pitchFamily="34" charset="0"/>
              </a:defRPr>
            </a:lvl3pPr>
            <a:lvl4pPr marL="1600200" indent="-228600" defTabSz="1100138">
              <a:spcBef>
                <a:spcPct val="20000"/>
              </a:spcBef>
              <a:buChar char="–"/>
              <a:defRPr sz="2400">
                <a:solidFill>
                  <a:schemeClr val="tx1"/>
                </a:solidFill>
                <a:latin typeface="Arial" panose="020B0604020202020204" pitchFamily="34" charset="0"/>
              </a:defRPr>
            </a:lvl4pPr>
            <a:lvl5pPr marL="2057400" indent="-228600" defTabSz="1100138">
              <a:spcBef>
                <a:spcPct val="20000"/>
              </a:spcBef>
              <a:buChar char="»"/>
              <a:defRPr sz="2400">
                <a:solidFill>
                  <a:schemeClr val="tx1"/>
                </a:solidFill>
                <a:latin typeface="Arial" panose="020B0604020202020204" pitchFamily="34" charset="0"/>
              </a:defRPr>
            </a:lvl5pPr>
            <a:lvl6pPr marL="25146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it-IT" altLang="it-IT" sz="1800" b="1" dirty="0">
                <a:solidFill>
                  <a:srgbClr val="002060"/>
                </a:solidFill>
                <a:latin typeface="Montserrat" panose="00000500000000000000" pitchFamily="2" charset="0"/>
              </a:rPr>
              <a:t>valutazione di </a:t>
            </a:r>
          </a:p>
          <a:p>
            <a:pPr algn="ctr" eaLnBrk="1" hangingPunct="1">
              <a:spcBef>
                <a:spcPct val="0"/>
              </a:spcBef>
              <a:buFontTx/>
              <a:buNone/>
            </a:pPr>
            <a:r>
              <a:rPr lang="it-IT" altLang="it-IT" sz="1800" b="1" dirty="0">
                <a:solidFill>
                  <a:srgbClr val="002060"/>
                </a:solidFill>
                <a:latin typeface="Montserrat" panose="00000500000000000000" pitchFamily="2" charset="0"/>
              </a:rPr>
              <a:t>SECONDA parte</a:t>
            </a:r>
          </a:p>
        </p:txBody>
      </p:sp>
      <p:sp>
        <p:nvSpPr>
          <p:cNvPr id="6" name="Rettangolo 9"/>
          <p:cNvSpPr>
            <a:spLocks noChangeArrowheads="1"/>
          </p:cNvSpPr>
          <p:nvPr/>
        </p:nvSpPr>
        <p:spPr bwMode="auto">
          <a:xfrm>
            <a:off x="4148241" y="4360106"/>
            <a:ext cx="2952750" cy="1231106"/>
          </a:xfrm>
          <a:prstGeom prst="rect">
            <a:avLst/>
          </a:prstGeom>
          <a:solidFill>
            <a:schemeClr val="accent4">
              <a:lumMod val="20000"/>
              <a:lumOff val="80000"/>
            </a:schemeClr>
          </a:solidFill>
          <a:ln w="9525" algn="ctr">
            <a:solidFill>
              <a:schemeClr val="tx1"/>
            </a:solidFill>
            <a:round/>
            <a:headEnd/>
            <a:tailEnd/>
          </a:ln>
        </p:spPr>
        <p:txBody>
          <a:bodyPr anchor="ctr">
            <a:spAutoFit/>
          </a:bodyPr>
          <a:lstStyle>
            <a:lvl1pPr defTabSz="1100138">
              <a:spcBef>
                <a:spcPct val="20000"/>
              </a:spcBef>
              <a:buChar char="•"/>
              <a:defRPr sz="3900">
                <a:solidFill>
                  <a:schemeClr val="tx1"/>
                </a:solidFill>
                <a:latin typeface="Arial" panose="020B0604020202020204" pitchFamily="34" charset="0"/>
              </a:defRPr>
            </a:lvl1pPr>
            <a:lvl2pPr marL="742950" indent="-285750" defTabSz="1100138">
              <a:spcBef>
                <a:spcPct val="20000"/>
              </a:spcBef>
              <a:buChar char="–"/>
              <a:defRPr sz="3400">
                <a:solidFill>
                  <a:schemeClr val="tx1"/>
                </a:solidFill>
                <a:latin typeface="Arial" panose="020B0604020202020204" pitchFamily="34" charset="0"/>
              </a:defRPr>
            </a:lvl2pPr>
            <a:lvl3pPr marL="1143000" indent="-228600" defTabSz="1100138">
              <a:spcBef>
                <a:spcPct val="20000"/>
              </a:spcBef>
              <a:buChar char="•"/>
              <a:defRPr sz="2900">
                <a:solidFill>
                  <a:schemeClr val="tx1"/>
                </a:solidFill>
                <a:latin typeface="Arial" panose="020B0604020202020204" pitchFamily="34" charset="0"/>
              </a:defRPr>
            </a:lvl3pPr>
            <a:lvl4pPr marL="1600200" indent="-228600" defTabSz="1100138">
              <a:spcBef>
                <a:spcPct val="20000"/>
              </a:spcBef>
              <a:buChar char="–"/>
              <a:defRPr sz="2400">
                <a:solidFill>
                  <a:schemeClr val="tx1"/>
                </a:solidFill>
                <a:latin typeface="Arial" panose="020B0604020202020204" pitchFamily="34" charset="0"/>
              </a:defRPr>
            </a:lvl4pPr>
            <a:lvl5pPr marL="2057400" indent="-228600" defTabSz="1100138">
              <a:spcBef>
                <a:spcPct val="20000"/>
              </a:spcBef>
              <a:buChar char="»"/>
              <a:defRPr sz="2400">
                <a:solidFill>
                  <a:schemeClr val="tx1"/>
                </a:solidFill>
                <a:latin typeface="Arial" panose="020B0604020202020204" pitchFamily="34" charset="0"/>
              </a:defRPr>
            </a:lvl5pPr>
            <a:lvl6pPr marL="25146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it-IT" altLang="it-IT" sz="1800" b="1" dirty="0">
                <a:solidFill>
                  <a:srgbClr val="002060"/>
                </a:solidFill>
                <a:latin typeface="Montserrat" panose="00000500000000000000" pitchFamily="2" charset="0"/>
              </a:rPr>
              <a:t>QUALIFICAZIONE</a:t>
            </a:r>
          </a:p>
          <a:p>
            <a:pPr algn="ctr" eaLnBrk="1" hangingPunct="1">
              <a:spcBef>
                <a:spcPct val="0"/>
              </a:spcBef>
              <a:buFontTx/>
              <a:buNone/>
            </a:pPr>
            <a:r>
              <a:rPr lang="it-IT" altLang="it-IT" sz="1400" dirty="0">
                <a:solidFill>
                  <a:srgbClr val="002060"/>
                </a:solidFill>
                <a:latin typeface="Montserrat" panose="00000500000000000000" pitchFamily="2" charset="0"/>
              </a:rPr>
              <a:t>del cliente nei confronti del fornitore</a:t>
            </a:r>
          </a:p>
          <a:p>
            <a:pPr algn="ctr" eaLnBrk="1" hangingPunct="1">
              <a:spcBef>
                <a:spcPct val="0"/>
              </a:spcBef>
              <a:buFontTx/>
              <a:buNone/>
            </a:pPr>
            <a:endParaRPr lang="it-IT" altLang="it-IT" sz="1400" dirty="0">
              <a:solidFill>
                <a:srgbClr val="002060"/>
              </a:solidFill>
              <a:latin typeface="Montserrat" panose="00000500000000000000" pitchFamily="2" charset="0"/>
            </a:endParaRPr>
          </a:p>
          <a:p>
            <a:pPr algn="ctr" eaLnBrk="1" hangingPunct="1">
              <a:spcBef>
                <a:spcPct val="0"/>
              </a:spcBef>
              <a:buFontTx/>
              <a:buNone/>
            </a:pPr>
            <a:endParaRPr lang="it-IT" altLang="it-IT" sz="1400" dirty="0">
              <a:solidFill>
                <a:srgbClr val="002060"/>
              </a:solidFill>
              <a:latin typeface="Montserrat" panose="00000500000000000000" pitchFamily="2" charset="0"/>
            </a:endParaRPr>
          </a:p>
        </p:txBody>
      </p:sp>
      <p:sp>
        <p:nvSpPr>
          <p:cNvPr id="7" name="Callout con freccia in giù 10"/>
          <p:cNvSpPr>
            <a:spLocks noChangeArrowheads="1"/>
          </p:cNvSpPr>
          <p:nvPr/>
        </p:nvSpPr>
        <p:spPr bwMode="auto">
          <a:xfrm>
            <a:off x="7470652" y="2926450"/>
            <a:ext cx="2952750" cy="1297207"/>
          </a:xfrm>
          <a:prstGeom prst="downArrowCallout">
            <a:avLst>
              <a:gd name="adj1" fmla="val 25016"/>
              <a:gd name="adj2" fmla="val 25008"/>
              <a:gd name="adj3" fmla="val 25000"/>
              <a:gd name="adj4" fmla="val 64977"/>
            </a:avLst>
          </a:prstGeom>
          <a:solidFill>
            <a:schemeClr val="accent1">
              <a:lumMod val="60000"/>
              <a:lumOff val="40000"/>
            </a:schemeClr>
          </a:solidFill>
          <a:ln w="9525" algn="ctr">
            <a:solidFill>
              <a:schemeClr val="tx1"/>
            </a:solidFill>
            <a:round/>
            <a:headEnd/>
            <a:tailEnd/>
          </a:ln>
          <a:effectLst/>
        </p:spPr>
        <p:txBody>
          <a:bodyPr/>
          <a:lstStyle>
            <a:lvl1pPr defTabSz="1100138">
              <a:spcBef>
                <a:spcPct val="20000"/>
              </a:spcBef>
              <a:buChar char="•"/>
              <a:defRPr sz="3900">
                <a:solidFill>
                  <a:schemeClr val="tx1"/>
                </a:solidFill>
                <a:latin typeface="Arial" panose="020B0604020202020204" pitchFamily="34" charset="0"/>
              </a:defRPr>
            </a:lvl1pPr>
            <a:lvl2pPr marL="742950" indent="-285750" defTabSz="1100138">
              <a:spcBef>
                <a:spcPct val="20000"/>
              </a:spcBef>
              <a:buChar char="–"/>
              <a:defRPr sz="3400">
                <a:solidFill>
                  <a:schemeClr val="tx1"/>
                </a:solidFill>
                <a:latin typeface="Arial" panose="020B0604020202020204" pitchFamily="34" charset="0"/>
              </a:defRPr>
            </a:lvl2pPr>
            <a:lvl3pPr marL="1143000" indent="-228600" defTabSz="1100138">
              <a:spcBef>
                <a:spcPct val="20000"/>
              </a:spcBef>
              <a:buChar char="•"/>
              <a:defRPr sz="2900">
                <a:solidFill>
                  <a:schemeClr val="tx1"/>
                </a:solidFill>
                <a:latin typeface="Arial" panose="020B0604020202020204" pitchFamily="34" charset="0"/>
              </a:defRPr>
            </a:lvl3pPr>
            <a:lvl4pPr marL="1600200" indent="-228600" defTabSz="1100138">
              <a:spcBef>
                <a:spcPct val="20000"/>
              </a:spcBef>
              <a:buChar char="–"/>
              <a:defRPr sz="2400">
                <a:solidFill>
                  <a:schemeClr val="tx1"/>
                </a:solidFill>
                <a:latin typeface="Arial" panose="020B0604020202020204" pitchFamily="34" charset="0"/>
              </a:defRPr>
            </a:lvl4pPr>
            <a:lvl5pPr marL="2057400" indent="-228600" defTabSz="1100138">
              <a:spcBef>
                <a:spcPct val="20000"/>
              </a:spcBef>
              <a:buChar char="»"/>
              <a:defRPr sz="2400">
                <a:solidFill>
                  <a:schemeClr val="tx1"/>
                </a:solidFill>
                <a:latin typeface="Arial" panose="020B0604020202020204" pitchFamily="34" charset="0"/>
              </a:defRPr>
            </a:lvl5pPr>
            <a:lvl6pPr marL="25146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it-IT" altLang="it-IT" sz="1800" b="1" dirty="0">
                <a:solidFill>
                  <a:srgbClr val="002060"/>
                </a:solidFill>
                <a:latin typeface="Montserrat" panose="00000500000000000000" pitchFamily="2" charset="0"/>
              </a:rPr>
              <a:t>valutazione di </a:t>
            </a:r>
          </a:p>
          <a:p>
            <a:pPr algn="ctr" eaLnBrk="1" hangingPunct="1">
              <a:spcBef>
                <a:spcPct val="0"/>
              </a:spcBef>
              <a:buFontTx/>
              <a:buNone/>
            </a:pPr>
            <a:r>
              <a:rPr lang="it-IT" altLang="it-IT" sz="1800" b="1" dirty="0">
                <a:solidFill>
                  <a:srgbClr val="002060"/>
                </a:solidFill>
                <a:latin typeface="Montserrat" panose="00000500000000000000" pitchFamily="2" charset="0"/>
              </a:rPr>
              <a:t>TERZA parte</a:t>
            </a:r>
          </a:p>
        </p:txBody>
      </p:sp>
      <p:sp>
        <p:nvSpPr>
          <p:cNvPr id="8" name="Rettangolo 11"/>
          <p:cNvSpPr>
            <a:spLocks noChangeArrowheads="1"/>
          </p:cNvSpPr>
          <p:nvPr/>
        </p:nvSpPr>
        <p:spPr bwMode="auto">
          <a:xfrm>
            <a:off x="7470652" y="4348281"/>
            <a:ext cx="2952750" cy="1231106"/>
          </a:xfrm>
          <a:prstGeom prst="rect">
            <a:avLst/>
          </a:prstGeom>
          <a:solidFill>
            <a:schemeClr val="accent6">
              <a:lumMod val="60000"/>
              <a:lumOff val="40000"/>
            </a:schemeClr>
          </a:solidFill>
          <a:ln w="9525" algn="ctr">
            <a:solidFill>
              <a:schemeClr val="tx1"/>
            </a:solidFill>
            <a:round/>
            <a:headEnd/>
            <a:tailEnd/>
          </a:ln>
        </p:spPr>
        <p:txBody>
          <a:bodyPr anchor="ctr">
            <a:spAutoFit/>
          </a:bodyPr>
          <a:lstStyle>
            <a:lvl1pPr defTabSz="1100138">
              <a:spcBef>
                <a:spcPct val="20000"/>
              </a:spcBef>
              <a:buChar char="•"/>
              <a:defRPr sz="3900">
                <a:solidFill>
                  <a:schemeClr val="tx1"/>
                </a:solidFill>
                <a:latin typeface="Arial" panose="020B0604020202020204" pitchFamily="34" charset="0"/>
              </a:defRPr>
            </a:lvl1pPr>
            <a:lvl2pPr marL="742950" indent="-285750" defTabSz="1100138">
              <a:spcBef>
                <a:spcPct val="20000"/>
              </a:spcBef>
              <a:buChar char="–"/>
              <a:defRPr sz="3400">
                <a:solidFill>
                  <a:schemeClr val="tx1"/>
                </a:solidFill>
                <a:latin typeface="Arial" panose="020B0604020202020204" pitchFamily="34" charset="0"/>
              </a:defRPr>
            </a:lvl2pPr>
            <a:lvl3pPr marL="1143000" indent="-228600" defTabSz="1100138">
              <a:spcBef>
                <a:spcPct val="20000"/>
              </a:spcBef>
              <a:buChar char="•"/>
              <a:defRPr sz="2900">
                <a:solidFill>
                  <a:schemeClr val="tx1"/>
                </a:solidFill>
                <a:latin typeface="Arial" panose="020B0604020202020204" pitchFamily="34" charset="0"/>
              </a:defRPr>
            </a:lvl3pPr>
            <a:lvl4pPr marL="1600200" indent="-228600" defTabSz="1100138">
              <a:spcBef>
                <a:spcPct val="20000"/>
              </a:spcBef>
              <a:buChar char="–"/>
              <a:defRPr sz="2400">
                <a:solidFill>
                  <a:schemeClr val="tx1"/>
                </a:solidFill>
                <a:latin typeface="Arial" panose="020B0604020202020204" pitchFamily="34" charset="0"/>
              </a:defRPr>
            </a:lvl4pPr>
            <a:lvl5pPr marL="2057400" indent="-228600" defTabSz="1100138">
              <a:spcBef>
                <a:spcPct val="20000"/>
              </a:spcBef>
              <a:buChar char="»"/>
              <a:defRPr sz="2400">
                <a:solidFill>
                  <a:schemeClr val="tx1"/>
                </a:solidFill>
                <a:latin typeface="Arial" panose="020B0604020202020204" pitchFamily="34" charset="0"/>
              </a:defRPr>
            </a:lvl5pPr>
            <a:lvl6pPr marL="25146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it-IT" altLang="it-IT" sz="1800" b="1" dirty="0">
                <a:solidFill>
                  <a:srgbClr val="002060"/>
                </a:solidFill>
                <a:latin typeface="Montserrat" panose="00000500000000000000" pitchFamily="2" charset="0"/>
              </a:rPr>
              <a:t>CERTIFICAZIONE</a:t>
            </a:r>
          </a:p>
          <a:p>
            <a:pPr algn="ctr" eaLnBrk="1" hangingPunct="1">
              <a:spcBef>
                <a:spcPct val="0"/>
              </a:spcBef>
              <a:buFontTx/>
              <a:buNone/>
            </a:pPr>
            <a:r>
              <a:rPr lang="it-IT" altLang="it-IT" sz="1400" dirty="0">
                <a:solidFill>
                  <a:srgbClr val="002060"/>
                </a:solidFill>
                <a:latin typeface="Montserrat" panose="00000500000000000000" pitchFamily="2" charset="0"/>
              </a:rPr>
              <a:t>da parte di un organismo di valutazione della conformità indipendente e accreditato</a:t>
            </a:r>
          </a:p>
          <a:p>
            <a:pPr algn="ctr" eaLnBrk="1" hangingPunct="1">
              <a:spcBef>
                <a:spcPct val="0"/>
              </a:spcBef>
              <a:buFontTx/>
              <a:buNone/>
            </a:pPr>
            <a:endParaRPr lang="it-IT" altLang="it-IT" sz="1400" dirty="0">
              <a:solidFill>
                <a:srgbClr val="FF0000"/>
              </a:solidFill>
              <a:latin typeface="Montserrat" panose="00000500000000000000" pitchFamily="2" charset="0"/>
            </a:endParaRPr>
          </a:p>
        </p:txBody>
      </p:sp>
      <p:sp>
        <p:nvSpPr>
          <p:cNvPr id="9" name="object 7"/>
          <p:cNvSpPr>
            <a:spLocks noChangeArrowheads="1"/>
          </p:cNvSpPr>
          <p:nvPr/>
        </p:nvSpPr>
        <p:spPr bwMode="auto">
          <a:xfrm rot="1314659">
            <a:off x="9510850" y="1791705"/>
            <a:ext cx="1734808" cy="131422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endParaRPr lang="it-IT" altLang="it-IT"/>
          </a:p>
        </p:txBody>
      </p:sp>
      <p:sp>
        <p:nvSpPr>
          <p:cNvPr id="10" name="Simbolo &quot;divieto&quot; 9"/>
          <p:cNvSpPr/>
          <p:nvPr/>
        </p:nvSpPr>
        <p:spPr>
          <a:xfrm>
            <a:off x="791584" y="2926450"/>
            <a:ext cx="3038736" cy="2674701"/>
          </a:xfrm>
          <a:prstGeom prst="noSmoking">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11" name="Simbolo &quot;divieto&quot; 10"/>
          <p:cNvSpPr/>
          <p:nvPr/>
        </p:nvSpPr>
        <p:spPr>
          <a:xfrm>
            <a:off x="4045132" y="2886306"/>
            <a:ext cx="3038736" cy="2674701"/>
          </a:xfrm>
          <a:prstGeom prst="noSmoking">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Tree>
    <p:extLst>
      <p:ext uri="{BB962C8B-B14F-4D97-AF65-F5344CB8AC3E}">
        <p14:creationId xmlns:p14="http://schemas.microsoft.com/office/powerpoint/2010/main" val="1382909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52B38CC-52FF-E028-B904-A0255A27C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ttangolo 1"/>
          <p:cNvSpPr/>
          <p:nvPr/>
        </p:nvSpPr>
        <p:spPr>
          <a:xfrm>
            <a:off x="3586313" y="1794564"/>
            <a:ext cx="8497453" cy="3990131"/>
          </a:xfrm>
          <a:prstGeom prst="rect">
            <a:avLst/>
          </a:prstGeom>
        </p:spPr>
        <p:txBody>
          <a:bodyPr wrap="square">
            <a:spAutoFit/>
          </a:bodyPr>
          <a:lstStyle/>
          <a:p>
            <a:pPr>
              <a:lnSpc>
                <a:spcPct val="150000"/>
              </a:lnSpc>
            </a:pPr>
            <a:r>
              <a:rPr lang="it-IT" sz="1900" dirty="0">
                <a:solidFill>
                  <a:schemeClr val="tx1">
                    <a:lumMod val="85000"/>
                    <a:lumOff val="15000"/>
                  </a:schemeClr>
                </a:solidFill>
                <a:latin typeface="Montserrat" panose="00000500000000000000" pitchFamily="2" charset="0"/>
              </a:rPr>
              <a:t>Regole applicate agli </a:t>
            </a:r>
            <a:r>
              <a:rPr lang="it-IT" sz="1900" b="1" dirty="0">
                <a:solidFill>
                  <a:schemeClr val="tx1">
                    <a:lumMod val="85000"/>
                    <a:lumOff val="15000"/>
                  </a:schemeClr>
                </a:solidFill>
                <a:latin typeface="Montserrat" panose="00000500000000000000" pitchFamily="2" charset="0"/>
              </a:rPr>
              <a:t>organismi di certificazione </a:t>
            </a:r>
            <a:r>
              <a:rPr lang="it-IT" sz="1900" dirty="0">
                <a:solidFill>
                  <a:schemeClr val="tx1">
                    <a:lumMod val="85000"/>
                    <a:lumOff val="15000"/>
                  </a:schemeClr>
                </a:solidFill>
                <a:latin typeface="Montserrat" panose="00000500000000000000" pitchFamily="2" charset="0"/>
              </a:rPr>
              <a:t>per svolgere l’attività di valutazione di conformità:</a:t>
            </a:r>
          </a:p>
          <a:p>
            <a:pPr>
              <a:lnSpc>
                <a:spcPct val="150000"/>
              </a:lnSpc>
            </a:pPr>
            <a:endParaRPr lang="it-IT" sz="1900" dirty="0">
              <a:solidFill>
                <a:schemeClr val="tx1">
                  <a:lumMod val="85000"/>
                  <a:lumOff val="15000"/>
                </a:schemeClr>
              </a:solidFill>
              <a:latin typeface="Montserrat" panose="00000500000000000000" pitchFamily="2" charset="0"/>
            </a:endParaRPr>
          </a:p>
          <a:p>
            <a:pPr marL="285750" indent="-285750">
              <a:lnSpc>
                <a:spcPct val="150000"/>
              </a:lnSpc>
              <a:buFont typeface="Arial" panose="020B0604020202020204" pitchFamily="34" charset="0"/>
              <a:buChar char="•"/>
            </a:pPr>
            <a:r>
              <a:rPr lang="it-IT" sz="1900" dirty="0">
                <a:solidFill>
                  <a:schemeClr val="tx1">
                    <a:lumMod val="85000"/>
                    <a:lumOff val="15000"/>
                  </a:schemeClr>
                </a:solidFill>
                <a:latin typeface="Montserrat" panose="00000500000000000000" pitchFamily="2" charset="0"/>
              </a:rPr>
              <a:t>accreditamento secondo UNI CEI EN ISO/IEC 17021-1</a:t>
            </a:r>
          </a:p>
          <a:p>
            <a:pPr marL="285750" indent="-285750">
              <a:lnSpc>
                <a:spcPct val="150000"/>
              </a:lnSpc>
              <a:buFont typeface="Arial" panose="020B0604020202020204" pitchFamily="34" charset="0"/>
              <a:buChar char="•"/>
            </a:pPr>
            <a:r>
              <a:rPr lang="it-IT" sz="1900" dirty="0">
                <a:solidFill>
                  <a:schemeClr val="tx1">
                    <a:lumMod val="85000"/>
                    <a:lumOff val="15000"/>
                  </a:schemeClr>
                </a:solidFill>
                <a:latin typeface="Montserrat" panose="00000500000000000000" pitchFamily="2" charset="0"/>
              </a:rPr>
              <a:t>applicazione della UNI/</a:t>
            </a:r>
            <a:r>
              <a:rPr lang="it-IT" sz="1900" dirty="0" err="1">
                <a:solidFill>
                  <a:schemeClr val="tx1">
                    <a:lumMod val="85000"/>
                    <a:lumOff val="15000"/>
                  </a:schemeClr>
                </a:solidFill>
                <a:latin typeface="Montserrat" panose="00000500000000000000" pitchFamily="2" charset="0"/>
              </a:rPr>
              <a:t>PdR</a:t>
            </a:r>
            <a:r>
              <a:rPr lang="it-IT" sz="1900" dirty="0">
                <a:solidFill>
                  <a:schemeClr val="tx1">
                    <a:lumMod val="85000"/>
                    <a:lumOff val="15000"/>
                  </a:schemeClr>
                </a:solidFill>
                <a:latin typeface="Montserrat" panose="00000500000000000000" pitchFamily="2" charset="0"/>
              </a:rPr>
              <a:t> 125 agli organismi di certificazione</a:t>
            </a:r>
          </a:p>
          <a:p>
            <a:pPr marL="285750" indent="-285750">
              <a:lnSpc>
                <a:spcPct val="150000"/>
              </a:lnSpc>
              <a:buFont typeface="Arial" panose="020B0604020202020204" pitchFamily="34" charset="0"/>
              <a:buChar char="•"/>
            </a:pPr>
            <a:r>
              <a:rPr lang="it-IT" sz="1900" dirty="0">
                <a:solidFill>
                  <a:schemeClr val="tx1">
                    <a:lumMod val="85000"/>
                    <a:lumOff val="15000"/>
                  </a:schemeClr>
                </a:solidFill>
                <a:latin typeface="Montserrat" panose="00000500000000000000" pitchFamily="2" charset="0"/>
              </a:rPr>
              <a:t>criteri di competenza del gruppo di verifica</a:t>
            </a:r>
          </a:p>
          <a:p>
            <a:pPr marL="285750" indent="-285750">
              <a:lnSpc>
                <a:spcPct val="150000"/>
              </a:lnSpc>
              <a:buFont typeface="Arial" panose="020B0604020202020204" pitchFamily="34" charset="0"/>
              <a:buChar char="•"/>
            </a:pPr>
            <a:r>
              <a:rPr lang="it-IT" sz="1900" dirty="0">
                <a:solidFill>
                  <a:schemeClr val="tx1">
                    <a:lumMod val="85000"/>
                    <a:lumOff val="15000"/>
                  </a:schemeClr>
                </a:solidFill>
                <a:latin typeface="Montserrat" panose="00000500000000000000" pitchFamily="2" charset="0"/>
              </a:rPr>
              <a:t>criteri di competenza del comitato di delibera</a:t>
            </a:r>
          </a:p>
          <a:p>
            <a:pPr marL="285750" indent="-285750">
              <a:lnSpc>
                <a:spcPct val="150000"/>
              </a:lnSpc>
              <a:buFont typeface="Arial" panose="020B0604020202020204" pitchFamily="34" charset="0"/>
              <a:buChar char="•"/>
            </a:pPr>
            <a:r>
              <a:rPr lang="it-IT" sz="1900" dirty="0">
                <a:solidFill>
                  <a:schemeClr val="tx1">
                    <a:lumMod val="85000"/>
                    <a:lumOff val="15000"/>
                  </a:schemeClr>
                </a:solidFill>
                <a:latin typeface="Montserrat" panose="00000500000000000000" pitchFamily="2" charset="0"/>
              </a:rPr>
              <a:t>modalità di svolgimento dell’audit</a:t>
            </a:r>
          </a:p>
          <a:p>
            <a:pPr marL="285750" indent="-285750">
              <a:lnSpc>
                <a:spcPct val="150000"/>
              </a:lnSpc>
              <a:buFont typeface="Arial" panose="020B0604020202020204" pitchFamily="34" charset="0"/>
              <a:buChar char="•"/>
            </a:pPr>
            <a:r>
              <a:rPr lang="it-IT" sz="1900" dirty="0">
                <a:solidFill>
                  <a:schemeClr val="tx1">
                    <a:lumMod val="85000"/>
                    <a:lumOff val="15000"/>
                  </a:schemeClr>
                </a:solidFill>
                <a:latin typeface="Montserrat" panose="00000500000000000000" pitchFamily="2" charset="0"/>
              </a:rPr>
              <a:t>uso del Marchio UNI</a:t>
            </a:r>
            <a:endParaRPr lang="it-IT" sz="1900" b="1" dirty="0">
              <a:solidFill>
                <a:schemeClr val="tx1">
                  <a:lumMod val="85000"/>
                  <a:lumOff val="15000"/>
                </a:schemeClr>
              </a:solidFill>
              <a:latin typeface="Montserrat" panose="00000500000000000000" pitchFamily="2" charset="0"/>
            </a:endParaRPr>
          </a:p>
        </p:txBody>
      </p:sp>
      <p:sp>
        <p:nvSpPr>
          <p:cNvPr id="7" name="Rettangolo 6"/>
          <p:cNvSpPr/>
          <p:nvPr/>
        </p:nvSpPr>
        <p:spPr>
          <a:xfrm>
            <a:off x="3586313" y="1192592"/>
            <a:ext cx="7970982" cy="492443"/>
          </a:xfrm>
          <a:prstGeom prst="rect">
            <a:avLst/>
          </a:prstGeom>
        </p:spPr>
        <p:txBody>
          <a:bodyPr wrap="square">
            <a:spAutoFit/>
          </a:bodyPr>
          <a:lstStyle/>
          <a:p>
            <a:pPr lvl="0"/>
            <a:r>
              <a:rPr lang="it-IT" sz="2600" b="1" dirty="0">
                <a:solidFill>
                  <a:srgbClr val="002060"/>
                </a:solidFill>
                <a:latin typeface="Montserrat" panose="00000500000000000000" pitchFamily="2" charset="0"/>
              </a:rPr>
              <a:t>APPENDICE A</a:t>
            </a:r>
            <a:r>
              <a:rPr lang="it-IT" sz="2600" dirty="0">
                <a:solidFill>
                  <a:srgbClr val="002060"/>
                </a:solidFill>
                <a:latin typeface="Montserrat" panose="00000500000000000000" pitchFamily="2" charset="0"/>
              </a:rPr>
              <a:t>: REGOLE DI CERTIFICAZIONE</a:t>
            </a:r>
          </a:p>
        </p:txBody>
      </p:sp>
      <p:pic>
        <p:nvPicPr>
          <p:cNvPr id="8" name="Immagine 7"/>
          <p:cNvPicPr>
            <a:picLocks noChangeAspect="1"/>
          </p:cNvPicPr>
          <p:nvPr/>
        </p:nvPicPr>
        <p:blipFill>
          <a:blip r:embed="rId3"/>
          <a:stretch>
            <a:fillRect/>
          </a:stretch>
        </p:blipFill>
        <p:spPr>
          <a:xfrm>
            <a:off x="195988" y="1311564"/>
            <a:ext cx="3107098" cy="43687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9344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1E3599C-21D2-BFEB-D8D5-EED60A1AF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ttangolo 2"/>
          <p:cNvSpPr/>
          <p:nvPr/>
        </p:nvSpPr>
        <p:spPr>
          <a:xfrm>
            <a:off x="323275" y="1100188"/>
            <a:ext cx="11647055" cy="1077218"/>
          </a:xfrm>
          <a:prstGeom prst="rect">
            <a:avLst/>
          </a:prstGeom>
        </p:spPr>
        <p:txBody>
          <a:bodyPr wrap="square">
            <a:spAutoFit/>
          </a:bodyPr>
          <a:lstStyle/>
          <a:p>
            <a:pPr algn="ctr"/>
            <a:r>
              <a:rPr lang="it-IT" sz="3200" b="1" dirty="0">
                <a:solidFill>
                  <a:srgbClr val="002060"/>
                </a:solidFill>
                <a:latin typeface="Montserrat" panose="00000500000000000000" pitchFamily="2" charset="0"/>
              </a:rPr>
              <a:t>UNI/</a:t>
            </a:r>
            <a:r>
              <a:rPr lang="it-IT" sz="3200" b="1" dirty="0" err="1">
                <a:solidFill>
                  <a:srgbClr val="002060"/>
                </a:solidFill>
                <a:latin typeface="Montserrat" panose="00000500000000000000" pitchFamily="2" charset="0"/>
              </a:rPr>
              <a:t>PdR</a:t>
            </a:r>
            <a:r>
              <a:rPr lang="it-IT" sz="3200" b="1" dirty="0">
                <a:solidFill>
                  <a:srgbClr val="002060"/>
                </a:solidFill>
                <a:latin typeface="Montserrat" panose="00000500000000000000" pitchFamily="2" charset="0"/>
              </a:rPr>
              <a:t> 125 e MARCHIO DI CONFORMITÀ UNI </a:t>
            </a:r>
          </a:p>
          <a:p>
            <a:pPr algn="ctr"/>
            <a:r>
              <a:rPr lang="it-IT" sz="3200" dirty="0">
                <a:solidFill>
                  <a:srgbClr val="002060"/>
                </a:solidFill>
                <a:latin typeface="Montserrat" panose="00000500000000000000" pitchFamily="2" charset="0"/>
              </a:rPr>
              <a:t>PER LE ORGANIZZAZIONI</a:t>
            </a:r>
            <a:endParaRPr lang="it-IT" sz="3200" dirty="0">
              <a:solidFill>
                <a:srgbClr val="002060"/>
              </a:solidFill>
            </a:endParaRPr>
          </a:p>
        </p:txBody>
      </p:sp>
      <p:sp>
        <p:nvSpPr>
          <p:cNvPr id="4" name="Rettangolo 3"/>
          <p:cNvSpPr/>
          <p:nvPr/>
        </p:nvSpPr>
        <p:spPr>
          <a:xfrm>
            <a:off x="3629891" y="2499452"/>
            <a:ext cx="7693891" cy="3046988"/>
          </a:xfrm>
          <a:prstGeom prst="rect">
            <a:avLst/>
          </a:prstGeom>
        </p:spPr>
        <p:txBody>
          <a:bodyPr wrap="square">
            <a:spAutoFit/>
          </a:bodyPr>
          <a:lstStyle/>
          <a:p>
            <a:r>
              <a:rPr lang="it-IT" sz="2400" dirty="0">
                <a:solidFill>
                  <a:srgbClr val="2E2E2E"/>
                </a:solidFill>
                <a:latin typeface="Montserrat" panose="00000500000000000000" pitchFamily="2" charset="0"/>
              </a:rPr>
              <a:t>Il </a:t>
            </a:r>
            <a:r>
              <a:rPr lang="it-IT" sz="2400" b="1" dirty="0">
                <a:solidFill>
                  <a:srgbClr val="2E2E2E"/>
                </a:solidFill>
                <a:latin typeface="Montserrat" panose="00000500000000000000" pitchFamily="2" charset="0"/>
              </a:rPr>
              <a:t>Marchio UNI</a:t>
            </a:r>
            <a:r>
              <a:rPr lang="it-IT" sz="2400" dirty="0">
                <a:solidFill>
                  <a:srgbClr val="2E2E2E"/>
                </a:solidFill>
                <a:latin typeface="Montserrat" panose="00000500000000000000" pitchFamily="2" charset="0"/>
              </a:rPr>
              <a:t> attesta che i requisiti certificati dei prodotti, servizi, </a:t>
            </a:r>
            <a:r>
              <a:rPr lang="it-IT" sz="2400" b="1" dirty="0">
                <a:solidFill>
                  <a:srgbClr val="2E2E2E"/>
                </a:solidFill>
                <a:latin typeface="Montserrat" panose="00000500000000000000" pitchFamily="2" charset="0"/>
              </a:rPr>
              <a:t>sistemi</a:t>
            </a:r>
            <a:r>
              <a:rPr lang="it-IT" sz="2400" dirty="0">
                <a:solidFill>
                  <a:srgbClr val="2E2E2E"/>
                </a:solidFill>
                <a:latin typeface="Montserrat" panose="00000500000000000000" pitchFamily="2" charset="0"/>
              </a:rPr>
              <a:t>, asserzioni/</a:t>
            </a:r>
            <a:r>
              <a:rPr lang="it-IT" sz="2400" dirty="0" err="1">
                <a:solidFill>
                  <a:srgbClr val="2E2E2E"/>
                </a:solidFill>
                <a:latin typeface="Montserrat" panose="00000500000000000000" pitchFamily="2" charset="0"/>
              </a:rPr>
              <a:t>claim</a:t>
            </a:r>
            <a:r>
              <a:rPr lang="it-IT" sz="2400" dirty="0">
                <a:solidFill>
                  <a:srgbClr val="2E2E2E"/>
                </a:solidFill>
                <a:latin typeface="Montserrat" panose="00000500000000000000" pitchFamily="2" charset="0"/>
              </a:rPr>
              <a:t> o professioni</a:t>
            </a:r>
            <a:r>
              <a:rPr lang="it-IT" sz="2400" b="1" dirty="0">
                <a:solidFill>
                  <a:srgbClr val="2E2E2E"/>
                </a:solidFill>
                <a:latin typeface="Montserrat" panose="00000500000000000000" pitchFamily="2" charset="0"/>
              </a:rPr>
              <a:t> </a:t>
            </a:r>
            <a:r>
              <a:rPr lang="it-IT" sz="2400" dirty="0">
                <a:solidFill>
                  <a:srgbClr val="2E2E2E"/>
                </a:solidFill>
                <a:latin typeface="Montserrat" panose="00000500000000000000" pitchFamily="2" charset="0"/>
              </a:rPr>
              <a:t>sono stabiliti da UNI </a:t>
            </a:r>
            <a:r>
              <a:rPr lang="it-IT" sz="2400" b="1" dirty="0">
                <a:solidFill>
                  <a:srgbClr val="2E2E2E"/>
                </a:solidFill>
                <a:latin typeface="Montserrat" panose="00000500000000000000" pitchFamily="2" charset="0"/>
              </a:rPr>
              <a:t>attraverso norme o prassi di riferimento</a:t>
            </a:r>
            <a:r>
              <a:rPr lang="it-IT" sz="2400" dirty="0">
                <a:solidFill>
                  <a:srgbClr val="2E2E2E"/>
                </a:solidFill>
                <a:latin typeface="Montserrat" panose="00000500000000000000" pitchFamily="2" charset="0"/>
              </a:rPr>
              <a:t>.</a:t>
            </a:r>
          </a:p>
          <a:p>
            <a:endParaRPr lang="it-IT" sz="2400" dirty="0">
              <a:solidFill>
                <a:srgbClr val="2E2E2E"/>
              </a:solidFill>
              <a:latin typeface="Montserrat" panose="00000500000000000000" pitchFamily="2" charset="0"/>
            </a:endParaRPr>
          </a:p>
          <a:p>
            <a:r>
              <a:rPr lang="it-IT" sz="2400" dirty="0">
                <a:solidFill>
                  <a:srgbClr val="2E2E2E"/>
                </a:solidFill>
                <a:latin typeface="Montserrat" panose="00000500000000000000" pitchFamily="2" charset="0"/>
              </a:rPr>
              <a:t>UNI affida la gestione della concessione del Marchio UNI a </a:t>
            </a:r>
            <a:r>
              <a:rPr lang="it-IT" sz="2400" b="1" dirty="0">
                <a:solidFill>
                  <a:srgbClr val="2E2E2E"/>
                </a:solidFill>
                <a:latin typeface="Montserrat" panose="00000500000000000000" pitchFamily="2" charset="0"/>
              </a:rPr>
              <a:t>organismi di certificazione accreditat</a:t>
            </a:r>
            <a:r>
              <a:rPr lang="it-IT" sz="2400" dirty="0">
                <a:solidFill>
                  <a:srgbClr val="2E2E2E"/>
                </a:solidFill>
                <a:latin typeface="Montserrat" panose="00000500000000000000" pitchFamily="2" charset="0"/>
              </a:rPr>
              <a:t>i da </a:t>
            </a:r>
            <a:r>
              <a:rPr lang="it-IT" sz="2400" dirty="0" err="1">
                <a:solidFill>
                  <a:srgbClr val="2E2E2E"/>
                </a:solidFill>
                <a:latin typeface="Montserrat" panose="00000500000000000000" pitchFamily="2" charset="0"/>
              </a:rPr>
              <a:t>Accredia</a:t>
            </a:r>
            <a:r>
              <a:rPr lang="it-IT" sz="2400" dirty="0">
                <a:solidFill>
                  <a:srgbClr val="2E2E2E"/>
                </a:solidFill>
                <a:latin typeface="Montserrat" panose="00000500000000000000" pitchFamily="2" charset="0"/>
              </a:rPr>
              <a:t>.</a:t>
            </a: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894" y="2352769"/>
            <a:ext cx="3062779" cy="3124624"/>
          </a:xfrm>
          <a:prstGeom prst="rect">
            <a:avLst/>
          </a:prstGeom>
        </p:spPr>
      </p:pic>
    </p:spTree>
    <p:extLst>
      <p:ext uri="{BB962C8B-B14F-4D97-AF65-F5344CB8AC3E}">
        <p14:creationId xmlns:p14="http://schemas.microsoft.com/office/powerpoint/2010/main" val="3030990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3416A393-58EF-0053-EACF-707126A94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asellaDiTesto 2"/>
          <p:cNvSpPr txBox="1">
            <a:spLocks noChangeArrowheads="1"/>
          </p:cNvSpPr>
          <p:nvPr/>
        </p:nvSpPr>
        <p:spPr bwMode="auto">
          <a:xfrm>
            <a:off x="894735" y="941539"/>
            <a:ext cx="104025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defRPr/>
            </a:pPr>
            <a:r>
              <a:rPr lang="it-IT" altLang="it-IT" sz="2800" spc="-1" dirty="0">
                <a:solidFill>
                  <a:srgbClr val="002060"/>
                </a:solidFill>
                <a:latin typeface="Montserrat"/>
              </a:rPr>
              <a:t>INQUADRAMENTO LEGISLATIVO </a:t>
            </a:r>
            <a:r>
              <a:rPr lang="it-IT" altLang="it-IT" sz="2800" b="1" spc="-1" dirty="0">
                <a:solidFill>
                  <a:srgbClr val="002060"/>
                </a:solidFill>
                <a:latin typeface="Montserrat"/>
              </a:rPr>
              <a:t>GENERALE</a:t>
            </a:r>
          </a:p>
        </p:txBody>
      </p:sp>
      <p:sp>
        <p:nvSpPr>
          <p:cNvPr id="4" name="CasellaDiTesto 3"/>
          <p:cNvSpPr txBox="1"/>
          <p:nvPr/>
        </p:nvSpPr>
        <p:spPr>
          <a:xfrm>
            <a:off x="197871" y="1551163"/>
            <a:ext cx="3490453" cy="4179927"/>
          </a:xfrm>
          <a:prstGeom prst="rect">
            <a:avLst/>
          </a:prstGeom>
          <a:solidFill>
            <a:schemeClr val="accent4">
              <a:lumMod val="20000"/>
              <a:lumOff val="80000"/>
            </a:schemeClr>
          </a:solidFill>
        </p:spPr>
        <p:txBody>
          <a:bodyPr wrap="square" rtlCol="0">
            <a:spAutoFit/>
          </a:bodyPr>
          <a:lstStyle/>
          <a:p>
            <a:pPr algn="ctr"/>
            <a:r>
              <a:rPr lang="it-IT" b="1" dirty="0">
                <a:latin typeface="Montserrat" panose="00000500000000000000" pitchFamily="2" charset="0"/>
              </a:rPr>
              <a:t>LIVELLO MACRO</a:t>
            </a:r>
          </a:p>
          <a:p>
            <a:pPr algn="ctr"/>
            <a:endParaRPr lang="it-IT" sz="1600" dirty="0">
              <a:latin typeface="Montserrat" panose="00000500000000000000" pitchFamily="2" charset="0"/>
            </a:endParaRPr>
          </a:p>
          <a:p>
            <a:pPr marL="285750" indent="-285750">
              <a:lnSpc>
                <a:spcPct val="107000"/>
              </a:lnSpc>
              <a:spcAft>
                <a:spcPts val="800"/>
              </a:spcAft>
              <a:buFont typeface="Wingdings" panose="05000000000000000000" pitchFamily="2" charset="2"/>
              <a:buChar char="q"/>
            </a:pPr>
            <a:r>
              <a:rPr lang="it-IT" sz="1600" dirty="0" err="1">
                <a:latin typeface="Montserrat" panose="00000500000000000000" pitchFamily="2" charset="0"/>
                <a:ea typeface="Calibri" panose="020F0502020204030204" pitchFamily="34" charset="0"/>
                <a:cs typeface="Times New Roman" panose="02020603050405020304" pitchFamily="18" charset="0"/>
              </a:rPr>
              <a:t>Next</a:t>
            </a:r>
            <a:r>
              <a:rPr lang="it-IT" sz="1600" dirty="0">
                <a:latin typeface="Montserrat" panose="00000500000000000000" pitchFamily="2" charset="0"/>
                <a:ea typeface="Calibri" panose="020F0502020204030204" pitchFamily="34" charset="0"/>
                <a:cs typeface="Times New Roman" panose="02020603050405020304" pitchFamily="18" charset="0"/>
              </a:rPr>
              <a:t> Generation EU </a:t>
            </a:r>
          </a:p>
          <a:p>
            <a:pPr marL="285750" indent="-285750">
              <a:lnSpc>
                <a:spcPct val="107000"/>
              </a:lnSpc>
              <a:spcAft>
                <a:spcPts val="800"/>
              </a:spcAft>
              <a:buFont typeface="Wingdings" panose="05000000000000000000" pitchFamily="2" charset="2"/>
              <a:buChar char="q"/>
            </a:pPr>
            <a:r>
              <a:rPr lang="it-IT" sz="1600" dirty="0">
                <a:latin typeface="Montserrat" panose="00000500000000000000" pitchFamily="2" charset="0"/>
                <a:ea typeface="Calibri" panose="020F0502020204030204" pitchFamily="34" charset="0"/>
                <a:cs typeface="Times New Roman" panose="02020603050405020304" pitchFamily="18" charset="0"/>
              </a:rPr>
              <a:t>PNRR </a:t>
            </a:r>
          </a:p>
          <a:p>
            <a:pPr marL="285750" indent="-285750">
              <a:lnSpc>
                <a:spcPct val="107000"/>
              </a:lnSpc>
              <a:spcAft>
                <a:spcPts val="800"/>
              </a:spcAft>
              <a:buFont typeface="Wingdings" panose="05000000000000000000" pitchFamily="2" charset="2"/>
              <a:buChar char="q"/>
            </a:pPr>
            <a:r>
              <a:rPr lang="it-IT" sz="1600" dirty="0">
                <a:latin typeface="Montserrat" panose="00000500000000000000" pitchFamily="2" charset="0"/>
                <a:ea typeface="Calibri" panose="020F0502020204030204" pitchFamily="34" charset="0"/>
                <a:cs typeface="Times New Roman" panose="02020603050405020304" pitchFamily="18" charset="0"/>
              </a:rPr>
              <a:t>Strategia 2021-2026 per la parità di genere </a:t>
            </a:r>
          </a:p>
          <a:p>
            <a:pPr>
              <a:lnSpc>
                <a:spcPct val="107000"/>
              </a:lnSpc>
              <a:spcAft>
                <a:spcPts val="800"/>
              </a:spcAft>
            </a:pPr>
            <a:r>
              <a:rPr lang="it-IT" sz="3600" b="1" dirty="0">
                <a:effectLst>
                  <a:outerShdw blurRad="38100" dist="38100" dir="2700000" algn="tl">
                    <a:srgbClr val="000000">
                      <a:alpha val="43137"/>
                    </a:srgbClr>
                  </a:outerShdw>
                </a:effectLst>
                <a:latin typeface="Montserrat" panose="00000500000000000000" pitchFamily="2" charset="0"/>
                <a:ea typeface="Calibri" panose="020F0502020204030204" pitchFamily="34" charset="0"/>
                <a:cs typeface="Times New Roman" panose="02020603050405020304" pitchFamily="18" charset="0"/>
              </a:rPr>
              <a:t>10</a:t>
            </a:r>
            <a:r>
              <a:rPr lang="it-IT" sz="1600" b="1" dirty="0">
                <a:latin typeface="Montserrat" panose="00000500000000000000" pitchFamily="2" charset="0"/>
                <a:ea typeface="Calibri" panose="020F0502020204030204" pitchFamily="34" charset="0"/>
                <a:cs typeface="Times New Roman" panose="02020603050405020304" pitchFamily="18" charset="0"/>
              </a:rPr>
              <a:t> milioni: </a:t>
            </a:r>
            <a:r>
              <a:rPr lang="it-IT" sz="1600" dirty="0">
                <a:latin typeface="Montserrat" panose="00000500000000000000" pitchFamily="2" charset="0"/>
                <a:ea typeface="Calibri" panose="020F0502020204030204" pitchFamily="34" charset="0"/>
                <a:cs typeface="Times New Roman" panose="02020603050405020304" pitchFamily="18" charset="0"/>
              </a:rPr>
              <a:t> 5,5 + 2,5 + 2</a:t>
            </a:r>
          </a:p>
          <a:p>
            <a:pPr>
              <a:lnSpc>
                <a:spcPct val="107000"/>
              </a:lnSpc>
              <a:spcAft>
                <a:spcPts val="800"/>
              </a:spcAft>
            </a:pPr>
            <a:endParaRPr lang="it-IT" sz="1600" dirty="0">
              <a:latin typeface="Montserrat" panose="00000500000000000000" pitchFamily="2"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à"/>
            </a:pPr>
            <a:r>
              <a:rPr lang="it-IT" sz="1600" dirty="0">
                <a:solidFill>
                  <a:srgbClr val="0070C0"/>
                </a:solidFill>
                <a:latin typeface="Montserrat" panose="00000500000000000000" pitchFamily="2" charset="0"/>
                <a:ea typeface="Calibri" panose="020F0502020204030204" pitchFamily="34" charset="0"/>
                <a:cs typeface="Times New Roman" panose="02020603050405020304" pitchFamily="18" charset="0"/>
              </a:rPr>
              <a:t>PNRR, Missione 5 Componente 1 introduce 3 investimenti (12-13-14)</a:t>
            </a:r>
          </a:p>
          <a:p>
            <a:pPr>
              <a:lnSpc>
                <a:spcPct val="107000"/>
              </a:lnSpc>
              <a:spcAft>
                <a:spcPts val="800"/>
              </a:spcAft>
            </a:pPr>
            <a:endParaRPr lang="it-IT" sz="1600" dirty="0">
              <a:solidFill>
                <a:srgbClr val="0070C0"/>
              </a:solidFill>
              <a:latin typeface="Montserrat" panose="00000500000000000000" pitchFamily="2" charset="0"/>
              <a:ea typeface="Calibri" panose="020F0502020204030204" pitchFamily="34" charset="0"/>
              <a:cs typeface="Times New Roman" panose="02020603050405020304" pitchFamily="18" charset="0"/>
            </a:endParaRPr>
          </a:p>
        </p:txBody>
      </p:sp>
      <p:sp>
        <p:nvSpPr>
          <p:cNvPr id="5" name="CasellaDiTesto 4"/>
          <p:cNvSpPr txBox="1"/>
          <p:nvPr/>
        </p:nvSpPr>
        <p:spPr>
          <a:xfrm>
            <a:off x="4210049" y="1551163"/>
            <a:ext cx="3475704" cy="4175182"/>
          </a:xfrm>
          <a:prstGeom prst="rect">
            <a:avLst/>
          </a:prstGeom>
          <a:solidFill>
            <a:schemeClr val="accent2">
              <a:lumMod val="20000"/>
              <a:lumOff val="80000"/>
            </a:schemeClr>
          </a:solidFill>
        </p:spPr>
        <p:txBody>
          <a:bodyPr wrap="square" rtlCol="0">
            <a:spAutoFit/>
          </a:bodyPr>
          <a:lstStyle/>
          <a:p>
            <a:pPr algn="ctr"/>
            <a:r>
              <a:rPr lang="it-IT" b="1" dirty="0">
                <a:latin typeface="Montserrat" panose="00000500000000000000" pitchFamily="2" charset="0"/>
              </a:rPr>
              <a:t>QUADRO NAZIONALE</a:t>
            </a:r>
          </a:p>
          <a:p>
            <a:pPr algn="ctr"/>
            <a:endParaRPr lang="it-IT" dirty="0">
              <a:latin typeface="Montserrat" panose="00000500000000000000" pitchFamily="2" charset="0"/>
            </a:endParaRPr>
          </a:p>
          <a:p>
            <a:pPr marL="285750" indent="-285750">
              <a:buFont typeface="Wingdings" panose="05000000000000000000" pitchFamily="2" charset="2"/>
              <a:buChar char="q"/>
            </a:pPr>
            <a:r>
              <a:rPr lang="it-IT" sz="1600" dirty="0" err="1">
                <a:latin typeface="Montserrat" panose="00000500000000000000" pitchFamily="2" charset="0"/>
              </a:rPr>
              <a:t>Dlgsl</a:t>
            </a:r>
            <a:r>
              <a:rPr lang="it-IT" sz="1600" dirty="0">
                <a:latin typeface="Montserrat" panose="00000500000000000000" pitchFamily="2" charset="0"/>
              </a:rPr>
              <a:t> 206/1998 che istituiva il codice per la parità di genere</a:t>
            </a:r>
          </a:p>
          <a:p>
            <a:pPr marL="285750" indent="-285750">
              <a:buFont typeface="Arial" panose="020B0604020202020204" pitchFamily="34" charset="0"/>
              <a:buChar char="•"/>
            </a:pPr>
            <a:endParaRPr lang="it-IT" sz="1600" dirty="0">
              <a:latin typeface="Montserrat" panose="00000500000000000000" pitchFamily="2" charset="0"/>
            </a:endParaRPr>
          </a:p>
          <a:p>
            <a:pPr marL="285750" indent="-285750">
              <a:buFont typeface="Wingdings" panose="05000000000000000000" pitchFamily="2" charset="2"/>
              <a:buChar char="q"/>
            </a:pPr>
            <a:r>
              <a:rPr lang="it-IT" sz="1600" dirty="0">
                <a:latin typeface="Montserrat" panose="00000500000000000000" pitchFamily="2" charset="0"/>
                <a:ea typeface="Calibri" panose="020F0502020204030204" pitchFamily="34" charset="0"/>
                <a:cs typeface="Times New Roman" panose="02020603050405020304" pitchFamily="18" charset="0"/>
              </a:rPr>
              <a:t>Legge </a:t>
            </a:r>
            <a:r>
              <a:rPr lang="it-IT" sz="1600" dirty="0" err="1">
                <a:latin typeface="Montserrat" panose="00000500000000000000" pitchFamily="2" charset="0"/>
                <a:ea typeface="Calibri" panose="020F0502020204030204" pitchFamily="34" charset="0"/>
                <a:cs typeface="Times New Roman" panose="02020603050405020304" pitchFamily="18" charset="0"/>
              </a:rPr>
              <a:t>Gribaudo</a:t>
            </a:r>
            <a:r>
              <a:rPr lang="it-IT" sz="1600" dirty="0">
                <a:latin typeface="Montserrat" panose="00000500000000000000" pitchFamily="2" charset="0"/>
                <a:ea typeface="Calibri" panose="020F0502020204030204" pitchFamily="34" charset="0"/>
                <a:cs typeface="Times New Roman" panose="02020603050405020304" pitchFamily="18" charset="0"/>
              </a:rPr>
              <a:t> 162/2021 </a:t>
            </a:r>
          </a:p>
          <a:p>
            <a:pPr marL="285750" indent="-285750">
              <a:buFont typeface="Arial" panose="020B0604020202020204" pitchFamily="34" charset="0"/>
              <a:buChar char="•"/>
            </a:pPr>
            <a:endParaRPr lang="it-IT" sz="1600" dirty="0">
              <a:latin typeface="Montserrat" panose="00000500000000000000" pitchFamily="2"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à"/>
            </a:pPr>
            <a:r>
              <a:rPr lang="it-IT" sz="1600" b="1" dirty="0">
                <a:latin typeface="Montserrat" panose="00000500000000000000" pitchFamily="2" charset="0"/>
                <a:ea typeface="Calibri" panose="020F0502020204030204" pitchFamily="34" charset="0"/>
                <a:cs typeface="Times New Roman" panose="02020603050405020304" pitchFamily="18" charset="0"/>
              </a:rPr>
              <a:t>decreto interministeriale </a:t>
            </a:r>
            <a:r>
              <a:rPr lang="it-IT" sz="1600" dirty="0">
                <a:latin typeface="Montserrat" panose="00000500000000000000" pitchFamily="2" charset="0"/>
                <a:ea typeface="Calibri" panose="020F0502020204030204" pitchFamily="34" charset="0"/>
                <a:cs typeface="Times New Roman" panose="02020603050405020304" pitchFamily="18" charset="0"/>
              </a:rPr>
              <a:t>a 29 </a:t>
            </a:r>
            <a:r>
              <a:rPr lang="it-IT" sz="1600" dirty="0">
                <a:solidFill>
                  <a:srgbClr val="C00000"/>
                </a:solidFill>
                <a:latin typeface="Montserrat" panose="00000500000000000000" pitchFamily="2" charset="0"/>
                <a:ea typeface="Calibri" panose="020F0502020204030204" pitchFamily="34" charset="0"/>
                <a:cs typeface="Times New Roman" panose="02020603050405020304" pitchFamily="18" charset="0"/>
              </a:rPr>
              <a:t>aprile</a:t>
            </a:r>
            <a:r>
              <a:rPr lang="it-IT" sz="1600" dirty="0">
                <a:latin typeface="Montserrat" panose="00000500000000000000" pitchFamily="2" charset="0"/>
                <a:ea typeface="Calibri" panose="020F0502020204030204" pitchFamily="34" charset="0"/>
                <a:cs typeface="Times New Roman" panose="02020603050405020304" pitchFamily="18" charset="0"/>
              </a:rPr>
              <a:t> 2022</a:t>
            </a:r>
          </a:p>
          <a:p>
            <a:pPr marL="285750" indent="-285750">
              <a:lnSpc>
                <a:spcPct val="107000"/>
              </a:lnSpc>
              <a:spcAft>
                <a:spcPts val="800"/>
              </a:spcAft>
              <a:buFont typeface="Wingdings" panose="05000000000000000000" pitchFamily="2" charset="2"/>
              <a:buChar char="à"/>
            </a:pPr>
            <a:r>
              <a:rPr lang="it-IT" sz="1600" b="1" dirty="0">
                <a:latin typeface="Montserrat" panose="00000500000000000000" pitchFamily="2" charset="0"/>
                <a:ea typeface="Calibri" panose="020F0502020204030204" pitchFamily="34" charset="0"/>
                <a:cs typeface="Times New Roman" panose="02020603050405020304" pitchFamily="18" charset="0"/>
              </a:rPr>
              <a:t>decreto interministeriale </a:t>
            </a:r>
            <a:r>
              <a:rPr lang="it-IT" sz="1600" dirty="0">
                <a:latin typeface="Montserrat" panose="00000500000000000000" pitchFamily="2" charset="0"/>
                <a:ea typeface="Calibri" panose="020F0502020204030204" pitchFamily="34" charset="0"/>
                <a:cs typeface="Times New Roman" panose="02020603050405020304" pitchFamily="18" charset="0"/>
              </a:rPr>
              <a:t>20 </a:t>
            </a:r>
            <a:r>
              <a:rPr lang="it-IT" sz="1600" dirty="0">
                <a:solidFill>
                  <a:srgbClr val="C00000"/>
                </a:solidFill>
                <a:latin typeface="Montserrat" panose="00000500000000000000" pitchFamily="2" charset="0"/>
                <a:ea typeface="Calibri" panose="020F0502020204030204" pitchFamily="34" charset="0"/>
                <a:cs typeface="Times New Roman" panose="02020603050405020304" pitchFamily="18" charset="0"/>
              </a:rPr>
              <a:t>ottobre</a:t>
            </a:r>
            <a:r>
              <a:rPr lang="it-IT" sz="1600" dirty="0">
                <a:latin typeface="Montserrat" panose="00000500000000000000" pitchFamily="2" charset="0"/>
                <a:ea typeface="Calibri" panose="020F0502020204030204" pitchFamily="34" charset="0"/>
                <a:cs typeface="Times New Roman" panose="02020603050405020304" pitchFamily="18" charset="0"/>
              </a:rPr>
              <a:t> 2022</a:t>
            </a:r>
          </a:p>
          <a:p>
            <a:pPr>
              <a:lnSpc>
                <a:spcPct val="107000"/>
              </a:lnSpc>
              <a:spcAft>
                <a:spcPts val="800"/>
              </a:spcAft>
            </a:pPr>
            <a:r>
              <a:rPr lang="it-IT" sz="1600" u="sng" dirty="0">
                <a:solidFill>
                  <a:srgbClr val="00B050"/>
                </a:solidFill>
                <a:latin typeface="Montserrat" panose="00000500000000000000" pitchFamily="2" charset="0"/>
              </a:rPr>
              <a:t>ammontare pari al massimo all’1% del dovuto e mai al di sopra dei 50.000 annui per azienda</a:t>
            </a:r>
          </a:p>
        </p:txBody>
      </p:sp>
      <p:sp>
        <p:nvSpPr>
          <p:cNvPr id="6" name="CasellaDiTesto 5"/>
          <p:cNvSpPr txBox="1"/>
          <p:nvPr/>
        </p:nvSpPr>
        <p:spPr>
          <a:xfrm>
            <a:off x="8207477" y="1551163"/>
            <a:ext cx="3581399" cy="4103688"/>
          </a:xfrm>
          <a:prstGeom prst="rect">
            <a:avLst/>
          </a:prstGeom>
          <a:solidFill>
            <a:schemeClr val="accent1">
              <a:lumMod val="20000"/>
              <a:lumOff val="80000"/>
            </a:schemeClr>
          </a:solidFill>
        </p:spPr>
        <p:txBody>
          <a:bodyPr wrap="square" rtlCol="0">
            <a:spAutoFit/>
          </a:bodyPr>
          <a:lstStyle/>
          <a:p>
            <a:pPr algn="ctr"/>
            <a:r>
              <a:rPr lang="it-IT" b="1" dirty="0">
                <a:latin typeface="Montserrat" panose="00000500000000000000" pitchFamily="2" charset="0"/>
              </a:rPr>
              <a:t>BANDI UNIONCAMERE</a:t>
            </a:r>
          </a:p>
          <a:p>
            <a:pPr algn="ctr"/>
            <a:endParaRPr lang="it-IT" sz="1600" dirty="0">
              <a:latin typeface="Montserrat" panose="00000500000000000000" pitchFamily="2" charset="0"/>
            </a:endParaRPr>
          </a:p>
          <a:p>
            <a:pPr marL="285750" indent="-285750">
              <a:lnSpc>
                <a:spcPts val="1600"/>
              </a:lnSpc>
              <a:buFont typeface="Wingdings" panose="05000000000000000000" pitchFamily="2" charset="2"/>
              <a:buChar char="q"/>
            </a:pPr>
            <a:r>
              <a:rPr lang="it-IT" sz="1600" dirty="0" err="1">
                <a:latin typeface="Montserrat" panose="00000500000000000000" pitchFamily="2" charset="0"/>
              </a:rPr>
              <a:t>Unioncamere</a:t>
            </a:r>
            <a:r>
              <a:rPr lang="it-IT" sz="1600" dirty="0">
                <a:latin typeface="Montserrat" panose="00000500000000000000" pitchFamily="2" charset="0"/>
              </a:rPr>
              <a:t> soggetto attuativo</a:t>
            </a:r>
          </a:p>
          <a:p>
            <a:pPr marL="285750" indent="-285750">
              <a:lnSpc>
                <a:spcPts val="1600"/>
              </a:lnSpc>
              <a:buFont typeface="Wingdings" panose="05000000000000000000" pitchFamily="2" charset="2"/>
              <a:buChar char="q"/>
            </a:pPr>
            <a:endParaRPr lang="it-IT" sz="1600" dirty="0">
              <a:latin typeface="Montserrat" panose="00000500000000000000" pitchFamily="2" charset="0"/>
            </a:endParaRPr>
          </a:p>
          <a:p>
            <a:pPr marL="285750" indent="-285750">
              <a:lnSpc>
                <a:spcPts val="1600"/>
              </a:lnSpc>
              <a:buFont typeface="Wingdings" panose="05000000000000000000" pitchFamily="2" charset="2"/>
              <a:buChar char="q"/>
            </a:pPr>
            <a:r>
              <a:rPr lang="it-IT" sz="1600" dirty="0">
                <a:latin typeface="Montserrat" panose="00000500000000000000" pitchFamily="2" charset="0"/>
              </a:rPr>
              <a:t>Primo avviso UC </a:t>
            </a:r>
            <a:r>
              <a:rPr lang="it-IT" sz="1600" dirty="0">
                <a:latin typeface="Montserrat" panose="00000500000000000000" pitchFamily="2" charset="0"/>
                <a:sym typeface="Wingdings" panose="05000000000000000000" pitchFamily="2" charset="2"/>
              </a:rPr>
              <a:t> </a:t>
            </a:r>
            <a:r>
              <a:rPr lang="it-IT" sz="1600" dirty="0">
                <a:latin typeface="Montserrat" panose="00000500000000000000" pitchFamily="2" charset="0"/>
              </a:rPr>
              <a:t>elenco degli </a:t>
            </a:r>
            <a:r>
              <a:rPr lang="it-IT" sz="1600" dirty="0" err="1">
                <a:latin typeface="Montserrat" panose="00000500000000000000" pitchFamily="2" charset="0"/>
              </a:rPr>
              <a:t>OdC</a:t>
            </a:r>
            <a:r>
              <a:rPr lang="it-IT" sz="1600" dirty="0">
                <a:latin typeface="Montserrat" panose="00000500000000000000" pitchFamily="2" charset="0"/>
              </a:rPr>
              <a:t> accreditati </a:t>
            </a:r>
          </a:p>
          <a:p>
            <a:pPr marL="285750" indent="-285750">
              <a:lnSpc>
                <a:spcPts val="1600"/>
              </a:lnSpc>
              <a:buFont typeface="Wingdings" panose="05000000000000000000" pitchFamily="2" charset="2"/>
              <a:buChar char="q"/>
            </a:pPr>
            <a:endParaRPr lang="it-IT" sz="1600" dirty="0">
              <a:latin typeface="Montserrat" panose="00000500000000000000" pitchFamily="2" charset="0"/>
            </a:endParaRPr>
          </a:p>
          <a:p>
            <a:pPr marL="285750" indent="-285750">
              <a:lnSpc>
                <a:spcPts val="1600"/>
              </a:lnSpc>
              <a:buFont typeface="Wingdings" panose="05000000000000000000" pitchFamily="2" charset="2"/>
              <a:buChar char="q"/>
            </a:pPr>
            <a:r>
              <a:rPr lang="it-IT" sz="1600" dirty="0">
                <a:latin typeface="Montserrat" panose="00000500000000000000" pitchFamily="2" charset="0"/>
              </a:rPr>
              <a:t>Marchio UNI</a:t>
            </a:r>
          </a:p>
          <a:p>
            <a:pPr>
              <a:lnSpc>
                <a:spcPts val="1600"/>
              </a:lnSpc>
            </a:pPr>
            <a:endParaRPr lang="it-IT" sz="1600" dirty="0">
              <a:latin typeface="Montserrat" panose="00000500000000000000" pitchFamily="2" charset="0"/>
            </a:endParaRPr>
          </a:p>
          <a:p>
            <a:pPr>
              <a:lnSpc>
                <a:spcPts val="1600"/>
              </a:lnSpc>
            </a:pPr>
            <a:r>
              <a:rPr lang="it-IT" sz="1600" dirty="0">
                <a:solidFill>
                  <a:srgbClr val="7030A0"/>
                </a:solidFill>
                <a:latin typeface="Montserrat" panose="00000500000000000000" pitchFamily="2" charset="0"/>
              </a:rPr>
              <a:t>rimborso per un minimo di 1.800€ ad un massimo di 10.245€</a:t>
            </a:r>
          </a:p>
          <a:p>
            <a:pPr>
              <a:lnSpc>
                <a:spcPts val="1600"/>
              </a:lnSpc>
            </a:pPr>
            <a:r>
              <a:rPr lang="it-IT" sz="1600" dirty="0">
                <a:latin typeface="Montserrat" panose="00000500000000000000" pitchFamily="2" charset="0"/>
              </a:rPr>
              <a:t> </a:t>
            </a:r>
          </a:p>
          <a:p>
            <a:pPr marL="285750" indent="-285750">
              <a:lnSpc>
                <a:spcPts val="1600"/>
              </a:lnSpc>
              <a:buFont typeface="Wingdings" panose="05000000000000000000" pitchFamily="2" charset="2"/>
              <a:buChar char="q"/>
            </a:pPr>
            <a:r>
              <a:rPr lang="it-IT" sz="1600" dirty="0">
                <a:latin typeface="Montserrat" panose="00000500000000000000" pitchFamily="2" charset="0"/>
              </a:rPr>
              <a:t>Preventivo + certificazione</a:t>
            </a:r>
          </a:p>
          <a:p>
            <a:pPr marL="285750" indent="-285750">
              <a:lnSpc>
                <a:spcPts val="1600"/>
              </a:lnSpc>
              <a:buFont typeface="Wingdings" panose="05000000000000000000" pitchFamily="2" charset="2"/>
              <a:buChar char="q"/>
            </a:pPr>
            <a:endParaRPr lang="it-IT" sz="1600" dirty="0">
              <a:latin typeface="Montserrat" panose="00000500000000000000" pitchFamily="2" charset="0"/>
            </a:endParaRPr>
          </a:p>
          <a:p>
            <a:pPr marL="285750" indent="-285750">
              <a:lnSpc>
                <a:spcPts val="1600"/>
              </a:lnSpc>
              <a:buFont typeface="Wingdings" panose="05000000000000000000" pitchFamily="2" charset="2"/>
              <a:buChar char="q"/>
            </a:pPr>
            <a:r>
              <a:rPr lang="it-IT" sz="1600" dirty="0">
                <a:latin typeface="Montserrat" panose="00000500000000000000" pitchFamily="2" charset="0"/>
              </a:rPr>
              <a:t>Secondo avviso UC</a:t>
            </a:r>
          </a:p>
          <a:p>
            <a:pPr marL="285750" indent="-285750">
              <a:lnSpc>
                <a:spcPts val="1600"/>
              </a:lnSpc>
              <a:buFont typeface="Wingdings" panose="05000000000000000000" pitchFamily="2" charset="2"/>
              <a:buChar char="q"/>
            </a:pPr>
            <a:endParaRPr lang="it-IT" sz="1600" dirty="0">
              <a:latin typeface="Montserrat" panose="00000500000000000000" pitchFamily="2" charset="0"/>
            </a:endParaRPr>
          </a:p>
          <a:p>
            <a:pPr marL="285750" indent="-285750">
              <a:lnSpc>
                <a:spcPts val="1600"/>
              </a:lnSpc>
              <a:buFont typeface="Wingdings" panose="05000000000000000000" pitchFamily="2" charset="2"/>
              <a:buChar char="q"/>
            </a:pPr>
            <a:r>
              <a:rPr lang="it-IT" sz="1600" dirty="0">
                <a:latin typeface="Montserrat" panose="00000500000000000000" pitchFamily="2" charset="0"/>
              </a:rPr>
              <a:t>Bandi Regionali (es. Bando Regione Lombardia)</a:t>
            </a:r>
          </a:p>
        </p:txBody>
      </p:sp>
    </p:spTree>
    <p:extLst>
      <p:ext uri="{BB962C8B-B14F-4D97-AF65-F5344CB8AC3E}">
        <p14:creationId xmlns:p14="http://schemas.microsoft.com/office/powerpoint/2010/main" val="1762412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A3E003B-79D6-1D56-B13D-C00E18A4D6B8}"/>
              </a:ext>
            </a:extLst>
          </p:cNvPr>
          <p:cNvPicPr>
            <a:picLocks noChangeAspect="1"/>
          </p:cNvPicPr>
          <p:nvPr/>
        </p:nvPicPr>
        <p:blipFill>
          <a:blip r:embed="rId2"/>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2416524"/>
            <a:ext cx="12192000" cy="3016210"/>
          </a:xfrm>
          <a:prstGeom prst="rect">
            <a:avLst/>
          </a:prstGeom>
          <a:noFill/>
        </p:spPr>
        <p:txBody>
          <a:bodyPr wrap="square" rtlCol="0">
            <a:spAutoFit/>
          </a:bodyPr>
          <a:lstStyle/>
          <a:p>
            <a:pPr algn="ctr"/>
            <a:r>
              <a:rPr lang="it-IT" sz="24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Monza, 4 luglio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Evento di presentazione del bando di Regione Lombardia </a:t>
            </a:r>
            <a:r>
              <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"Verso la certificazione della Parità di genere"</a:t>
            </a:r>
            <a:endPar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panose="020B0604020202020204" pitchFamily="34" charset="0"/>
              <a:ea typeface="+mn-ea"/>
              <a:cs typeface="Arial" panose="020B0604020202020204" pitchFamily="34" charset="0"/>
            </a:endParaRPr>
          </a:p>
          <a:p>
            <a:pPr algn="ctr"/>
            <a:endParaRPr lang="it-IT" sz="32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r>
              <a:rPr lang="it-IT" sz="20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Evento di Presentazione</a:t>
            </a:r>
          </a:p>
          <a:p>
            <a:pPr algn="ct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Parità di Genere UNI </a:t>
            </a:r>
            <a:r>
              <a:rPr lang="it-IT" sz="1200" dirty="0" err="1">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PdR</a:t>
            </a: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 125:2022</a:t>
            </a:r>
          </a:p>
        </p:txBody>
      </p:sp>
    </p:spTree>
    <p:extLst>
      <p:ext uri="{BB962C8B-B14F-4D97-AF65-F5344CB8AC3E}">
        <p14:creationId xmlns:p14="http://schemas.microsoft.com/office/powerpoint/2010/main" val="2314425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F72D23E-7E9C-6C92-1D04-9AFCBC4075F1}"/>
              </a:ext>
            </a:extLst>
          </p:cNvPr>
          <p:cNvPicPr>
            <a:picLocks noChangeAspect="1"/>
          </p:cNvPicPr>
          <p:nvPr/>
        </p:nvPicPr>
        <p:blipFill>
          <a:blip r:embed="rId2"/>
          <a:stretch>
            <a:fillRect/>
          </a:stretch>
        </p:blipFill>
        <p:spPr>
          <a:xfrm>
            <a:off x="0" y="0"/>
            <a:ext cx="12192000" cy="6858000"/>
          </a:xfrm>
          <a:prstGeom prst="rect">
            <a:avLst/>
          </a:prstGeom>
        </p:spPr>
      </p:pic>
      <p:sp>
        <p:nvSpPr>
          <p:cNvPr id="3" name="CasellaDiTesto 2">
            <a:extLst>
              <a:ext uri="{FF2B5EF4-FFF2-40B4-BE49-F238E27FC236}">
                <a16:creationId xmlns:a16="http://schemas.microsoft.com/office/drawing/2014/main" id="{7513FA08-71ED-3012-8B68-1203DB2E407D}"/>
              </a:ext>
            </a:extLst>
          </p:cNvPr>
          <p:cNvSpPr txBox="1"/>
          <p:nvPr/>
        </p:nvSpPr>
        <p:spPr>
          <a:xfrm>
            <a:off x="0" y="2551837"/>
            <a:ext cx="12192000" cy="2062103"/>
          </a:xfrm>
          <a:prstGeom prst="rect">
            <a:avLst/>
          </a:prstGeom>
          <a:noFill/>
        </p:spPr>
        <p:txBody>
          <a:bodyPr wrap="square" rtlCol="0">
            <a:spAutoFit/>
          </a:bodyPr>
          <a:lstStyle/>
          <a:p>
            <a:pPr algn="ctr"/>
            <a:r>
              <a:rPr lang="it-IT" sz="8800" b="1" dirty="0">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rPr>
              <a:t>Barbara Tommasi</a:t>
            </a:r>
            <a:endParaRPr lang="it-IT" sz="7200" b="1" dirty="0">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endParaRPr>
          </a:p>
          <a:p>
            <a:pPr algn="ctr"/>
            <a:r>
              <a:rPr lang="it-IT" sz="20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Responsabile delle misure di inclusione lavorativa, benessere organizzativo e pari opportunità</a:t>
            </a:r>
          </a:p>
          <a:p>
            <a:pPr algn="ctr"/>
            <a:r>
              <a:rPr lang="it-IT" sz="20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Regione Lombardia</a:t>
            </a:r>
          </a:p>
        </p:txBody>
      </p:sp>
    </p:spTree>
    <p:extLst>
      <p:ext uri="{BB962C8B-B14F-4D97-AF65-F5344CB8AC3E}">
        <p14:creationId xmlns:p14="http://schemas.microsoft.com/office/powerpoint/2010/main" val="2347196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2F5F12A-3C89-7D05-D701-2B54195C8CCE}"/>
              </a:ext>
            </a:extLst>
          </p:cNvPr>
          <p:cNvPicPr>
            <a:picLocks noChangeAspect="1"/>
          </p:cNvPicPr>
          <p:nvPr/>
        </p:nvPicPr>
        <p:blipFill>
          <a:blip r:embed="rId2"/>
          <a:stretch>
            <a:fillRect/>
          </a:stretch>
        </p:blipFill>
        <p:spPr>
          <a:xfrm>
            <a:off x="0" y="0"/>
            <a:ext cx="12192000" cy="6858000"/>
          </a:xfrm>
          <a:prstGeom prst="rect">
            <a:avLst/>
          </a:prstGeom>
        </p:spPr>
      </p:pic>
      <p:sp>
        <p:nvSpPr>
          <p:cNvPr id="3" name="CasellaDiTesto 2">
            <a:extLst>
              <a:ext uri="{FF2B5EF4-FFF2-40B4-BE49-F238E27FC236}">
                <a16:creationId xmlns:a16="http://schemas.microsoft.com/office/drawing/2014/main" id="{080B186A-E0D9-4122-96F7-27C5E8D759E6}"/>
              </a:ext>
            </a:extLst>
          </p:cNvPr>
          <p:cNvSpPr txBox="1"/>
          <p:nvPr/>
        </p:nvSpPr>
        <p:spPr>
          <a:xfrm>
            <a:off x="652954" y="1629000"/>
            <a:ext cx="6791035"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La strategia di Regione Lombardia intende attuarsi sia sul </a:t>
            </a:r>
            <a:r>
              <a:rPr kumimoji="0" lang="it-IT" sz="2000" b="1"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piano legislativo</a:t>
            </a:r>
            <a:r>
              <a:rPr kumimoji="0" lang="it-IT" sz="20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 sia su quello attuativo, attraverso </a:t>
            </a:r>
            <a:r>
              <a:rPr kumimoji="0" lang="it-IT" sz="2000" b="1"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interventi mirati </a:t>
            </a:r>
            <a:r>
              <a:rPr kumimoji="0" lang="it-IT" sz="20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non solo direttamente alla </a:t>
            </a:r>
            <a:r>
              <a:rPr kumimoji="0" lang="it-IT" sz="2000" b="1"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popolazione femminile, </a:t>
            </a:r>
            <a:r>
              <a:rPr kumimoji="0" lang="it-IT" sz="20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ma anche e soprattutto all’empowerment della </a:t>
            </a:r>
            <a:r>
              <a:rPr kumimoji="0" lang="it-IT" sz="2000" b="1"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società in generale </a:t>
            </a:r>
            <a:r>
              <a:rPr kumimoji="0" lang="it-IT" sz="20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e del </a:t>
            </a:r>
            <a:r>
              <a:rPr kumimoji="0" lang="it-IT" sz="2000" b="1"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mondo del lavoro </a:t>
            </a:r>
            <a:r>
              <a:rPr kumimoji="0" lang="it-IT" sz="20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per agire sulla componente culturale che determina gli stereotipi.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In questo modo ogni intervento </a:t>
            </a:r>
            <a:r>
              <a:rPr kumimoji="0" lang="it-IT" sz="2000" b="1"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darà</a:t>
            </a:r>
            <a:r>
              <a:rPr kumimoji="0" lang="it-IT" sz="20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 </a:t>
            </a:r>
            <a:r>
              <a:rPr kumimoji="0" lang="it-IT" sz="2000" b="1"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forza e sarà il motore per innescare un processo efficace</a:t>
            </a:r>
            <a:r>
              <a:rPr kumimoji="0" lang="it-IT" sz="20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 per la crescita e il miglioramento delle condizioni  dell’occupazione femminile e, quindi, della società nel suo complesso</a:t>
            </a:r>
            <a:r>
              <a:rPr kumimoji="0" lang="it-IT" sz="2000" b="0" i="0" u="none" strike="noStrike" kern="1200" cap="none" spc="0" normalizeH="0" baseline="0" noProof="0" dirty="0">
                <a:ln>
                  <a:noFill/>
                </a:ln>
                <a:solidFill>
                  <a:prstClr val="black"/>
                </a:solidFill>
                <a:effectLst/>
                <a:uLnTx/>
                <a:uFillTx/>
                <a:latin typeface="SF Old Republic" panose="00000400000000000000" pitchFamily="2" charset="0"/>
                <a:ea typeface="+mn-ea"/>
                <a:cs typeface="Calibri" panose="020F0502020204030204" pitchFamily="34" charset="0"/>
              </a:rPr>
              <a:t>.</a:t>
            </a:r>
            <a:r>
              <a:rPr kumimoji="0" lang="it-IT" sz="2000" b="0" i="0" u="none" strike="noStrike" kern="1200" cap="none" spc="0" normalizeH="0" baseline="0" noProof="0" dirty="0">
                <a:ln>
                  <a:noFill/>
                </a:ln>
                <a:solidFill>
                  <a:prstClr val="black"/>
                </a:solidFill>
                <a:effectLst/>
                <a:uLnTx/>
                <a:uFillTx/>
                <a:latin typeface="Calibri"/>
                <a:ea typeface="+mn-ea"/>
                <a:cs typeface="+mn-cs"/>
              </a:rPr>
              <a:t> </a:t>
            </a:r>
            <a:endParaRPr kumimoji="0" lang="it-IT" sz="2000" b="0" i="0" u="none" strike="noStrike" kern="1200" cap="none" spc="0" normalizeH="0" baseline="0" noProof="0" dirty="0">
              <a:ln>
                <a:noFill/>
              </a:ln>
              <a:solidFill>
                <a:prstClr val="black"/>
              </a:solidFill>
              <a:effectLst/>
              <a:uLnTx/>
              <a:uFillTx/>
              <a:latin typeface="SF Old Republic" panose="00000400000000000000" pitchFamily="2"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 name="Immagine 1">
            <a:extLst>
              <a:ext uri="{FF2B5EF4-FFF2-40B4-BE49-F238E27FC236}">
                <a16:creationId xmlns:a16="http://schemas.microsoft.com/office/drawing/2014/main" id="{213E627D-F327-4DD8-A58A-6B477E477FC3}"/>
              </a:ext>
            </a:extLst>
          </p:cNvPr>
          <p:cNvPicPr>
            <a:picLocks noChangeAspect="1"/>
          </p:cNvPicPr>
          <p:nvPr/>
        </p:nvPicPr>
        <p:blipFill>
          <a:blip r:embed="rId3"/>
          <a:stretch>
            <a:fillRect/>
          </a:stretch>
        </p:blipFill>
        <p:spPr>
          <a:xfrm>
            <a:off x="7051175" y="2387906"/>
            <a:ext cx="4499238" cy="3596952"/>
          </a:xfrm>
          <a:prstGeom prst="rect">
            <a:avLst/>
          </a:prstGeom>
        </p:spPr>
      </p:pic>
      <p:pic>
        <p:nvPicPr>
          <p:cNvPr id="7" name="Immagine 6">
            <a:extLst>
              <a:ext uri="{FF2B5EF4-FFF2-40B4-BE49-F238E27FC236}">
                <a16:creationId xmlns:a16="http://schemas.microsoft.com/office/drawing/2014/main" id="{EB937C77-5402-414F-9987-8BBBB926EE42}"/>
              </a:ext>
            </a:extLst>
          </p:cNvPr>
          <p:cNvPicPr>
            <a:picLocks noChangeAspect="1"/>
          </p:cNvPicPr>
          <p:nvPr/>
        </p:nvPicPr>
        <p:blipFill>
          <a:blip r:embed="rId4"/>
          <a:stretch>
            <a:fillRect/>
          </a:stretch>
        </p:blipFill>
        <p:spPr>
          <a:xfrm>
            <a:off x="8085576" y="371330"/>
            <a:ext cx="4493141" cy="3603048"/>
          </a:xfrm>
          <a:prstGeom prst="rect">
            <a:avLst/>
          </a:prstGeom>
        </p:spPr>
      </p:pic>
    </p:spTree>
    <p:extLst>
      <p:ext uri="{BB962C8B-B14F-4D97-AF65-F5344CB8AC3E}">
        <p14:creationId xmlns:p14="http://schemas.microsoft.com/office/powerpoint/2010/main" val="397622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4C1B480-C67F-057D-FA3D-DA4A4920A446}"/>
              </a:ext>
            </a:extLst>
          </p:cNvPr>
          <p:cNvPicPr>
            <a:picLocks noChangeAspect="1"/>
          </p:cNvPicPr>
          <p:nvPr/>
        </p:nvPicPr>
        <p:blipFill>
          <a:blip r:embed="rId2"/>
          <a:stretch>
            <a:fillRect/>
          </a:stretch>
        </p:blipFill>
        <p:spPr>
          <a:xfrm>
            <a:off x="0" y="0"/>
            <a:ext cx="12192000" cy="6858000"/>
          </a:xfrm>
          <a:prstGeom prst="rect">
            <a:avLst/>
          </a:prstGeom>
        </p:spPr>
      </p:pic>
      <p:sp>
        <p:nvSpPr>
          <p:cNvPr id="3" name="Title 2"/>
          <p:cNvSpPr>
            <a:spLocks noGrp="1"/>
          </p:cNvSpPr>
          <p:nvPr>
            <p:ph type="title"/>
          </p:nvPr>
        </p:nvSpPr>
        <p:spPr>
          <a:xfrm>
            <a:off x="840508" y="2669308"/>
            <a:ext cx="10852727" cy="2595492"/>
          </a:xfrm>
        </p:spPr>
        <p:txBody>
          <a:bodyPr/>
          <a:lstStyle/>
          <a:p>
            <a:r>
              <a:rPr lang="en-GB" sz="4800" dirty="0"/>
              <a:t>La </a:t>
            </a:r>
            <a:r>
              <a:rPr lang="en-GB" sz="4800" dirty="0" err="1"/>
              <a:t>certificazione</a:t>
            </a:r>
            <a:r>
              <a:rPr lang="en-GB" sz="4800" dirty="0"/>
              <a:t> di </a:t>
            </a:r>
            <a:r>
              <a:rPr lang="en-GB" sz="4800" dirty="0" err="1"/>
              <a:t>parità</a:t>
            </a:r>
            <a:r>
              <a:rPr lang="en-GB" sz="4800" dirty="0"/>
              <a:t> di </a:t>
            </a:r>
            <a:r>
              <a:rPr lang="en-GB" sz="4800" dirty="0" err="1"/>
              <a:t>genere</a:t>
            </a:r>
            <a:r>
              <a:rPr lang="en-GB" sz="4800" dirty="0"/>
              <a:t> secondo la UNI/</a:t>
            </a:r>
            <a:r>
              <a:rPr lang="en-GB" sz="4800" dirty="0" err="1"/>
              <a:t>PdR</a:t>
            </a:r>
            <a:r>
              <a:rPr lang="en-GB" sz="4800" dirty="0"/>
              <a:t> 125</a:t>
            </a:r>
            <a:br>
              <a:rPr lang="en-GB" sz="4800" dirty="0"/>
            </a:br>
            <a:br>
              <a:rPr lang="en-GB" sz="4800" dirty="0"/>
            </a:br>
            <a:endParaRPr lang="en-GB" sz="2800" dirty="0"/>
          </a:p>
        </p:txBody>
      </p:sp>
    </p:spTree>
    <p:extLst>
      <p:ext uri="{BB962C8B-B14F-4D97-AF65-F5344CB8AC3E}">
        <p14:creationId xmlns:p14="http://schemas.microsoft.com/office/powerpoint/2010/main" val="542607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85B4630-D604-B744-D8B4-8591355D6B1A}"/>
              </a:ext>
            </a:extLst>
          </p:cNvPr>
          <p:cNvPicPr>
            <a:picLocks noChangeAspect="1"/>
          </p:cNvPicPr>
          <p:nvPr/>
        </p:nvPicPr>
        <p:blipFill>
          <a:blip r:embed="rId2"/>
          <a:stretch>
            <a:fillRect/>
          </a:stretch>
        </p:blipFill>
        <p:spPr>
          <a:xfrm>
            <a:off x="0" y="0"/>
            <a:ext cx="12192000" cy="6858000"/>
          </a:xfrm>
          <a:prstGeom prst="rect">
            <a:avLst/>
          </a:prstGeom>
        </p:spPr>
      </p:pic>
      <p:sp>
        <p:nvSpPr>
          <p:cNvPr id="9" name="Rectangle: Rounded Corners 13">
            <a:extLst>
              <a:ext uri="{FF2B5EF4-FFF2-40B4-BE49-F238E27FC236}">
                <a16:creationId xmlns:a16="http://schemas.microsoft.com/office/drawing/2014/main" id="{2BB5A7D3-CC47-4F0D-9DBA-264747A866B3}"/>
              </a:ext>
            </a:extLst>
          </p:cNvPr>
          <p:cNvSpPr/>
          <p:nvPr/>
        </p:nvSpPr>
        <p:spPr>
          <a:xfrm>
            <a:off x="438875" y="2072495"/>
            <a:ext cx="11314251" cy="612000"/>
          </a:xfrm>
          <a:prstGeom prst="roundRect">
            <a:avLst/>
          </a:prstGeom>
          <a:solidFill>
            <a:srgbClr val="002F6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CC3399"/>
                </a:solidFill>
                <a:latin typeface="Arial Black" panose="020B0A04020102020204" pitchFamily="34" charset="0"/>
              </a:rPr>
              <a:t>Azioni mirate di comunicazione, sensibilizzazione e sostegno per accompagnare e guidare un cambiamento culturale nella società </a:t>
            </a:r>
          </a:p>
        </p:txBody>
      </p:sp>
      <p:sp>
        <p:nvSpPr>
          <p:cNvPr id="10" name="CasellaDiTesto 9">
            <a:extLst>
              <a:ext uri="{FF2B5EF4-FFF2-40B4-BE49-F238E27FC236}">
                <a16:creationId xmlns:a16="http://schemas.microsoft.com/office/drawing/2014/main" id="{25096DCA-8D3A-42EA-A4EC-1524C6FC7C4B}"/>
              </a:ext>
            </a:extLst>
          </p:cNvPr>
          <p:cNvSpPr txBox="1"/>
          <p:nvPr/>
        </p:nvSpPr>
        <p:spPr>
          <a:xfrm>
            <a:off x="438875" y="2787391"/>
            <a:ext cx="11314251" cy="1661993"/>
          </a:xfrm>
          <a:prstGeom prst="rect">
            <a:avLst/>
          </a:prstGeom>
          <a:noFill/>
        </p:spPr>
        <p:txBody>
          <a:bodyPr wrap="square" rtlCol="0">
            <a:spAutoFit/>
          </a:bodyPr>
          <a:lstStyle/>
          <a:p>
            <a:r>
              <a:rPr lang="it-IT" sz="1700" dirty="0">
                <a:latin typeface="Arial" panose="020B0604020202020204" pitchFamily="34" charset="0"/>
                <a:cs typeface="Arial" panose="020B0604020202020204" pitchFamily="34" charset="0"/>
              </a:rPr>
              <a:t>Rivolte a </a:t>
            </a:r>
            <a:r>
              <a:rPr lang="it-IT" sz="1700" b="1" dirty="0">
                <a:latin typeface="Arial" panose="020B0604020202020204" pitchFamily="34" charset="0"/>
                <a:cs typeface="Arial" panose="020B0604020202020204" pitchFamily="34" charset="0"/>
              </a:rPr>
              <a:t>orientatori, insegnanti,  genitori</a:t>
            </a:r>
            <a:r>
              <a:rPr lang="it-IT" sz="1700" dirty="0">
                <a:latin typeface="Arial" panose="020B0604020202020204" pitchFamily="34" charset="0"/>
                <a:cs typeface="Arial" panose="020B0604020202020204" pitchFamily="34" charset="0"/>
              </a:rPr>
              <a:t>: contrastare stereotipi legati a una visione tradizionale della divisione dei compiti di cura e del mondo del lavoro </a:t>
            </a:r>
          </a:p>
          <a:p>
            <a:endParaRPr lang="it-IT" sz="1700" spc="-20" dirty="0">
              <a:latin typeface="Arial" panose="020B0604020202020204" pitchFamily="34" charset="0"/>
              <a:cs typeface="Arial" panose="020B0604020202020204" pitchFamily="34" charset="0"/>
            </a:endParaRPr>
          </a:p>
          <a:p>
            <a:r>
              <a:rPr lang="it-IT" sz="1700" spc="-20" dirty="0">
                <a:latin typeface="Arial" panose="020B0604020202020204" pitchFamily="34" charset="0"/>
                <a:cs typeface="Arial" panose="020B0604020202020204" pitchFamily="34" charset="0"/>
              </a:rPr>
              <a:t>Rivolte alle </a:t>
            </a:r>
            <a:r>
              <a:rPr lang="it-IT" sz="1700" b="1" spc="-20" dirty="0">
                <a:latin typeface="Arial" panose="020B0604020202020204" pitchFamily="34" charset="0"/>
                <a:cs typeface="Arial" panose="020B0604020202020204" pitchFamily="34" charset="0"/>
              </a:rPr>
              <a:t>studentesse</a:t>
            </a:r>
            <a:r>
              <a:rPr lang="it-IT" sz="1700" spc="-20" dirty="0">
                <a:latin typeface="Arial" panose="020B0604020202020204" pitchFamily="34" charset="0"/>
                <a:cs typeface="Arial" panose="020B0604020202020204" pitchFamily="34" charset="0"/>
              </a:rPr>
              <a:t>: orientamento formativo e professionale fin dall’infanzia (es. laboratori e campus estivi) al fine di contrastare stereotipi legati al mondo del lavoro e ad accrescere la partecipazione femminile agli ITS e IFTS e ai corsi universitari tecnico -scientifici.</a:t>
            </a:r>
          </a:p>
        </p:txBody>
      </p:sp>
      <p:sp>
        <p:nvSpPr>
          <p:cNvPr id="12" name="Rectangle: Rounded Corners 11">
            <a:extLst>
              <a:ext uri="{FF2B5EF4-FFF2-40B4-BE49-F238E27FC236}">
                <a16:creationId xmlns:a16="http://schemas.microsoft.com/office/drawing/2014/main" id="{ABBD6328-E0AD-4AD5-B718-60361182788F}"/>
              </a:ext>
            </a:extLst>
          </p:cNvPr>
          <p:cNvSpPr/>
          <p:nvPr/>
        </p:nvSpPr>
        <p:spPr>
          <a:xfrm>
            <a:off x="438875" y="4551741"/>
            <a:ext cx="11314250" cy="612000"/>
          </a:xfrm>
          <a:prstGeom prst="roundRect">
            <a:avLst/>
          </a:prstGeom>
          <a:solidFill>
            <a:srgbClr val="002F6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CC3399"/>
                </a:solidFill>
                <a:latin typeface="Arial Black" panose="020B0A04020102020204" pitchFamily="34" charset="0"/>
              </a:rPr>
              <a:t>Formazione specifica rivolta al personale dei Centri per l’Impiego e degli operatori al lavoro e alla formazione</a:t>
            </a:r>
          </a:p>
        </p:txBody>
      </p:sp>
      <p:sp>
        <p:nvSpPr>
          <p:cNvPr id="13" name="Rectangle: Rounded Corners 13">
            <a:extLst>
              <a:ext uri="{FF2B5EF4-FFF2-40B4-BE49-F238E27FC236}">
                <a16:creationId xmlns:a16="http://schemas.microsoft.com/office/drawing/2014/main" id="{2960D2CF-4F68-4136-8257-99DC94A927F6}"/>
              </a:ext>
            </a:extLst>
          </p:cNvPr>
          <p:cNvSpPr/>
          <p:nvPr/>
        </p:nvSpPr>
        <p:spPr>
          <a:xfrm>
            <a:off x="438876" y="5133984"/>
            <a:ext cx="11274278" cy="681038"/>
          </a:xfrm>
          <a:prstGeom prst="roundRect">
            <a:avLst/>
          </a:prstGeom>
          <a:noFill/>
        </p:spPr>
        <p:txBody>
          <a:bodyPr wrap="square" rtlCol="0">
            <a:spAutoFit/>
          </a:bodyPr>
          <a:lstStyle/>
          <a:p>
            <a:r>
              <a:rPr lang="it-IT" sz="1700" b="1" dirty="0">
                <a:solidFill>
                  <a:schemeClr val="tx1"/>
                </a:solidFill>
                <a:latin typeface="Arial" panose="020B0604020202020204" pitchFamily="34" charset="0"/>
                <a:cs typeface="Arial" panose="020B0604020202020204" pitchFamily="34" charset="0"/>
              </a:rPr>
              <a:t>Orientamento in ottica di genere</a:t>
            </a:r>
            <a:r>
              <a:rPr lang="it-IT" sz="1700" dirty="0">
                <a:solidFill>
                  <a:schemeClr val="tx1"/>
                </a:solidFill>
                <a:latin typeface="Arial" panose="020B0604020202020204" pitchFamily="34" charset="0"/>
                <a:cs typeface="Arial" panose="020B0604020202020204" pitchFamily="34" charset="0"/>
              </a:rPr>
              <a:t>: formare per diffondere una cultura priva di gender </a:t>
            </a:r>
            <a:r>
              <a:rPr lang="it-IT" sz="1700" dirty="0" err="1">
                <a:solidFill>
                  <a:schemeClr val="tx1"/>
                </a:solidFill>
                <a:latin typeface="Arial" panose="020B0604020202020204" pitchFamily="34" charset="0"/>
                <a:cs typeface="Arial" panose="020B0604020202020204" pitchFamily="34" charset="0"/>
              </a:rPr>
              <a:t>bias</a:t>
            </a:r>
            <a:r>
              <a:rPr lang="it-IT" sz="1700" dirty="0">
                <a:solidFill>
                  <a:schemeClr val="tx1"/>
                </a:solidFill>
                <a:latin typeface="Arial" panose="020B0604020202020204" pitchFamily="34" charset="0"/>
                <a:cs typeface="Arial" panose="020B0604020202020204" pitchFamily="34" charset="0"/>
              </a:rPr>
              <a:t> rivolti a coloro che si occupano delle attività di matching tra domanda e offerta.</a:t>
            </a:r>
          </a:p>
        </p:txBody>
      </p:sp>
      <p:sp>
        <p:nvSpPr>
          <p:cNvPr id="3" name="Rettangolo 2">
            <a:extLst>
              <a:ext uri="{FF2B5EF4-FFF2-40B4-BE49-F238E27FC236}">
                <a16:creationId xmlns:a16="http://schemas.microsoft.com/office/drawing/2014/main" id="{6B06039B-CADF-E0A9-F2A2-E37B1ED01CE9}"/>
              </a:ext>
            </a:extLst>
          </p:cNvPr>
          <p:cNvSpPr/>
          <p:nvPr/>
        </p:nvSpPr>
        <p:spPr>
          <a:xfrm>
            <a:off x="2440832" y="1080742"/>
            <a:ext cx="7310336" cy="646331"/>
          </a:xfrm>
          <a:prstGeom prst="rect">
            <a:avLst/>
          </a:prstGeom>
        </p:spPr>
        <p:txBody>
          <a:bodyPr wrap="none">
            <a:spAutoFit/>
          </a:bodyPr>
          <a:lstStyle/>
          <a:p>
            <a:pPr algn="ctr"/>
            <a:r>
              <a:rPr lang="it-IT" sz="3600" b="1" dirty="0">
                <a:solidFill>
                  <a:srgbClr val="CC3399"/>
                </a:solidFill>
                <a:latin typeface="Arial Black" panose="020B0A04020102020204" pitchFamily="34" charset="0"/>
              </a:rPr>
              <a:t>Competenze e orientamento</a:t>
            </a:r>
          </a:p>
        </p:txBody>
      </p:sp>
    </p:spTree>
    <p:extLst>
      <p:ext uri="{BB962C8B-B14F-4D97-AF65-F5344CB8AC3E}">
        <p14:creationId xmlns:p14="http://schemas.microsoft.com/office/powerpoint/2010/main" val="3877564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CE9FF73-2BA6-83A3-D2B1-29A49BD0E826}"/>
              </a:ext>
            </a:extLst>
          </p:cNvPr>
          <p:cNvPicPr>
            <a:picLocks noChangeAspect="1"/>
          </p:cNvPicPr>
          <p:nvPr/>
        </p:nvPicPr>
        <p:blipFill>
          <a:blip r:embed="rId2"/>
          <a:stretch>
            <a:fillRect/>
          </a:stretch>
        </p:blipFill>
        <p:spPr>
          <a:xfrm>
            <a:off x="0" y="0"/>
            <a:ext cx="12192000" cy="6858000"/>
          </a:xfrm>
          <a:prstGeom prst="rect">
            <a:avLst/>
          </a:prstGeom>
        </p:spPr>
      </p:pic>
      <p:sp>
        <p:nvSpPr>
          <p:cNvPr id="10" name="CasellaDiTesto 9">
            <a:extLst>
              <a:ext uri="{FF2B5EF4-FFF2-40B4-BE49-F238E27FC236}">
                <a16:creationId xmlns:a16="http://schemas.microsoft.com/office/drawing/2014/main" id="{25096DCA-8D3A-42EA-A4EC-1524C6FC7C4B}"/>
              </a:ext>
            </a:extLst>
          </p:cNvPr>
          <p:cNvSpPr txBox="1"/>
          <p:nvPr/>
        </p:nvSpPr>
        <p:spPr>
          <a:xfrm>
            <a:off x="911112" y="2838203"/>
            <a:ext cx="10369777" cy="646331"/>
          </a:xfrm>
          <a:prstGeom prst="rect">
            <a:avLst/>
          </a:prstGeom>
          <a:noFill/>
        </p:spPr>
        <p:txBody>
          <a:bodyPr wrap="square" rtlCol="0">
            <a:spAutoFit/>
          </a:bodyPr>
          <a:lstStyle/>
          <a:p>
            <a:r>
              <a:rPr lang="it-IT" dirty="0">
                <a:latin typeface="Arial" panose="020B0604020202020204" pitchFamily="34" charset="0"/>
                <a:cs typeface="Arial" panose="020B0604020202020204" pitchFamily="34" charset="0"/>
              </a:rPr>
              <a:t>Promozione di </a:t>
            </a:r>
            <a:r>
              <a:rPr lang="it-IT" b="1" dirty="0">
                <a:latin typeface="Arial" panose="020B0604020202020204" pitchFamily="34" charset="0"/>
                <a:cs typeface="Arial" panose="020B0604020202020204" pitchFamily="34" charset="0"/>
              </a:rPr>
              <a:t>partenariati tra imprese e operatori </a:t>
            </a:r>
            <a:r>
              <a:rPr lang="it-IT" dirty="0">
                <a:latin typeface="Arial" panose="020B0604020202020204" pitchFamily="34" charset="0"/>
                <a:cs typeface="Arial" panose="020B0604020202020204" pitchFamily="34" charset="0"/>
              </a:rPr>
              <a:t>al lavoro e alla formazione per favorire l'inserimento delle donne nei settori strategici a prevalente occupazione maschile.</a:t>
            </a:r>
          </a:p>
        </p:txBody>
      </p:sp>
      <p:sp>
        <p:nvSpPr>
          <p:cNvPr id="13" name="Rectangle: Rounded Corners 13">
            <a:extLst>
              <a:ext uri="{FF2B5EF4-FFF2-40B4-BE49-F238E27FC236}">
                <a16:creationId xmlns:a16="http://schemas.microsoft.com/office/drawing/2014/main" id="{2960D2CF-4F68-4136-8257-99DC94A927F6}"/>
              </a:ext>
            </a:extLst>
          </p:cNvPr>
          <p:cNvSpPr/>
          <p:nvPr/>
        </p:nvSpPr>
        <p:spPr>
          <a:xfrm>
            <a:off x="725056" y="4555734"/>
            <a:ext cx="10741889" cy="704439"/>
          </a:xfrm>
          <a:prstGeom prst="roundRect">
            <a:avLst/>
          </a:prstGeom>
          <a:noFill/>
          <a:ln w="19050" cmpd="sng">
            <a:noFill/>
          </a:ln>
          <a:effectLst/>
        </p:spPr>
        <p:style>
          <a:lnRef idx="1">
            <a:schemeClr val="accent3"/>
          </a:lnRef>
          <a:fillRef idx="2">
            <a:schemeClr val="accent3"/>
          </a:fillRef>
          <a:effectRef idx="1">
            <a:schemeClr val="accent3"/>
          </a:effectRef>
          <a:fontRef idx="minor">
            <a:schemeClr val="dk1"/>
          </a:fontRef>
        </p:style>
        <p:txBody>
          <a:bodyPr lIns="288000" rIns="108000" rtlCol="0" anchor="ctr"/>
          <a:lstStyle/>
          <a:p>
            <a:pPr algn="just">
              <a:lnSpc>
                <a:spcPct val="114000"/>
              </a:lnSpc>
            </a:pPr>
            <a:r>
              <a:rPr lang="it-IT" dirty="0">
                <a:latin typeface="Arial" panose="020B0604020202020204" pitchFamily="34" charset="0"/>
                <a:cs typeface="Arial" panose="020B0604020202020204" pitchFamily="34" charset="0"/>
              </a:rPr>
              <a:t>Contributi </a:t>
            </a:r>
            <a:r>
              <a:rPr lang="it-IT" i="1" dirty="0">
                <a:latin typeface="Arial" panose="020B0604020202020204" pitchFamily="34" charset="0"/>
                <a:cs typeface="Arial" panose="020B0604020202020204" pitchFamily="34" charset="0"/>
              </a:rPr>
              <a:t>maggiorati</a:t>
            </a:r>
            <a:r>
              <a:rPr lang="it-IT" dirty="0">
                <a:latin typeface="Arial" panose="020B0604020202020204" pitchFamily="34" charset="0"/>
                <a:cs typeface="Arial" panose="020B0604020202020204" pitchFamily="34" charset="0"/>
              </a:rPr>
              <a:t> per le imprese che assumono donne destinatarie di </a:t>
            </a:r>
            <a:r>
              <a:rPr lang="it-IT" b="1" dirty="0">
                <a:latin typeface="Arial" panose="020B0604020202020204" pitchFamily="34" charset="0"/>
                <a:cs typeface="Arial" panose="020B0604020202020204" pitchFamily="34" charset="0"/>
              </a:rPr>
              <a:t>politiche attive del lavoro </a:t>
            </a:r>
            <a:r>
              <a:rPr lang="it-IT" dirty="0">
                <a:latin typeface="Arial" panose="020B0604020202020204" pitchFamily="34" charset="0"/>
                <a:cs typeface="Arial" panose="020B0604020202020204" pitchFamily="34" charset="0"/>
              </a:rPr>
              <a:t>di Regione Lombardia.</a:t>
            </a:r>
            <a:endParaRPr lang="it-IT" sz="1600" dirty="0">
              <a:latin typeface="Arial" panose="020B0604020202020204" pitchFamily="34" charset="0"/>
              <a:cs typeface="Arial" panose="020B0604020202020204" pitchFamily="34" charset="0"/>
            </a:endParaRPr>
          </a:p>
        </p:txBody>
      </p:sp>
      <p:sp>
        <p:nvSpPr>
          <p:cNvPr id="11" name="Rectangle: Rounded Corners 21">
            <a:extLst>
              <a:ext uri="{FF2B5EF4-FFF2-40B4-BE49-F238E27FC236}">
                <a16:creationId xmlns:a16="http://schemas.microsoft.com/office/drawing/2014/main" id="{9487E594-541A-4521-B368-BEFD912C2FCA}"/>
              </a:ext>
            </a:extLst>
          </p:cNvPr>
          <p:cNvSpPr/>
          <p:nvPr/>
        </p:nvSpPr>
        <p:spPr>
          <a:xfrm>
            <a:off x="438875" y="2142281"/>
            <a:ext cx="11314251" cy="612000"/>
          </a:xfrm>
          <a:prstGeom prst="roundRect">
            <a:avLst/>
          </a:prstGeom>
          <a:solidFill>
            <a:srgbClr val="002F6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rgbClr val="CC3399"/>
                </a:solidFill>
                <a:latin typeface="Arial Black" panose="020B0A04020102020204" pitchFamily="34" charset="0"/>
              </a:rPr>
              <a:t>Interventi di politica attiva del lavoro in settori strategici a prevalenza di occupazione maschile</a:t>
            </a:r>
          </a:p>
        </p:txBody>
      </p:sp>
      <p:sp>
        <p:nvSpPr>
          <p:cNvPr id="14" name="Rectangle: Rounded Corners 13">
            <a:extLst>
              <a:ext uri="{FF2B5EF4-FFF2-40B4-BE49-F238E27FC236}">
                <a16:creationId xmlns:a16="http://schemas.microsoft.com/office/drawing/2014/main" id="{D5FACA2C-89A0-4932-89FB-8DB2601E24A7}"/>
              </a:ext>
            </a:extLst>
          </p:cNvPr>
          <p:cNvSpPr/>
          <p:nvPr/>
        </p:nvSpPr>
        <p:spPr>
          <a:xfrm>
            <a:off x="362675" y="4040764"/>
            <a:ext cx="11466650" cy="575366"/>
          </a:xfrm>
          <a:prstGeom prst="roundRect">
            <a:avLst/>
          </a:prstGeom>
          <a:solidFill>
            <a:srgbClr val="002F6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rgbClr val="CC3399"/>
                </a:solidFill>
                <a:latin typeface="Arial Black" panose="020B0A04020102020204" pitchFamily="34" charset="0"/>
              </a:rPr>
              <a:t>Incentivi occupazionali</a:t>
            </a:r>
          </a:p>
        </p:txBody>
      </p:sp>
      <p:sp>
        <p:nvSpPr>
          <p:cNvPr id="3" name="Rettangolo 2">
            <a:extLst>
              <a:ext uri="{FF2B5EF4-FFF2-40B4-BE49-F238E27FC236}">
                <a16:creationId xmlns:a16="http://schemas.microsoft.com/office/drawing/2014/main" id="{5E2AA81D-E922-3AEF-5842-B2DD6660B5D8}"/>
              </a:ext>
            </a:extLst>
          </p:cNvPr>
          <p:cNvSpPr/>
          <p:nvPr/>
        </p:nvSpPr>
        <p:spPr>
          <a:xfrm>
            <a:off x="2968317" y="1080742"/>
            <a:ext cx="6255367" cy="646331"/>
          </a:xfrm>
          <a:prstGeom prst="rect">
            <a:avLst/>
          </a:prstGeom>
        </p:spPr>
        <p:txBody>
          <a:bodyPr wrap="none">
            <a:spAutoFit/>
          </a:bodyPr>
          <a:lstStyle/>
          <a:p>
            <a:pPr algn="ctr"/>
            <a:r>
              <a:rPr lang="it-IT" sz="3600" b="1" dirty="0">
                <a:solidFill>
                  <a:srgbClr val="CC3399"/>
                </a:solidFill>
                <a:latin typeface="Arial Black" panose="020B0A04020102020204" pitchFamily="34" charset="0"/>
              </a:rPr>
              <a:t>Risultato occupazionale</a:t>
            </a:r>
          </a:p>
        </p:txBody>
      </p:sp>
    </p:spTree>
    <p:extLst>
      <p:ext uri="{BB962C8B-B14F-4D97-AF65-F5344CB8AC3E}">
        <p14:creationId xmlns:p14="http://schemas.microsoft.com/office/powerpoint/2010/main" val="4097059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F101F9C-3D86-B59D-C4E8-42BB2B4CFEDD}"/>
              </a:ext>
            </a:extLst>
          </p:cNvPr>
          <p:cNvPicPr>
            <a:picLocks noChangeAspect="1"/>
          </p:cNvPicPr>
          <p:nvPr/>
        </p:nvPicPr>
        <p:blipFill>
          <a:blip r:embed="rId2"/>
          <a:stretch>
            <a:fillRect/>
          </a:stretch>
        </p:blipFill>
        <p:spPr>
          <a:xfrm>
            <a:off x="0" y="0"/>
            <a:ext cx="12192000" cy="6858000"/>
          </a:xfrm>
          <a:prstGeom prst="rect">
            <a:avLst/>
          </a:prstGeom>
        </p:spPr>
      </p:pic>
      <p:sp>
        <p:nvSpPr>
          <p:cNvPr id="10" name="CasellaDiTesto 9">
            <a:extLst>
              <a:ext uri="{FF2B5EF4-FFF2-40B4-BE49-F238E27FC236}">
                <a16:creationId xmlns:a16="http://schemas.microsoft.com/office/drawing/2014/main" id="{25096DCA-8D3A-42EA-A4EC-1524C6FC7C4B}"/>
              </a:ext>
            </a:extLst>
          </p:cNvPr>
          <p:cNvSpPr txBox="1"/>
          <p:nvPr/>
        </p:nvSpPr>
        <p:spPr>
          <a:xfrm>
            <a:off x="494382" y="4694119"/>
            <a:ext cx="11203236" cy="1200329"/>
          </a:xfrm>
          <a:prstGeom prst="rect">
            <a:avLst/>
          </a:prstGeom>
          <a:noFill/>
        </p:spPr>
        <p:txBody>
          <a:bodyPr wrap="square" rtlCol="0">
            <a:spAutoFit/>
          </a:bodyPr>
          <a:lstStyle/>
          <a:p>
            <a:r>
              <a:rPr lang="it-IT" sz="1800" dirty="0">
                <a:latin typeface="Arial" panose="020B0604020202020204" pitchFamily="34" charset="0"/>
                <a:cs typeface="Arial" panose="020B0604020202020204" pitchFamily="34" charset="0"/>
              </a:rPr>
              <a:t>Formazione per l’acquisizione delle </a:t>
            </a:r>
            <a:r>
              <a:rPr lang="it-IT" sz="1800" b="1" dirty="0">
                <a:latin typeface="Arial" panose="020B0604020202020204" pitchFamily="34" charset="0"/>
                <a:cs typeface="Arial" panose="020B0604020202020204" pitchFamily="34" charset="0"/>
              </a:rPr>
              <a:t>competenze professionali di </a:t>
            </a:r>
            <a:r>
              <a:rPr lang="it-IT" sz="1800" b="1" dirty="0" err="1">
                <a:latin typeface="Arial" panose="020B0604020202020204" pitchFamily="34" charset="0"/>
                <a:cs typeface="Arial" panose="020B0604020202020204" pitchFamily="34" charset="0"/>
              </a:rPr>
              <a:t>Diversity</a:t>
            </a:r>
            <a:r>
              <a:rPr lang="it-IT" sz="1800" b="1" dirty="0">
                <a:latin typeface="Arial" panose="020B0604020202020204" pitchFamily="34" charset="0"/>
                <a:cs typeface="Arial" panose="020B0604020202020204" pitchFamily="34" charset="0"/>
              </a:rPr>
              <a:t> manager e Welfare manager </a:t>
            </a:r>
            <a:r>
              <a:rPr lang="it-IT" sz="1800" dirty="0">
                <a:latin typeface="Arial" panose="020B0604020202020204" pitchFamily="34" charset="0"/>
                <a:cs typeface="Arial" panose="020B0604020202020204" pitchFamily="34" charset="0"/>
              </a:rPr>
              <a:t>sia dei </a:t>
            </a:r>
            <a:r>
              <a:rPr lang="it-IT" sz="1800" b="1" dirty="0">
                <a:latin typeface="Arial" panose="020B0604020202020204" pitchFamily="34" charset="0"/>
                <a:cs typeface="Arial" panose="020B0604020202020204" pitchFamily="34" charset="0"/>
              </a:rPr>
              <a:t>dipendenti </a:t>
            </a:r>
            <a:r>
              <a:rPr lang="it-IT" sz="1800" dirty="0">
                <a:latin typeface="Arial" panose="020B0604020202020204" pitchFamily="34" charset="0"/>
                <a:cs typeface="Arial" panose="020B0604020202020204" pitchFamily="34" charset="0"/>
              </a:rPr>
              <a:t>interni alle imprese che dei </a:t>
            </a:r>
            <a:r>
              <a:rPr lang="it-IT" sz="1800" b="1" dirty="0">
                <a:latin typeface="Arial" panose="020B0604020202020204" pitchFamily="34" charset="0"/>
                <a:cs typeface="Arial" panose="020B0604020202020204" pitchFamily="34" charset="0"/>
              </a:rPr>
              <a:t>professionisti</a:t>
            </a:r>
            <a:r>
              <a:rPr lang="it-IT" sz="1800" dirty="0">
                <a:latin typeface="Arial" panose="020B0604020202020204" pitchFamily="34" charset="0"/>
                <a:cs typeface="Arial" panose="020B0604020202020204" pitchFamily="34" charset="0"/>
              </a:rPr>
              <a:t> e dei </a:t>
            </a:r>
            <a:r>
              <a:rPr lang="it-IT" sz="1800" b="1" dirty="0">
                <a:latin typeface="Arial" panose="020B0604020202020204" pitchFamily="34" charset="0"/>
                <a:cs typeface="Arial" panose="020B0604020202020204" pitchFamily="34" charset="0"/>
              </a:rPr>
              <a:t>consulenti aziendali </a:t>
            </a:r>
            <a:r>
              <a:rPr lang="it-IT" sz="1800" dirty="0">
                <a:latin typeface="Arial" panose="020B0604020202020204" pitchFamily="34" charset="0"/>
                <a:cs typeface="Arial" panose="020B0604020202020204" pitchFamily="34" charset="0"/>
              </a:rPr>
              <a:t>per garantire una corretta gestione del personale in tutti i processi aziendali, dalla pianificazione, ricerca, selezione, inserimento e mantenimento in azienda, fino allo sviluppo professionale e organizzativo</a:t>
            </a:r>
            <a:r>
              <a:rPr lang="it-IT" sz="1800" spc="-20" dirty="0">
                <a:latin typeface="Arial" panose="020B0604020202020204" pitchFamily="34" charset="0"/>
                <a:cs typeface="Arial" panose="020B0604020202020204" pitchFamily="34" charset="0"/>
              </a:rPr>
              <a:t>.</a:t>
            </a:r>
            <a:endParaRPr lang="it-IT" sz="1800" b="1" spc="-20" dirty="0">
              <a:latin typeface="Arial" panose="020B0604020202020204" pitchFamily="34" charset="0"/>
              <a:cs typeface="Arial" panose="020B0604020202020204" pitchFamily="34" charset="0"/>
            </a:endParaRPr>
          </a:p>
        </p:txBody>
      </p:sp>
      <p:sp>
        <p:nvSpPr>
          <p:cNvPr id="13" name="Rectangle: Rounded Corners 13">
            <a:extLst>
              <a:ext uri="{FF2B5EF4-FFF2-40B4-BE49-F238E27FC236}">
                <a16:creationId xmlns:a16="http://schemas.microsoft.com/office/drawing/2014/main" id="{2960D2CF-4F68-4136-8257-99DC94A927F6}"/>
              </a:ext>
            </a:extLst>
          </p:cNvPr>
          <p:cNvSpPr/>
          <p:nvPr/>
        </p:nvSpPr>
        <p:spPr>
          <a:xfrm>
            <a:off x="494382" y="2811979"/>
            <a:ext cx="11203236" cy="837430"/>
          </a:xfrm>
          <a:prstGeom prst="roundRect">
            <a:avLst/>
          </a:prstGeom>
          <a:noFill/>
          <a:ln w="19050" cmpd="sng">
            <a:noFill/>
          </a:ln>
          <a:effectLst/>
        </p:spPr>
        <p:style>
          <a:lnRef idx="1">
            <a:schemeClr val="accent3"/>
          </a:lnRef>
          <a:fillRef idx="2">
            <a:schemeClr val="accent3"/>
          </a:fillRef>
          <a:effectRef idx="1">
            <a:schemeClr val="accent3"/>
          </a:effectRef>
          <a:fontRef idx="minor">
            <a:schemeClr val="dk1"/>
          </a:fontRef>
        </p:style>
        <p:txBody>
          <a:bodyPr lIns="288000" rIns="108000" rtlCol="0" anchor="ctr"/>
          <a:lstStyle/>
          <a:p>
            <a:pPr lvl="0" algn="just"/>
            <a:r>
              <a:rPr lang="it-IT" sz="1800" dirty="0">
                <a:latin typeface="Arial" panose="020B0604020202020204" pitchFamily="34" charset="0"/>
                <a:cs typeface="Arial" panose="020B0604020202020204" pitchFamily="34" charset="0"/>
              </a:rPr>
              <a:t>Interventi integrati di </a:t>
            </a:r>
            <a:r>
              <a:rPr lang="it-IT" sz="1800" b="1" dirty="0">
                <a:latin typeface="Arial" panose="020B0604020202020204" pitchFamily="34" charset="0"/>
                <a:cs typeface="Arial" panose="020B0604020202020204" pitchFamily="34" charset="0"/>
              </a:rPr>
              <a:t>sensibilizzazione e sostegno alle imprese </a:t>
            </a:r>
            <a:r>
              <a:rPr lang="it-IT" sz="1800" dirty="0">
                <a:latin typeface="Arial" panose="020B0604020202020204" pitchFamily="34" charset="0"/>
                <a:cs typeface="Arial" panose="020B0604020202020204" pitchFamily="34" charset="0"/>
              </a:rPr>
              <a:t>per l'implementazione di </a:t>
            </a:r>
            <a:r>
              <a:rPr lang="it-IT" sz="1800" b="1" dirty="0">
                <a:latin typeface="Arial" panose="020B0604020202020204" pitchFamily="34" charset="0"/>
                <a:cs typeface="Arial" panose="020B0604020202020204" pitchFamily="34" charset="0"/>
              </a:rPr>
              <a:t>strategie di inclusione </a:t>
            </a:r>
            <a:r>
              <a:rPr lang="it-IT" sz="1800" dirty="0">
                <a:latin typeface="Arial" panose="020B0604020202020204" pitchFamily="34" charset="0"/>
                <a:cs typeface="Arial" panose="020B0604020202020204" pitchFamily="34" charset="0"/>
              </a:rPr>
              <a:t>per aumentare la presenza e la qualità del lavoro delle donne nelle aziende: sostenere l’adozione di</a:t>
            </a:r>
            <a:r>
              <a:rPr lang="it-IT" sz="1800" b="1" dirty="0">
                <a:latin typeface="Arial" panose="020B0604020202020204" pitchFamily="34" charset="0"/>
                <a:cs typeface="Arial" panose="020B0604020202020204" pitchFamily="34" charset="0"/>
              </a:rPr>
              <a:t> </a:t>
            </a:r>
            <a:r>
              <a:rPr lang="it-IT" sz="1800" dirty="0">
                <a:latin typeface="Arial" panose="020B0604020202020204" pitchFamily="34" charset="0"/>
                <a:cs typeface="Arial" panose="020B0604020202020204" pitchFamily="34" charset="0"/>
              </a:rPr>
              <a:t>nuov</a:t>
            </a:r>
            <a:r>
              <a:rPr lang="it-IT" sz="1800" b="1" dirty="0">
                <a:latin typeface="Arial" panose="020B0604020202020204" pitchFamily="34" charset="0"/>
                <a:cs typeface="Arial" panose="020B0604020202020204" pitchFamily="34" charset="0"/>
              </a:rPr>
              <a:t>i piani di welfare aziendale, piani di flessibilità e innovazione organizzativa, programmi di mentoring e sostegno alla carriera delle donne </a:t>
            </a:r>
            <a:r>
              <a:rPr lang="it-IT" sz="1800" dirty="0">
                <a:latin typeface="Arial" panose="020B0604020202020204" pitchFamily="34" charset="0"/>
                <a:cs typeface="Arial" panose="020B0604020202020204" pitchFamily="34" charset="0"/>
              </a:rPr>
              <a:t>nella prospettiva delle «certificazione di genere» .</a:t>
            </a:r>
          </a:p>
        </p:txBody>
      </p:sp>
      <p:sp>
        <p:nvSpPr>
          <p:cNvPr id="11" name="Rectangle: Rounded Corners 21">
            <a:extLst>
              <a:ext uri="{FF2B5EF4-FFF2-40B4-BE49-F238E27FC236}">
                <a16:creationId xmlns:a16="http://schemas.microsoft.com/office/drawing/2014/main" id="{9487E594-541A-4521-B368-BEFD912C2FCA}"/>
              </a:ext>
            </a:extLst>
          </p:cNvPr>
          <p:cNvSpPr/>
          <p:nvPr/>
        </p:nvSpPr>
        <p:spPr>
          <a:xfrm>
            <a:off x="438875" y="3999786"/>
            <a:ext cx="11314251" cy="612000"/>
          </a:xfrm>
          <a:prstGeom prst="roundRect">
            <a:avLst/>
          </a:prstGeom>
          <a:solidFill>
            <a:srgbClr val="002F6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rgbClr val="CC3399"/>
                </a:solidFill>
                <a:latin typeface="Arial Black" panose="020B0A04020102020204" pitchFamily="34" charset="0"/>
              </a:rPr>
              <a:t>Interventi diretti agli attori che operano nel sistema formazione - lavoro</a:t>
            </a:r>
          </a:p>
        </p:txBody>
      </p:sp>
      <p:sp>
        <p:nvSpPr>
          <p:cNvPr id="14" name="Rectangle: Rounded Corners 13">
            <a:extLst>
              <a:ext uri="{FF2B5EF4-FFF2-40B4-BE49-F238E27FC236}">
                <a16:creationId xmlns:a16="http://schemas.microsoft.com/office/drawing/2014/main" id="{D5FACA2C-89A0-4932-89FB-8DB2601E24A7}"/>
              </a:ext>
            </a:extLst>
          </p:cNvPr>
          <p:cNvSpPr/>
          <p:nvPr/>
        </p:nvSpPr>
        <p:spPr>
          <a:xfrm>
            <a:off x="438875" y="1891083"/>
            <a:ext cx="11314251" cy="575366"/>
          </a:xfrm>
          <a:prstGeom prst="roundRect">
            <a:avLst/>
          </a:prstGeom>
          <a:solidFill>
            <a:srgbClr val="002F6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rgbClr val="CC3399"/>
                </a:solidFill>
                <a:latin typeface="Arial Black" panose="020B0A04020102020204" pitchFamily="34" charset="0"/>
              </a:rPr>
              <a:t>Interventi di accompagnamento alle imprese per l'adozione e l'implementazione di politiche aziendali adeguate a ridurre il divario di genere</a:t>
            </a:r>
          </a:p>
        </p:txBody>
      </p:sp>
      <p:sp>
        <p:nvSpPr>
          <p:cNvPr id="4" name="Rettangolo 3">
            <a:extLst>
              <a:ext uri="{FF2B5EF4-FFF2-40B4-BE49-F238E27FC236}">
                <a16:creationId xmlns:a16="http://schemas.microsoft.com/office/drawing/2014/main" id="{97F30D29-1B2E-213F-9767-216305FCB5BF}"/>
              </a:ext>
            </a:extLst>
          </p:cNvPr>
          <p:cNvSpPr/>
          <p:nvPr/>
        </p:nvSpPr>
        <p:spPr>
          <a:xfrm>
            <a:off x="3218454" y="1080742"/>
            <a:ext cx="5755102" cy="646331"/>
          </a:xfrm>
          <a:prstGeom prst="rect">
            <a:avLst/>
          </a:prstGeom>
        </p:spPr>
        <p:txBody>
          <a:bodyPr wrap="none">
            <a:spAutoFit/>
          </a:bodyPr>
          <a:lstStyle/>
          <a:p>
            <a:pPr algn="ctr"/>
            <a:r>
              <a:rPr lang="it-IT" sz="3600" b="1" dirty="0">
                <a:solidFill>
                  <a:srgbClr val="CC3399"/>
                </a:solidFill>
                <a:latin typeface="Arial Black" panose="020B0A04020102020204" pitchFamily="34" charset="0"/>
              </a:rPr>
              <a:t>Supporto alle imprese</a:t>
            </a:r>
          </a:p>
        </p:txBody>
      </p:sp>
    </p:spTree>
    <p:extLst>
      <p:ext uri="{BB962C8B-B14F-4D97-AF65-F5344CB8AC3E}">
        <p14:creationId xmlns:p14="http://schemas.microsoft.com/office/powerpoint/2010/main" val="2103765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FFAE71B-52F3-770F-18F4-353ABAE0A840}"/>
              </a:ext>
            </a:extLst>
          </p:cNvPr>
          <p:cNvPicPr>
            <a:picLocks noChangeAspect="1"/>
          </p:cNvPicPr>
          <p:nvPr/>
        </p:nvPicPr>
        <p:blipFill>
          <a:blip r:embed="rId2"/>
          <a:stretch>
            <a:fillRect/>
          </a:stretch>
        </p:blipFill>
        <p:spPr>
          <a:xfrm>
            <a:off x="0" y="0"/>
            <a:ext cx="12192000" cy="6858000"/>
          </a:xfrm>
          <a:prstGeom prst="rect">
            <a:avLst/>
          </a:prstGeom>
        </p:spPr>
      </p:pic>
      <p:pic>
        <p:nvPicPr>
          <p:cNvPr id="3" name="Immagine 2">
            <a:extLst>
              <a:ext uri="{FF2B5EF4-FFF2-40B4-BE49-F238E27FC236}">
                <a16:creationId xmlns:a16="http://schemas.microsoft.com/office/drawing/2014/main" id="{E08B0B29-44CA-F33B-29E8-5B92B468FB5D}"/>
              </a:ext>
            </a:extLst>
          </p:cNvPr>
          <p:cNvPicPr>
            <a:picLocks noChangeAspect="1"/>
          </p:cNvPicPr>
          <p:nvPr/>
        </p:nvPicPr>
        <p:blipFill>
          <a:blip r:embed="rId3"/>
          <a:stretch>
            <a:fillRect/>
          </a:stretch>
        </p:blipFill>
        <p:spPr>
          <a:xfrm>
            <a:off x="2625687" y="960588"/>
            <a:ext cx="6940627" cy="4947298"/>
          </a:xfrm>
          <a:prstGeom prst="rect">
            <a:avLst/>
          </a:prstGeom>
          <a:noFill/>
        </p:spPr>
      </p:pic>
    </p:spTree>
    <p:extLst>
      <p:ext uri="{BB962C8B-B14F-4D97-AF65-F5344CB8AC3E}">
        <p14:creationId xmlns:p14="http://schemas.microsoft.com/office/powerpoint/2010/main" val="425462364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4CC8D54-87B9-88D4-5A30-F77D82E8A07B}"/>
              </a:ext>
            </a:extLst>
          </p:cNvPr>
          <p:cNvPicPr>
            <a:picLocks noChangeAspect="1"/>
          </p:cNvPicPr>
          <p:nvPr/>
        </p:nvPicPr>
        <p:blipFill>
          <a:blip r:embed="rId2"/>
          <a:stretch>
            <a:fillRect/>
          </a:stretch>
        </p:blipFill>
        <p:spPr>
          <a:xfrm>
            <a:off x="0" y="0"/>
            <a:ext cx="12192000" cy="6858000"/>
          </a:xfrm>
          <a:prstGeom prst="rect">
            <a:avLst/>
          </a:prstGeom>
        </p:spPr>
      </p:pic>
      <p:pic>
        <p:nvPicPr>
          <p:cNvPr id="6" name="Segnaposto immagine 5">
            <a:extLst>
              <a:ext uri="{FF2B5EF4-FFF2-40B4-BE49-F238E27FC236}">
                <a16:creationId xmlns:a16="http://schemas.microsoft.com/office/drawing/2014/main" id="{BEEBA541-8CD0-C53A-51F9-C648E57DB1D0}"/>
              </a:ext>
            </a:extLst>
          </p:cNvPr>
          <p:cNvPicPr>
            <a:picLocks noGrp="1" noChangeAspect="1"/>
          </p:cNvPicPr>
          <p:nvPr>
            <p:ph type="pic" sz="half" idx="13"/>
          </p:nvPr>
        </p:nvPicPr>
        <p:blipFill>
          <a:blip r:embed="rId3"/>
          <a:srcRect t="10864" b="10864"/>
          <a:stretch/>
        </p:blipFill>
        <p:spPr>
          <a:xfrm>
            <a:off x="1685581" y="948162"/>
            <a:ext cx="8846544" cy="4976135"/>
          </a:xfrm>
          <a:prstGeom prst="rect">
            <a:avLst/>
          </a:prstGeom>
        </p:spPr>
      </p:pic>
    </p:spTree>
    <p:extLst>
      <p:ext uri="{BB962C8B-B14F-4D97-AF65-F5344CB8AC3E}">
        <p14:creationId xmlns:p14="http://schemas.microsoft.com/office/powerpoint/2010/main" val="66839046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A3E003B-79D6-1D56-B13D-C00E18A4D6B8}"/>
              </a:ext>
            </a:extLst>
          </p:cNvPr>
          <p:cNvPicPr>
            <a:picLocks noChangeAspect="1"/>
          </p:cNvPicPr>
          <p:nvPr/>
        </p:nvPicPr>
        <p:blipFill>
          <a:blip r:embed="rId2"/>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2416524"/>
            <a:ext cx="12192000" cy="3016210"/>
          </a:xfrm>
          <a:prstGeom prst="rect">
            <a:avLst/>
          </a:prstGeom>
          <a:noFill/>
        </p:spPr>
        <p:txBody>
          <a:bodyPr wrap="square" rtlCol="0">
            <a:spAutoFit/>
          </a:bodyPr>
          <a:lstStyle/>
          <a:p>
            <a:pPr algn="ctr"/>
            <a:r>
              <a:rPr lang="it-IT" sz="24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Monza, 4 luglio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Evento di presentazione del bando di Regione Lombardia </a:t>
            </a:r>
            <a:r>
              <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"Verso la certificazione della Parità di genere"</a:t>
            </a:r>
            <a:endPar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panose="020B0604020202020204" pitchFamily="34" charset="0"/>
              <a:ea typeface="+mn-ea"/>
              <a:cs typeface="Arial" panose="020B0604020202020204" pitchFamily="34" charset="0"/>
            </a:endParaRPr>
          </a:p>
          <a:p>
            <a:pPr algn="ctr"/>
            <a:endParaRPr lang="it-IT" sz="32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r>
              <a:rPr lang="it-IT" sz="20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Evento di Presentazione</a:t>
            </a:r>
          </a:p>
          <a:p>
            <a:pPr algn="ct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Parità di Genere UNI </a:t>
            </a:r>
            <a:r>
              <a:rPr lang="it-IT" sz="1200" dirty="0" err="1">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PdR</a:t>
            </a: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 125:2022</a:t>
            </a:r>
          </a:p>
        </p:txBody>
      </p:sp>
    </p:spTree>
    <p:extLst>
      <p:ext uri="{BB962C8B-B14F-4D97-AF65-F5344CB8AC3E}">
        <p14:creationId xmlns:p14="http://schemas.microsoft.com/office/powerpoint/2010/main" val="3492918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F72D23E-7E9C-6C92-1D04-9AFCBC4075F1}"/>
              </a:ext>
            </a:extLst>
          </p:cNvPr>
          <p:cNvPicPr>
            <a:picLocks noChangeAspect="1"/>
          </p:cNvPicPr>
          <p:nvPr/>
        </p:nvPicPr>
        <p:blipFill>
          <a:blip r:embed="rId2"/>
          <a:stretch>
            <a:fillRect/>
          </a:stretch>
        </p:blipFill>
        <p:spPr>
          <a:xfrm>
            <a:off x="0" y="0"/>
            <a:ext cx="12192000" cy="6858000"/>
          </a:xfrm>
          <a:prstGeom prst="rect">
            <a:avLst/>
          </a:prstGeom>
        </p:spPr>
      </p:pic>
      <p:sp>
        <p:nvSpPr>
          <p:cNvPr id="3" name="CasellaDiTesto 2">
            <a:extLst>
              <a:ext uri="{FF2B5EF4-FFF2-40B4-BE49-F238E27FC236}">
                <a16:creationId xmlns:a16="http://schemas.microsoft.com/office/drawing/2014/main" id="{7513FA08-71ED-3012-8B68-1203DB2E407D}"/>
              </a:ext>
            </a:extLst>
          </p:cNvPr>
          <p:cNvSpPr txBox="1"/>
          <p:nvPr/>
        </p:nvSpPr>
        <p:spPr>
          <a:xfrm>
            <a:off x="0" y="2551837"/>
            <a:ext cx="12192000" cy="2062103"/>
          </a:xfrm>
          <a:prstGeom prst="rect">
            <a:avLst/>
          </a:prstGeom>
          <a:noFill/>
        </p:spPr>
        <p:txBody>
          <a:bodyPr wrap="square" rtlCol="0">
            <a:spAutoFit/>
          </a:bodyPr>
          <a:lstStyle/>
          <a:p>
            <a:pPr algn="ctr"/>
            <a:r>
              <a:rPr lang="it-IT" sz="8800" b="1" dirty="0">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rPr>
              <a:t>Carla </a:t>
            </a:r>
            <a:r>
              <a:rPr lang="it-IT" sz="8800" b="1" dirty="0" err="1">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rPr>
              <a:t>Ingoglia</a:t>
            </a:r>
            <a:endParaRPr lang="it-IT" sz="7200" b="1" dirty="0">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endParaRPr>
          </a:p>
          <a:p>
            <a:pPr algn="ctr"/>
            <a:r>
              <a:rPr lang="it-IT" sz="20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Funzione Sviluppo e Gestione Bandi</a:t>
            </a:r>
          </a:p>
          <a:p>
            <a:pPr algn="ctr"/>
            <a:r>
              <a:rPr lang="it-IT" sz="20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Unioncamere Lombardia</a:t>
            </a:r>
          </a:p>
        </p:txBody>
      </p:sp>
    </p:spTree>
    <p:extLst>
      <p:ext uri="{BB962C8B-B14F-4D97-AF65-F5344CB8AC3E}">
        <p14:creationId xmlns:p14="http://schemas.microsoft.com/office/powerpoint/2010/main" val="4096604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C909D189-AD06-421C-A3E1-18BDBD9FA1F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D93A0AFA-A932-4C3D-8735-6DDAEB26BA97}"/>
              </a:ext>
            </a:extLst>
          </p:cNvPr>
          <p:cNvSpPr>
            <a:spLocks noGrp="1"/>
          </p:cNvSpPr>
          <p:nvPr>
            <p:ph type="title"/>
          </p:nvPr>
        </p:nvSpPr>
        <p:spPr>
          <a:xfrm>
            <a:off x="765048" y="1096645"/>
            <a:ext cx="10515600" cy="1325563"/>
          </a:xfrm>
        </p:spPr>
        <p:txBody>
          <a:bodyPr>
            <a:noAutofit/>
          </a:bodyPr>
          <a:lstStyle/>
          <a:p>
            <a:pPr algn="ctr"/>
            <a:r>
              <a:rPr lang="it-IT" sz="3200" dirty="0">
                <a:solidFill>
                  <a:srgbClr val="CC3399"/>
                </a:solidFill>
                <a:latin typeface="Arial Black" panose="020B0A04020102020204" pitchFamily="34" charset="0"/>
              </a:rPr>
              <a:t>Avviso pubblico </a:t>
            </a:r>
            <a:br>
              <a:rPr lang="it-IT" sz="3200" dirty="0">
                <a:solidFill>
                  <a:srgbClr val="CC3399"/>
                </a:solidFill>
                <a:latin typeface="Arial Black" panose="020B0A04020102020204" pitchFamily="34" charset="0"/>
              </a:rPr>
            </a:br>
            <a:r>
              <a:rPr lang="it-IT" sz="3200" dirty="0">
                <a:solidFill>
                  <a:srgbClr val="CC3399"/>
                </a:solidFill>
                <a:latin typeface="Arial Black" panose="020B0A04020102020204" pitchFamily="34" charset="0"/>
              </a:rPr>
              <a:t>“Verso la certificazione della parità di genere”</a:t>
            </a:r>
            <a:endParaRPr lang="it-IT" sz="3200" dirty="0">
              <a:solidFill>
                <a:srgbClr val="CC3399"/>
              </a:solidFill>
            </a:endParaRPr>
          </a:p>
        </p:txBody>
      </p:sp>
      <p:sp>
        <p:nvSpPr>
          <p:cNvPr id="3" name="Segnaposto contenuto 2">
            <a:extLst>
              <a:ext uri="{FF2B5EF4-FFF2-40B4-BE49-F238E27FC236}">
                <a16:creationId xmlns:a16="http://schemas.microsoft.com/office/drawing/2014/main" id="{4E061802-D57B-4681-BB1F-ABB0B2735F9D}"/>
              </a:ext>
            </a:extLst>
          </p:cNvPr>
          <p:cNvSpPr>
            <a:spLocks noGrp="1"/>
          </p:cNvSpPr>
          <p:nvPr>
            <p:ph idx="1"/>
          </p:nvPr>
        </p:nvSpPr>
        <p:spPr>
          <a:xfrm>
            <a:off x="682752" y="2858897"/>
            <a:ext cx="10515600" cy="2499487"/>
          </a:xfrm>
        </p:spPr>
        <p:txBody>
          <a:bodyPr>
            <a:normAutofit/>
          </a:bodyPr>
          <a:lstStyle/>
          <a:p>
            <a:r>
              <a:rPr lang="it-IT" sz="2000" dirty="0">
                <a:solidFill>
                  <a:schemeClr val="accent1">
                    <a:lumMod val="50000"/>
                  </a:schemeClr>
                </a:solidFill>
                <a:latin typeface="Arial" panose="020B0604020202020204" pitchFamily="34" charset="0"/>
                <a:cs typeface="Arial" panose="020B0604020202020204" pitchFamily="34" charset="0"/>
              </a:rPr>
              <a:t>Priorità 1 Occupazione </a:t>
            </a:r>
          </a:p>
          <a:p>
            <a:r>
              <a:rPr lang="it-IT" sz="2000" dirty="0">
                <a:solidFill>
                  <a:schemeClr val="accent1">
                    <a:lumMod val="50000"/>
                  </a:schemeClr>
                </a:solidFill>
                <a:latin typeface="Arial" panose="020B0604020202020204" pitchFamily="34" charset="0"/>
                <a:cs typeface="Arial" panose="020B0604020202020204" pitchFamily="34" charset="0"/>
              </a:rPr>
              <a:t>Obiettivo specifico ESO4.3. Promuovere una partecipazione equilibrata di donne e uomini al mercato del lavoro, parità di condizioni di lavoro e un migliore equilibrio tra vita professionale e vita privata, anche attraverso l'accesso a servizi abbordabili di assistenza all'infanzia e alle persone non autosufficienti </a:t>
            </a:r>
          </a:p>
          <a:p>
            <a:r>
              <a:rPr lang="it-IT" sz="2000" dirty="0">
                <a:solidFill>
                  <a:schemeClr val="accent1">
                    <a:lumMod val="50000"/>
                  </a:schemeClr>
                </a:solidFill>
                <a:latin typeface="Arial" panose="020B0604020202020204" pitchFamily="34" charset="0"/>
                <a:cs typeface="Arial" panose="020B0604020202020204" pitchFamily="34" charset="0"/>
              </a:rPr>
              <a:t>Azione c.1. Sostegno alla diffusione di sistemi di welfare aziendale</a:t>
            </a:r>
          </a:p>
          <a:p>
            <a:pPr marL="0" indent="0">
              <a:buNone/>
            </a:pPr>
            <a:endParaRPr lang="it-IT" sz="20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0588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C6FB1FA6-AA8C-C6D5-CE35-32D15E4BF90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8DE8296D-7F06-409C-A26C-164C9C48F443}"/>
              </a:ext>
            </a:extLst>
          </p:cNvPr>
          <p:cNvSpPr>
            <a:spLocks noGrp="1"/>
          </p:cNvSpPr>
          <p:nvPr>
            <p:ph type="title"/>
          </p:nvPr>
        </p:nvSpPr>
        <p:spPr>
          <a:xfrm>
            <a:off x="838200" y="1188085"/>
            <a:ext cx="10515600" cy="814451"/>
          </a:xfrm>
        </p:spPr>
        <p:txBody>
          <a:bodyPr>
            <a:normAutofit/>
          </a:bodyPr>
          <a:lstStyle/>
          <a:p>
            <a:pPr algn="ctr"/>
            <a:r>
              <a:rPr lang="it-IT" sz="3600" dirty="0">
                <a:solidFill>
                  <a:srgbClr val="CC3399"/>
                </a:solidFill>
                <a:latin typeface="Arial Black" panose="020B0A04020102020204" pitchFamily="34" charset="0"/>
              </a:rPr>
              <a:t>Obiettivi</a:t>
            </a:r>
            <a:endParaRPr lang="it-IT" sz="3600" dirty="0">
              <a:solidFill>
                <a:srgbClr val="CC3399"/>
              </a:solidFill>
            </a:endParaRPr>
          </a:p>
        </p:txBody>
      </p:sp>
      <p:sp>
        <p:nvSpPr>
          <p:cNvPr id="3" name="Segnaposto contenuto 2">
            <a:extLst>
              <a:ext uri="{FF2B5EF4-FFF2-40B4-BE49-F238E27FC236}">
                <a16:creationId xmlns:a16="http://schemas.microsoft.com/office/drawing/2014/main" id="{A7E7EFED-3036-42F0-AF91-C26998CE3ECC}"/>
              </a:ext>
            </a:extLst>
          </p:cNvPr>
          <p:cNvSpPr>
            <a:spLocks noGrp="1"/>
          </p:cNvSpPr>
          <p:nvPr>
            <p:ph idx="1"/>
          </p:nvPr>
        </p:nvSpPr>
        <p:spPr>
          <a:xfrm>
            <a:off x="838200" y="2640076"/>
            <a:ext cx="10515600" cy="2380615"/>
          </a:xfrm>
        </p:spPr>
        <p:txBody>
          <a:bodyPr>
            <a:normAutofit/>
          </a:bodyPr>
          <a:lstStyle/>
          <a:p>
            <a:pPr marL="0" indent="0">
              <a:lnSpc>
                <a:spcPct val="110000"/>
              </a:lnSpc>
              <a:buNone/>
            </a:pPr>
            <a:r>
              <a:rPr lang="it-IT" sz="3600" dirty="0">
                <a:solidFill>
                  <a:schemeClr val="accent1">
                    <a:lumMod val="50000"/>
                  </a:schemeClr>
                </a:solidFill>
                <a:latin typeface="Arial" panose="020B0604020202020204" pitchFamily="34" charset="0"/>
                <a:cs typeface="Arial" panose="020B0604020202020204" pitchFamily="34" charset="0"/>
              </a:rPr>
              <a:t>Sostenere le micro, piccole e medie imprese lombarde nel percorso orientato al conseguimento della certificazione della parità di genere</a:t>
            </a:r>
            <a:endParaRPr lang="it-IT" sz="44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5440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E6F2F72-6BBC-8217-BA4E-C6D131730D81}"/>
              </a:ext>
            </a:extLst>
          </p:cNvPr>
          <p:cNvPicPr>
            <a:picLocks noChangeAspect="1"/>
          </p:cNvPicPr>
          <p:nvPr/>
        </p:nvPicPr>
        <p:blipFill>
          <a:blip r:embed="rId2"/>
          <a:stretch>
            <a:fillRect/>
          </a:stretch>
        </p:blipFill>
        <p:spPr>
          <a:xfrm>
            <a:off x="0" y="0"/>
            <a:ext cx="12192000" cy="6858000"/>
          </a:xfrm>
          <a:prstGeom prst="rect">
            <a:avLst/>
          </a:prstGeom>
        </p:spPr>
      </p:pic>
      <p:sp>
        <p:nvSpPr>
          <p:cNvPr id="3" name="Rettangolo 2">
            <a:extLst>
              <a:ext uri="{FF2B5EF4-FFF2-40B4-BE49-F238E27FC236}">
                <a16:creationId xmlns:a16="http://schemas.microsoft.com/office/drawing/2014/main" id="{B369BA43-C78A-4A4C-A32B-F52E687A6423}"/>
              </a:ext>
            </a:extLst>
          </p:cNvPr>
          <p:cNvSpPr/>
          <p:nvPr/>
        </p:nvSpPr>
        <p:spPr>
          <a:xfrm>
            <a:off x="550164" y="1872234"/>
            <a:ext cx="11291316" cy="3785652"/>
          </a:xfrm>
          <a:prstGeom prst="rect">
            <a:avLst/>
          </a:prstGeom>
        </p:spPr>
        <p:txBody>
          <a:bodyPr wrap="square">
            <a:spAutoFit/>
          </a:bodyPr>
          <a:lstStyle/>
          <a:p>
            <a:pPr marL="285750" indent="-28575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micro, piccola e media impresa (Regolamento (UE) n. 651/2014) </a:t>
            </a:r>
          </a:p>
          <a:p>
            <a:pPr marL="285750" indent="-28575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iscritti e attivi nel Registro delle imprese o essere titolari di partita IVA attiva </a:t>
            </a:r>
          </a:p>
          <a:p>
            <a:pPr marL="285750" indent="-28575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almeno un dipendente in pianta organica  </a:t>
            </a:r>
          </a:p>
          <a:p>
            <a:pPr marL="285750" indent="-28575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sede operativa attiva o domicilio fiscale  in Regione Lombardia</a:t>
            </a:r>
          </a:p>
          <a:p>
            <a:pPr marL="285750" indent="-28575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in regola con gli obblighi contributi previdenziali e assistenziali</a:t>
            </a:r>
          </a:p>
          <a:p>
            <a:pPr marL="285750" indent="-28575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in regola con la normativa sugli aiuti di Stato in regime di “de </a:t>
            </a:r>
            <a:r>
              <a:rPr lang="it-IT" sz="2000" dirty="0" err="1">
                <a:solidFill>
                  <a:schemeClr val="accent1">
                    <a:lumMod val="50000"/>
                  </a:schemeClr>
                </a:solidFill>
                <a:latin typeface="Arial" panose="020B0604020202020204" pitchFamily="34" charset="0"/>
                <a:cs typeface="Arial" panose="020B0604020202020204" pitchFamily="34" charset="0"/>
              </a:rPr>
              <a:t>minimis</a:t>
            </a:r>
            <a:r>
              <a:rPr lang="it-IT" sz="2000" dirty="0">
                <a:solidFill>
                  <a:schemeClr val="accent1">
                    <a:lumMod val="50000"/>
                  </a:schemeClr>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in regola con le assunzioni in materia di collocamento mirato ai disabili</a:t>
            </a:r>
          </a:p>
          <a:p>
            <a:pPr marL="285750" indent="-28575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in regola con la trasmissione del Rapporto sulla situazione del personale di cui all’art 46 del Dlgs 198/2006 </a:t>
            </a:r>
          </a:p>
          <a:p>
            <a:pPr marL="285750" indent="-28575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non essere in stato di fallimento, di procedura concorsuale, di liquidazione anche volontaria, di amministrazione controllata, di concordato preventivo o qualsiasi altra situazione equivalente secondo la normativa vigente </a:t>
            </a:r>
          </a:p>
        </p:txBody>
      </p:sp>
      <p:sp>
        <p:nvSpPr>
          <p:cNvPr id="4" name="Rettangolo 3">
            <a:extLst>
              <a:ext uri="{FF2B5EF4-FFF2-40B4-BE49-F238E27FC236}">
                <a16:creationId xmlns:a16="http://schemas.microsoft.com/office/drawing/2014/main" id="{E42E97A1-C9B9-447C-B043-23BD4D599A09}"/>
              </a:ext>
            </a:extLst>
          </p:cNvPr>
          <p:cNvSpPr/>
          <p:nvPr/>
        </p:nvSpPr>
        <p:spPr>
          <a:xfrm>
            <a:off x="3436618" y="1080742"/>
            <a:ext cx="5318764" cy="646331"/>
          </a:xfrm>
          <a:prstGeom prst="rect">
            <a:avLst/>
          </a:prstGeom>
        </p:spPr>
        <p:txBody>
          <a:bodyPr wrap="none">
            <a:spAutoFit/>
          </a:bodyPr>
          <a:lstStyle/>
          <a:p>
            <a:pPr algn="ctr"/>
            <a:r>
              <a:rPr lang="it-IT" sz="3600" b="1" dirty="0">
                <a:solidFill>
                  <a:srgbClr val="CC3399"/>
                </a:solidFill>
                <a:latin typeface="Arial Black" panose="020B0A04020102020204" pitchFamily="34" charset="0"/>
              </a:rPr>
              <a:t>Soggetti beneficiari </a:t>
            </a:r>
          </a:p>
        </p:txBody>
      </p:sp>
    </p:spTree>
    <p:extLst>
      <p:ext uri="{BB962C8B-B14F-4D97-AF65-F5344CB8AC3E}">
        <p14:creationId xmlns:p14="http://schemas.microsoft.com/office/powerpoint/2010/main" val="4270779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4F100BA6-4A5C-0108-ACDA-2B396E7B9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p:cNvSpPr txBox="1">
            <a:spLocks/>
          </p:cNvSpPr>
          <p:nvPr/>
        </p:nvSpPr>
        <p:spPr>
          <a:xfrm>
            <a:off x="0" y="929410"/>
            <a:ext cx="4923846" cy="611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srgbClr val="002060"/>
                </a:solidFill>
                <a:latin typeface="Montserrat" panose="00000500000000000000" pitchFamily="2" charset="0"/>
              </a:rPr>
              <a:t>UNI</a:t>
            </a:r>
            <a:r>
              <a:rPr lang="it-IT" sz="3200" dirty="0">
                <a:solidFill>
                  <a:srgbClr val="002060"/>
                </a:solidFill>
                <a:latin typeface="Montserrat" panose="00000500000000000000" pitchFamily="2" charset="0"/>
              </a:rPr>
              <a:t> – CHI SIAMO</a:t>
            </a:r>
            <a:endParaRPr lang="it-IT" sz="3200" b="1" dirty="0">
              <a:solidFill>
                <a:srgbClr val="002060"/>
              </a:solidFill>
              <a:latin typeface="Montserrat" panose="00000500000000000000" pitchFamily="2" charset="0"/>
            </a:endParaRPr>
          </a:p>
        </p:txBody>
      </p:sp>
      <p:sp>
        <p:nvSpPr>
          <p:cNvPr id="3" name="Rettangolo 2"/>
          <p:cNvSpPr/>
          <p:nvPr/>
        </p:nvSpPr>
        <p:spPr>
          <a:xfrm>
            <a:off x="216298" y="1576776"/>
            <a:ext cx="7332202" cy="3877985"/>
          </a:xfrm>
          <a:prstGeom prst="rect">
            <a:avLst/>
          </a:prstGeom>
        </p:spPr>
        <p:txBody>
          <a:bodyPr wrap="square">
            <a:spAutoFit/>
          </a:bodyPr>
          <a:lstStyle/>
          <a:p>
            <a:pPr marL="285750" indent="-285750" algn="just">
              <a:spcAft>
                <a:spcPts val="1200"/>
              </a:spcAft>
              <a:buFont typeface="Wingdings" panose="05000000000000000000" pitchFamily="2" charset="2"/>
              <a:buChar char="§"/>
              <a:defRPr/>
            </a:pPr>
            <a:r>
              <a:rPr lang="it-IT" altLang="it-IT" b="1" dirty="0">
                <a:latin typeface="Montserrat" panose="00000500000000000000" pitchFamily="2" charset="0"/>
              </a:rPr>
              <a:t>Associazione privata </a:t>
            </a:r>
            <a:r>
              <a:rPr lang="it-IT" altLang="it-IT" dirty="0">
                <a:latin typeface="Montserrat" panose="00000500000000000000" pitchFamily="2" charset="0"/>
              </a:rPr>
              <a:t>senza scopo di lucro, </a:t>
            </a:r>
            <a:r>
              <a:rPr lang="it-IT" altLang="it-IT" b="1" dirty="0">
                <a:latin typeface="Montserrat" panose="00000500000000000000" pitchFamily="2" charset="0"/>
              </a:rPr>
              <a:t>fondata nel 1921</a:t>
            </a:r>
          </a:p>
          <a:p>
            <a:pPr marL="285750" indent="-285750" algn="just">
              <a:spcAft>
                <a:spcPts val="1200"/>
              </a:spcAft>
              <a:buFont typeface="Wingdings" panose="05000000000000000000" pitchFamily="2" charset="2"/>
              <a:buChar char="§"/>
              <a:defRPr/>
            </a:pPr>
            <a:r>
              <a:rPr lang="it-IT" dirty="0">
                <a:latin typeface="Montserrat" panose="00000500000000000000" pitchFamily="2" charset="0"/>
              </a:rPr>
              <a:t>Riconosciuta dal Decreto Legislativo n.223/2017 per l'adeguamento della normativa nazionale alle disposizioni del </a:t>
            </a:r>
            <a:r>
              <a:rPr lang="it-IT" b="1" dirty="0">
                <a:latin typeface="Montserrat" panose="00000500000000000000" pitchFamily="2" charset="0"/>
              </a:rPr>
              <a:t>Regolamento (UE) n. 1025/2012 </a:t>
            </a:r>
            <a:r>
              <a:rPr lang="it-IT" dirty="0">
                <a:latin typeface="Montserrat" panose="00000500000000000000" pitchFamily="2" charset="0"/>
              </a:rPr>
              <a:t>sulla normazione europea e della </a:t>
            </a:r>
            <a:r>
              <a:rPr lang="it-IT" b="1" dirty="0">
                <a:latin typeface="Montserrat" panose="00000500000000000000" pitchFamily="2" charset="0"/>
              </a:rPr>
              <a:t>direttiva (UE) 2015/1535</a:t>
            </a:r>
            <a:r>
              <a:rPr lang="it-IT" dirty="0">
                <a:latin typeface="Montserrat" panose="00000500000000000000" pitchFamily="2" charset="0"/>
              </a:rPr>
              <a:t> (procedura d'informazione)</a:t>
            </a:r>
            <a:endParaRPr lang="it-IT" altLang="it-IT" b="1" dirty="0">
              <a:latin typeface="Montserrat" panose="00000500000000000000" pitchFamily="2" charset="0"/>
            </a:endParaRPr>
          </a:p>
          <a:p>
            <a:pPr marL="285750" indent="-285750" algn="just">
              <a:spcAft>
                <a:spcPts val="1200"/>
              </a:spcAft>
              <a:buFont typeface="Wingdings" panose="05000000000000000000" pitchFamily="2" charset="2"/>
              <a:buChar char="§"/>
              <a:defRPr/>
            </a:pPr>
            <a:r>
              <a:rPr lang="it-IT" altLang="it-IT" dirty="0">
                <a:latin typeface="Montserrat" panose="00000500000000000000" pitchFamily="2" charset="0"/>
              </a:rPr>
              <a:t>Elabora </a:t>
            </a:r>
            <a:r>
              <a:rPr lang="it-IT" altLang="it-IT" b="1" dirty="0">
                <a:latin typeface="Montserrat" panose="00000500000000000000" pitchFamily="2" charset="0"/>
              </a:rPr>
              <a:t>norme tecniche e prassi di riferimento </a:t>
            </a:r>
            <a:r>
              <a:rPr lang="it-IT" altLang="it-IT" dirty="0">
                <a:latin typeface="Montserrat" panose="00000500000000000000" pitchFamily="2" charset="0"/>
              </a:rPr>
              <a:t>in tutti i settori dell’economia, per l’industria, il commercio, i servizi e la società in generale, ad esclusione delle materie elettriche ed elettrotecniche</a:t>
            </a:r>
          </a:p>
          <a:p>
            <a:pPr marL="285750" indent="-285750" algn="just">
              <a:spcAft>
                <a:spcPts val="1200"/>
              </a:spcAft>
              <a:buFont typeface="Wingdings" panose="05000000000000000000" pitchFamily="2" charset="2"/>
              <a:buChar char="§"/>
              <a:defRPr/>
            </a:pPr>
            <a:r>
              <a:rPr lang="it-IT" dirty="0">
                <a:latin typeface="Montserrat" panose="00000500000000000000" pitchFamily="2" charset="0"/>
              </a:rPr>
              <a:t>Rappresenta l’Italia negli </a:t>
            </a:r>
            <a:r>
              <a:rPr lang="it-IT" b="1" dirty="0">
                <a:latin typeface="Montserrat" panose="00000500000000000000" pitchFamily="2" charset="0"/>
              </a:rPr>
              <a:t>organismi di normazione tecnica europei ed internazionali</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448" y="5120702"/>
            <a:ext cx="1178287" cy="1260225"/>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5030" y="5061307"/>
            <a:ext cx="1143973" cy="1319619"/>
          </a:xfrm>
          <a:prstGeom prst="rect">
            <a:avLst/>
          </a:prstGeom>
        </p:spPr>
      </p:pic>
      <p:pic>
        <p:nvPicPr>
          <p:cNvPr id="6" name="Immagin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8741" y="5099166"/>
            <a:ext cx="1099309" cy="1309227"/>
          </a:xfrm>
          <a:prstGeom prst="rect">
            <a:avLst/>
          </a:prstGeom>
        </p:spPr>
      </p:pic>
      <p:cxnSp>
        <p:nvCxnSpPr>
          <p:cNvPr id="8" name="Connettore a gomito 6">
            <a:extLst>
              <a:ext uri="{FF2B5EF4-FFF2-40B4-BE49-F238E27FC236}">
                <a16:creationId xmlns:a16="http://schemas.microsoft.com/office/drawing/2014/main" id="{F086E025-CC4B-4FDD-89CA-826165F43C07}"/>
              </a:ext>
            </a:extLst>
          </p:cNvPr>
          <p:cNvCxnSpPr>
            <a:stCxn id="4" idx="2"/>
            <a:endCxn id="5" idx="2"/>
          </p:cNvCxnSpPr>
          <p:nvPr/>
        </p:nvCxnSpPr>
        <p:spPr>
          <a:xfrm rot="16200000" flipH="1">
            <a:off x="5600198" y="5383176"/>
            <a:ext cx="12700" cy="1995502"/>
          </a:xfrm>
          <a:prstGeom prst="bentConnector3">
            <a:avLst>
              <a:gd name="adj1" fmla="val 1800000"/>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Connettore a gomito 12">
            <a:extLst>
              <a:ext uri="{FF2B5EF4-FFF2-40B4-BE49-F238E27FC236}">
                <a16:creationId xmlns:a16="http://schemas.microsoft.com/office/drawing/2014/main" id="{1B683D3E-5E09-41E1-AE44-C4BC1455A8AE}"/>
              </a:ext>
            </a:extLst>
          </p:cNvPr>
          <p:cNvCxnSpPr>
            <a:cxnSpLocks/>
          </p:cNvCxnSpPr>
          <p:nvPr/>
        </p:nvCxnSpPr>
        <p:spPr>
          <a:xfrm rot="16200000" flipH="1">
            <a:off x="6347261" y="4777014"/>
            <a:ext cx="27466" cy="3314804"/>
          </a:xfrm>
          <a:prstGeom prst="bentConnector3">
            <a:avLst>
              <a:gd name="adj1" fmla="val 932302"/>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Immagine 20" descr="Immagine che contiene specchio, riflesso, specchietto retrovisore, vedere&#10;&#10;Descrizione generata automaticamente">
            <a:extLst>
              <a:ext uri="{FF2B5EF4-FFF2-40B4-BE49-F238E27FC236}">
                <a16:creationId xmlns:a16="http://schemas.microsoft.com/office/drawing/2014/main" id="{1FF5198A-4BD9-4497-BBB1-1CBE2E3B82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8500" y="1050991"/>
            <a:ext cx="4373479" cy="4573961"/>
          </a:xfrm>
          <a:prstGeom prst="rect">
            <a:avLst/>
          </a:prstGeom>
        </p:spPr>
      </p:pic>
    </p:spTree>
    <p:extLst>
      <p:ext uri="{BB962C8B-B14F-4D97-AF65-F5344CB8AC3E}">
        <p14:creationId xmlns:p14="http://schemas.microsoft.com/office/powerpoint/2010/main" val="2483663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77C36CB-5F80-CA16-AA92-ACA1352F101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CB7E9EBD-97F1-4C0A-BB82-A2264DC5F5ED}"/>
              </a:ext>
            </a:extLst>
          </p:cNvPr>
          <p:cNvSpPr>
            <a:spLocks noGrp="1"/>
          </p:cNvSpPr>
          <p:nvPr>
            <p:ph type="title"/>
          </p:nvPr>
        </p:nvSpPr>
        <p:spPr>
          <a:xfrm>
            <a:off x="838200" y="904621"/>
            <a:ext cx="10515600" cy="1325563"/>
          </a:xfrm>
        </p:spPr>
        <p:txBody>
          <a:bodyPr>
            <a:normAutofit/>
          </a:bodyPr>
          <a:lstStyle/>
          <a:p>
            <a:pPr algn="ctr"/>
            <a:r>
              <a:rPr lang="it-IT" sz="3600" b="1" dirty="0">
                <a:solidFill>
                  <a:srgbClr val="CC3399"/>
                </a:solidFill>
                <a:latin typeface="Arial Black" panose="020B0A04020102020204" pitchFamily="34" charset="0"/>
              </a:rPr>
              <a:t>Linee di finanziamento</a:t>
            </a:r>
            <a:endParaRPr lang="it-IT" sz="3600" dirty="0">
              <a:solidFill>
                <a:srgbClr val="CC3399"/>
              </a:solidFill>
              <a:latin typeface="Arial Black" panose="020B0A04020102020204" pitchFamily="34" charset="0"/>
            </a:endParaRPr>
          </a:p>
        </p:txBody>
      </p:sp>
      <p:sp>
        <p:nvSpPr>
          <p:cNvPr id="4" name="Segnaposto contenuto 3">
            <a:extLst>
              <a:ext uri="{FF2B5EF4-FFF2-40B4-BE49-F238E27FC236}">
                <a16:creationId xmlns:a16="http://schemas.microsoft.com/office/drawing/2014/main" id="{31C9FA9E-385C-45C8-8566-547ECD7779CE}"/>
              </a:ext>
            </a:extLst>
          </p:cNvPr>
          <p:cNvSpPr>
            <a:spLocks noGrp="1"/>
          </p:cNvSpPr>
          <p:nvPr>
            <p:ph idx="1"/>
          </p:nvPr>
        </p:nvSpPr>
        <p:spPr>
          <a:xfrm>
            <a:off x="838200" y="2230184"/>
            <a:ext cx="10515600" cy="2471446"/>
          </a:xfrm>
          <a:prstGeom prst="rect">
            <a:avLst/>
          </a:prstGeom>
        </p:spPr>
        <p:txBody>
          <a:bodyPr wrap="square">
            <a:spAutoFit/>
          </a:bodyPr>
          <a:lstStyle/>
          <a:p>
            <a:pPr marL="0" indent="0">
              <a:buNone/>
            </a:pPr>
            <a:endParaRPr lang="it-IT" sz="2400" dirty="0">
              <a:solidFill>
                <a:schemeClr val="accent1">
                  <a:lumMod val="50000"/>
                </a:schemeClr>
              </a:solidFill>
              <a:latin typeface="Arial" panose="020B0604020202020204" pitchFamily="34" charset="0"/>
              <a:cs typeface="Arial" panose="020B0604020202020204" pitchFamily="34" charset="0"/>
            </a:endParaRPr>
          </a:p>
          <a:p>
            <a:pPr marL="0" indent="0">
              <a:buNone/>
            </a:pPr>
            <a:r>
              <a:rPr lang="it-IT" sz="2400" b="1" dirty="0">
                <a:solidFill>
                  <a:schemeClr val="accent1">
                    <a:lumMod val="50000"/>
                  </a:schemeClr>
                </a:solidFill>
                <a:latin typeface="Arial" panose="020B0604020202020204" pitchFamily="34" charset="0"/>
                <a:cs typeface="Arial" panose="020B0604020202020204" pitchFamily="34" charset="0"/>
              </a:rPr>
              <a:t>LINEA A </a:t>
            </a:r>
            <a:r>
              <a:rPr lang="it-IT" sz="2400" dirty="0">
                <a:solidFill>
                  <a:schemeClr val="accent1">
                    <a:lumMod val="50000"/>
                  </a:schemeClr>
                </a:solidFill>
                <a:latin typeface="Arial" panose="020B0604020202020204" pitchFamily="34" charset="0"/>
                <a:cs typeface="Arial" panose="020B0604020202020204" pitchFamily="34" charset="0"/>
              </a:rPr>
              <a:t>: servizi di consulenza specialistica, finalizzati all’acquisizione di strumenti per l’impostazione di un sistema di gestione per la parità di genere che possa essere rinnovato e adattato nel tempo a mutate esigenze</a:t>
            </a:r>
          </a:p>
          <a:p>
            <a:endParaRPr lang="it-IT" sz="2400" dirty="0">
              <a:solidFill>
                <a:schemeClr val="accent1">
                  <a:lumMod val="50000"/>
                </a:schemeClr>
              </a:solidFill>
              <a:latin typeface="Arial" panose="020B0604020202020204" pitchFamily="34" charset="0"/>
              <a:cs typeface="Arial" panose="020B0604020202020204" pitchFamily="34" charset="0"/>
            </a:endParaRPr>
          </a:p>
          <a:p>
            <a:pPr marL="0" indent="0">
              <a:buNone/>
            </a:pPr>
            <a:r>
              <a:rPr lang="it-IT" sz="2400" b="1" dirty="0">
                <a:solidFill>
                  <a:schemeClr val="accent1">
                    <a:lumMod val="50000"/>
                  </a:schemeClr>
                </a:solidFill>
                <a:latin typeface="Arial" panose="020B0604020202020204" pitchFamily="34" charset="0"/>
                <a:cs typeface="Arial" panose="020B0604020202020204" pitchFamily="34" charset="0"/>
              </a:rPr>
              <a:t>LINEA B</a:t>
            </a:r>
            <a:r>
              <a:rPr lang="it-IT" sz="2400" dirty="0">
                <a:solidFill>
                  <a:schemeClr val="accent1">
                    <a:lumMod val="50000"/>
                  </a:schemeClr>
                </a:solidFill>
                <a:latin typeface="Arial" panose="020B0604020202020204" pitchFamily="34" charset="0"/>
                <a:cs typeface="Arial" panose="020B0604020202020204" pitchFamily="34" charset="0"/>
              </a:rPr>
              <a:t>: servizio di certificazione della parità di genere</a:t>
            </a:r>
          </a:p>
        </p:txBody>
      </p:sp>
    </p:spTree>
    <p:extLst>
      <p:ext uri="{BB962C8B-B14F-4D97-AF65-F5344CB8AC3E}">
        <p14:creationId xmlns:p14="http://schemas.microsoft.com/office/powerpoint/2010/main" val="2723956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5102935-3F73-CFA6-0191-D3A9D9903F0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B2DC4DCB-E639-48B1-BEA4-1C178C25BCE7}"/>
              </a:ext>
            </a:extLst>
          </p:cNvPr>
          <p:cNvSpPr>
            <a:spLocks noGrp="1"/>
          </p:cNvSpPr>
          <p:nvPr>
            <p:ph type="title"/>
          </p:nvPr>
        </p:nvSpPr>
        <p:spPr>
          <a:xfrm>
            <a:off x="838200" y="986917"/>
            <a:ext cx="10515600" cy="975623"/>
          </a:xfrm>
        </p:spPr>
        <p:txBody>
          <a:bodyPr>
            <a:normAutofit/>
          </a:bodyPr>
          <a:lstStyle/>
          <a:p>
            <a:pPr algn="ctr"/>
            <a:r>
              <a:rPr lang="it-IT" sz="3600" b="1" dirty="0">
                <a:solidFill>
                  <a:srgbClr val="CC3399"/>
                </a:solidFill>
                <a:latin typeface="Arial Black" panose="020B0A04020102020204" pitchFamily="34" charset="0"/>
              </a:rPr>
              <a:t>Dotazione finanziaria</a:t>
            </a:r>
            <a:r>
              <a:rPr lang="it-IT" sz="3600" dirty="0">
                <a:solidFill>
                  <a:srgbClr val="CC3399"/>
                </a:solidFill>
                <a:latin typeface="Arial Black" panose="020B0A04020102020204" pitchFamily="34" charset="0"/>
              </a:rPr>
              <a:t> </a:t>
            </a:r>
            <a:endParaRPr lang="it-IT" sz="3600" dirty="0">
              <a:solidFill>
                <a:srgbClr val="CC3399"/>
              </a:solidFill>
            </a:endParaRPr>
          </a:p>
        </p:txBody>
      </p:sp>
      <p:sp>
        <p:nvSpPr>
          <p:cNvPr id="4" name="Rettangolo 3">
            <a:extLst>
              <a:ext uri="{FF2B5EF4-FFF2-40B4-BE49-F238E27FC236}">
                <a16:creationId xmlns:a16="http://schemas.microsoft.com/office/drawing/2014/main" id="{7F91C855-48E2-4E94-8F39-454EC1FB5E01}"/>
              </a:ext>
            </a:extLst>
          </p:cNvPr>
          <p:cNvSpPr/>
          <p:nvPr/>
        </p:nvSpPr>
        <p:spPr>
          <a:xfrm>
            <a:off x="771144" y="1541916"/>
            <a:ext cx="10582656" cy="4240328"/>
          </a:xfrm>
          <a:prstGeom prst="rect">
            <a:avLst/>
          </a:prstGeom>
        </p:spPr>
        <p:txBody>
          <a:bodyPr wrap="square">
            <a:spAutoFit/>
          </a:bodyPr>
          <a:lstStyle/>
          <a:p>
            <a:endParaRPr lang="it-IT" sz="2400" b="1" dirty="0">
              <a:solidFill>
                <a:schemeClr val="accent1">
                  <a:lumMod val="50000"/>
                </a:schemeClr>
              </a:solidFill>
              <a:latin typeface="Arial" panose="020B0604020202020204" pitchFamily="34" charset="0"/>
              <a:cs typeface="Arial" panose="020B0604020202020204" pitchFamily="34" charset="0"/>
            </a:endParaRPr>
          </a:p>
          <a:p>
            <a:r>
              <a:rPr lang="it-IT" sz="2400" b="1" dirty="0">
                <a:solidFill>
                  <a:schemeClr val="accent1">
                    <a:lumMod val="50000"/>
                  </a:schemeClr>
                </a:solidFill>
                <a:latin typeface="Arial" panose="020B0604020202020204" pitchFamily="34" charset="0"/>
                <a:cs typeface="Arial" panose="020B0604020202020204" pitchFamily="34" charset="0"/>
              </a:rPr>
              <a:t>	LINEA A </a:t>
            </a:r>
            <a:r>
              <a:rPr lang="it-IT" sz="2400" dirty="0">
                <a:solidFill>
                  <a:schemeClr val="accent1">
                    <a:lumMod val="50000"/>
                  </a:schemeClr>
                </a:solidFill>
                <a:latin typeface="Arial" panose="020B0604020202020204" pitchFamily="34" charset="0"/>
                <a:cs typeface="Arial" panose="020B0604020202020204" pitchFamily="34" charset="0"/>
              </a:rPr>
              <a:t>: € 4.000.000,00	</a:t>
            </a:r>
            <a:r>
              <a:rPr lang="it-IT" sz="2400" b="1" dirty="0">
                <a:solidFill>
                  <a:schemeClr val="accent1">
                    <a:lumMod val="50000"/>
                  </a:schemeClr>
                </a:solidFill>
                <a:latin typeface="Arial" panose="020B0604020202020204" pitchFamily="34" charset="0"/>
                <a:cs typeface="Arial" panose="020B0604020202020204" pitchFamily="34" charset="0"/>
              </a:rPr>
              <a:t>LINEA B</a:t>
            </a:r>
            <a:r>
              <a:rPr lang="it-IT" sz="2400" dirty="0">
                <a:solidFill>
                  <a:schemeClr val="accent1">
                    <a:lumMod val="50000"/>
                  </a:schemeClr>
                </a:solidFill>
                <a:latin typeface="Arial" panose="020B0604020202020204" pitchFamily="34" charset="0"/>
                <a:cs typeface="Arial" panose="020B0604020202020204" pitchFamily="34" charset="0"/>
              </a:rPr>
              <a:t>: € 6.000.000,00</a:t>
            </a:r>
          </a:p>
          <a:p>
            <a:endParaRPr lang="it-IT" sz="2400" dirty="0">
              <a:solidFill>
                <a:schemeClr val="accent1">
                  <a:lumMod val="50000"/>
                </a:schemeClr>
              </a:solidFill>
              <a:latin typeface="Arial" panose="020B0604020202020204" pitchFamily="34" charset="0"/>
              <a:cs typeface="Arial" panose="020B0604020202020204" pitchFamily="34" charset="0"/>
            </a:endParaRPr>
          </a:p>
          <a:p>
            <a:pPr marL="285750" indent="-285750">
              <a:lnSpc>
                <a:spcPts val="3000"/>
              </a:lnSpc>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È possibile richiedere esclusivamente il contributo sulla Linea di finanziamento B </a:t>
            </a:r>
          </a:p>
          <a:p>
            <a:pPr marL="285750" indent="-285750">
              <a:lnSpc>
                <a:spcPts val="3000"/>
              </a:lnSpc>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Entrambi i contributi saranno riconosciuti al conseguimento della certificazione della parità di genere entro i 180 giorni solari dalla data di concessione del finanziamento</a:t>
            </a:r>
          </a:p>
          <a:p>
            <a:pPr marL="285750" indent="-285750">
              <a:lnSpc>
                <a:spcPts val="3000"/>
              </a:lnSpc>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Per entrambe le linee di finanziamento, tutte le attività dovranno essere realizzate e le relative spese dovranno essere sostenute solo dopo la data di concessione del finanziamento </a:t>
            </a:r>
          </a:p>
          <a:p>
            <a:pPr marL="285750" indent="-285750">
              <a:lnSpc>
                <a:spcPts val="3000"/>
              </a:lnSpc>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Per entrambe le linee di finanziamento il contributo non potrà superare l’80% delle spese ammissibili</a:t>
            </a:r>
          </a:p>
        </p:txBody>
      </p:sp>
    </p:spTree>
    <p:extLst>
      <p:ext uri="{BB962C8B-B14F-4D97-AF65-F5344CB8AC3E}">
        <p14:creationId xmlns:p14="http://schemas.microsoft.com/office/powerpoint/2010/main" val="93501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92309B4-073A-DB3C-9D49-950B9C606DF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4F60EA60-242F-4532-807F-E59245F50FE6}"/>
              </a:ext>
            </a:extLst>
          </p:cNvPr>
          <p:cNvSpPr>
            <a:spLocks noGrp="1"/>
          </p:cNvSpPr>
          <p:nvPr>
            <p:ph type="title"/>
          </p:nvPr>
        </p:nvSpPr>
        <p:spPr>
          <a:xfrm>
            <a:off x="833993" y="740029"/>
            <a:ext cx="10515600" cy="1325563"/>
          </a:xfrm>
        </p:spPr>
        <p:txBody>
          <a:bodyPr>
            <a:normAutofit/>
          </a:bodyPr>
          <a:lstStyle/>
          <a:p>
            <a:pPr algn="ctr"/>
            <a:r>
              <a:rPr lang="it-IT" sz="3600" b="1" dirty="0">
                <a:solidFill>
                  <a:srgbClr val="CC3399"/>
                </a:solidFill>
                <a:latin typeface="Arial Black" panose="020B0A04020102020204" pitchFamily="34" charset="0"/>
              </a:rPr>
              <a:t>Valore del voucher</a:t>
            </a:r>
            <a:endParaRPr lang="it-IT" sz="3600" dirty="0">
              <a:solidFill>
                <a:srgbClr val="CC3399"/>
              </a:solidFill>
              <a:latin typeface="Arial Black" panose="020B0A04020102020204" pitchFamily="34" charset="0"/>
            </a:endParaRPr>
          </a:p>
        </p:txBody>
      </p:sp>
      <p:graphicFrame>
        <p:nvGraphicFramePr>
          <p:cNvPr id="4" name="Segnaposto contenuto 3">
            <a:extLst>
              <a:ext uri="{FF2B5EF4-FFF2-40B4-BE49-F238E27FC236}">
                <a16:creationId xmlns:a16="http://schemas.microsoft.com/office/drawing/2014/main" id="{2CF85E98-1883-4B82-A214-9252C8E2EE6D}"/>
              </a:ext>
            </a:extLst>
          </p:cNvPr>
          <p:cNvGraphicFramePr>
            <a:graphicFrameLocks noGrp="1"/>
          </p:cNvGraphicFramePr>
          <p:nvPr>
            <p:ph idx="1"/>
          </p:nvPr>
        </p:nvGraphicFramePr>
        <p:xfrm>
          <a:off x="846614" y="1828800"/>
          <a:ext cx="10511393" cy="2838443"/>
        </p:xfrm>
        <a:graphic>
          <a:graphicData uri="http://schemas.openxmlformats.org/drawingml/2006/table">
            <a:tbl>
              <a:tblPr firstRow="1" firstCol="1" bandRow="1"/>
              <a:tblGrid>
                <a:gridCol w="3502396">
                  <a:extLst>
                    <a:ext uri="{9D8B030D-6E8A-4147-A177-3AD203B41FA5}">
                      <a16:colId xmlns:a16="http://schemas.microsoft.com/office/drawing/2014/main" val="1380118600"/>
                    </a:ext>
                  </a:extLst>
                </a:gridCol>
                <a:gridCol w="3506601">
                  <a:extLst>
                    <a:ext uri="{9D8B030D-6E8A-4147-A177-3AD203B41FA5}">
                      <a16:colId xmlns:a16="http://schemas.microsoft.com/office/drawing/2014/main" val="502867213"/>
                    </a:ext>
                  </a:extLst>
                </a:gridCol>
                <a:gridCol w="3502396">
                  <a:extLst>
                    <a:ext uri="{9D8B030D-6E8A-4147-A177-3AD203B41FA5}">
                      <a16:colId xmlns:a16="http://schemas.microsoft.com/office/drawing/2014/main" val="3365447457"/>
                    </a:ext>
                  </a:extLst>
                </a:gridCol>
              </a:tblGrid>
              <a:tr h="715367">
                <a:tc>
                  <a:txBody>
                    <a:bodyPr/>
                    <a:lstStyle/>
                    <a:p>
                      <a:pPr algn="ctr">
                        <a:lnSpc>
                          <a:spcPct val="115000"/>
                        </a:lnSpc>
                        <a:spcBef>
                          <a:spcPts val="200"/>
                        </a:spcBef>
                        <a:spcAft>
                          <a:spcPts val="200"/>
                        </a:spcAft>
                      </a:pPr>
                      <a:r>
                        <a:rPr lang="it-IT" sz="1800" b="1" kern="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Numero di dipendenti</a:t>
                      </a:r>
                      <a:endPar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b="1" kern="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Valore massimo del voucher per servizi consulenziali</a:t>
                      </a:r>
                      <a:endPar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endParaRPr>
                    </a:p>
                    <a:p>
                      <a:pPr algn="ctr">
                        <a:lnSpc>
                          <a:spcPct val="115000"/>
                        </a:lnSpc>
                        <a:spcBef>
                          <a:spcPts val="200"/>
                        </a:spcBef>
                        <a:spcAft>
                          <a:spcPts val="200"/>
                        </a:spcAft>
                      </a:pPr>
                      <a:r>
                        <a:rPr lang="it-IT" sz="1800" b="1" kern="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(Linea A)</a:t>
                      </a:r>
                      <a:endPar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b="1" kern="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Valore massimo del voucher per servizio di certificazione</a:t>
                      </a:r>
                      <a:endPar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endParaRPr>
                    </a:p>
                    <a:p>
                      <a:pPr algn="ctr">
                        <a:lnSpc>
                          <a:spcPct val="115000"/>
                        </a:lnSpc>
                        <a:spcBef>
                          <a:spcPts val="200"/>
                        </a:spcBef>
                        <a:spcAft>
                          <a:spcPts val="200"/>
                        </a:spcAft>
                      </a:pPr>
                      <a:r>
                        <a:rPr lang="it-IT" sz="1800" b="1" kern="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(Linea B)</a:t>
                      </a:r>
                      <a:endPar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1890379"/>
                  </a:ext>
                </a:extLst>
              </a:tr>
              <a:tr h="467009">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da 1 a 9 dipendenti</a:t>
                      </a:r>
                      <a:endPar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rPr>
                        <a:t>2.000 €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rPr>
                        <a:t>2.000 €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0950234"/>
                  </a:ext>
                </a:extLst>
              </a:tr>
              <a:tr h="467009">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da 10 a 49 dipendenti</a:t>
                      </a:r>
                      <a:endPar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rPr>
                        <a:t>4.000 €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rPr>
                        <a:t>4.000 €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6665978"/>
                  </a:ext>
                </a:extLst>
              </a:tr>
              <a:tr h="467009">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da 50 a 125 dipendenti</a:t>
                      </a:r>
                      <a:endPar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kern="5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rPr>
                        <a:t>5.000 €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rPr>
                        <a:t>7.000 €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2465298"/>
                  </a:ext>
                </a:extLst>
              </a:tr>
              <a:tr h="467009">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da 126 a 249 dipendenti</a:t>
                      </a:r>
                      <a:endPar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rPr>
                        <a:t>7.000 €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rPr>
                        <a:t>9.000 €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032251"/>
                  </a:ext>
                </a:extLst>
              </a:tr>
            </a:tbl>
          </a:graphicData>
        </a:graphic>
      </p:graphicFrame>
      <p:sp>
        <p:nvSpPr>
          <p:cNvPr id="8" name="Rettangolo 7">
            <a:extLst>
              <a:ext uri="{FF2B5EF4-FFF2-40B4-BE49-F238E27FC236}">
                <a16:creationId xmlns:a16="http://schemas.microsoft.com/office/drawing/2014/main" id="{7B20E5DA-1EA5-4592-9C8F-0D87AE03BFC2}"/>
              </a:ext>
            </a:extLst>
          </p:cNvPr>
          <p:cNvSpPr/>
          <p:nvPr/>
        </p:nvSpPr>
        <p:spPr>
          <a:xfrm>
            <a:off x="846614" y="4743995"/>
            <a:ext cx="10629105" cy="1077218"/>
          </a:xfrm>
          <a:prstGeom prst="rect">
            <a:avLst/>
          </a:prstGeom>
        </p:spPr>
        <p:txBody>
          <a:bodyPr wrap="square">
            <a:spAutoFit/>
          </a:bodyPr>
          <a:lstStyle/>
          <a:p>
            <a:r>
              <a:rPr lang="it-IT" sz="1600" dirty="0">
                <a:solidFill>
                  <a:schemeClr val="accent1">
                    <a:lumMod val="50000"/>
                  </a:schemeClr>
                </a:solidFill>
                <a:latin typeface="Arial" panose="020B0604020202020204" pitchFamily="34" charset="0"/>
                <a:cs typeface="Arial" panose="020B0604020202020204" pitchFamily="34" charset="0"/>
              </a:rPr>
              <a:t>L’erogazione del voucher avviene in un'unica soluzione a conclusione del processo di validazione della richiesta di liquidazione al conseguimento della certificazione.</a:t>
            </a:r>
          </a:p>
          <a:p>
            <a:r>
              <a:rPr lang="it-IT" sz="1600" dirty="0">
                <a:solidFill>
                  <a:schemeClr val="accent1">
                    <a:lumMod val="50000"/>
                  </a:schemeClr>
                </a:solidFill>
                <a:latin typeface="Arial" panose="020B0604020202020204" pitchFamily="34" charset="0"/>
                <a:cs typeface="Arial" panose="020B0604020202020204" pitchFamily="34" charset="0"/>
              </a:rPr>
              <a:t>Per entrambe le Linee di finanziamento il contributo pubblico erogato per ogni voucher </a:t>
            </a:r>
            <a:r>
              <a:rPr lang="it-IT" sz="1600" b="1" dirty="0">
                <a:solidFill>
                  <a:schemeClr val="accent1">
                    <a:lumMod val="50000"/>
                  </a:schemeClr>
                </a:solidFill>
                <a:latin typeface="Arial" panose="020B0604020202020204" pitchFamily="34" charset="0"/>
                <a:cs typeface="Arial" panose="020B0604020202020204" pitchFamily="34" charset="0"/>
              </a:rPr>
              <a:t>non potrà superare l’80% delle spese ammissibili</a:t>
            </a:r>
            <a:r>
              <a:rPr lang="it-IT" sz="16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348046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0493A67-9134-14E4-3D70-C57A3EE2AA7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28668A36-8B5A-4146-AD27-3B7F0F307122}"/>
              </a:ext>
            </a:extLst>
          </p:cNvPr>
          <p:cNvSpPr>
            <a:spLocks noGrp="1"/>
          </p:cNvSpPr>
          <p:nvPr>
            <p:ph type="title"/>
          </p:nvPr>
        </p:nvSpPr>
        <p:spPr>
          <a:xfrm>
            <a:off x="838200" y="1114933"/>
            <a:ext cx="10515600" cy="640715"/>
          </a:xfrm>
        </p:spPr>
        <p:txBody>
          <a:bodyPr>
            <a:normAutofit/>
          </a:bodyPr>
          <a:lstStyle/>
          <a:p>
            <a:pPr algn="ctr"/>
            <a:r>
              <a:rPr lang="it-IT" sz="3600" b="1" dirty="0">
                <a:solidFill>
                  <a:srgbClr val="CC3399"/>
                </a:solidFill>
                <a:latin typeface="Arial Black" panose="020B0A04020102020204" pitchFamily="34" charset="0"/>
              </a:rPr>
              <a:t>Conteggio dei dipendenti </a:t>
            </a:r>
            <a:endParaRPr lang="it-IT" sz="3600" dirty="0">
              <a:solidFill>
                <a:srgbClr val="CC3399"/>
              </a:solidFill>
              <a:latin typeface="Arial Black" panose="020B0A04020102020204" pitchFamily="34" charset="0"/>
            </a:endParaRPr>
          </a:p>
        </p:txBody>
      </p:sp>
      <p:sp>
        <p:nvSpPr>
          <p:cNvPr id="4" name="Rettangolo 3">
            <a:extLst>
              <a:ext uri="{FF2B5EF4-FFF2-40B4-BE49-F238E27FC236}">
                <a16:creationId xmlns:a16="http://schemas.microsoft.com/office/drawing/2014/main" id="{82F18507-960C-408D-B2E0-865B0FBDCF6F}"/>
              </a:ext>
            </a:extLst>
          </p:cNvPr>
          <p:cNvSpPr/>
          <p:nvPr/>
        </p:nvSpPr>
        <p:spPr>
          <a:xfrm>
            <a:off x="505968" y="1957415"/>
            <a:ext cx="11180064" cy="3785652"/>
          </a:xfrm>
          <a:prstGeom prst="rect">
            <a:avLst/>
          </a:prstGeom>
        </p:spPr>
        <p:txBody>
          <a:bodyPr wrap="square">
            <a:spAutoFit/>
          </a:bodyPr>
          <a:lstStyle/>
          <a:p>
            <a:r>
              <a:rPr lang="it-IT" sz="2000" b="1" dirty="0">
                <a:solidFill>
                  <a:schemeClr val="accent1">
                    <a:lumMod val="50000"/>
                  </a:schemeClr>
                </a:solidFill>
                <a:latin typeface="Arial" panose="020B0604020202020204" pitchFamily="34" charset="0"/>
                <a:cs typeface="Arial" panose="020B0604020202020204" pitchFamily="34" charset="0"/>
              </a:rPr>
              <a:t>Sono inclusi: </a:t>
            </a:r>
          </a:p>
          <a:p>
            <a:pPr marL="177800" indent="-17780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contratto di lavoro di diritto privato a tempo indeterminato o a tempo determinato (in entrambi i casi sia a tempo pieno, sia a tempo parziale) </a:t>
            </a:r>
          </a:p>
          <a:p>
            <a:pPr marL="177800" indent="-17780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contratto di apprendistato (ai sensi del </a:t>
            </a:r>
            <a:r>
              <a:rPr lang="it-IT" sz="2000" dirty="0" err="1">
                <a:solidFill>
                  <a:schemeClr val="accent1">
                    <a:lumMod val="50000"/>
                  </a:schemeClr>
                </a:solidFill>
                <a:latin typeface="Arial" panose="020B0604020202020204" pitchFamily="34" charset="0"/>
                <a:cs typeface="Arial" panose="020B0604020202020204" pitchFamily="34" charset="0"/>
              </a:rPr>
              <a:t>D.Lgs.</a:t>
            </a:r>
            <a:r>
              <a:rPr lang="it-IT" sz="2000" dirty="0">
                <a:solidFill>
                  <a:schemeClr val="accent1">
                    <a:lumMod val="50000"/>
                  </a:schemeClr>
                </a:solidFill>
                <a:latin typeface="Arial" panose="020B0604020202020204" pitchFamily="34" charset="0"/>
                <a:cs typeface="Arial" panose="020B0604020202020204" pitchFamily="34" charset="0"/>
              </a:rPr>
              <a:t> 81/2015) </a:t>
            </a:r>
          </a:p>
          <a:p>
            <a:pPr marL="177800" indent="-17780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soci-lavoratori di cooperative (sia che partecipino o non partecipino agli utili) </a:t>
            </a:r>
          </a:p>
          <a:p>
            <a:endParaRPr lang="it-IT" sz="2000" dirty="0">
              <a:solidFill>
                <a:schemeClr val="accent1">
                  <a:lumMod val="50000"/>
                </a:schemeClr>
              </a:solidFill>
              <a:latin typeface="Arial" panose="020B0604020202020204" pitchFamily="34" charset="0"/>
              <a:cs typeface="Arial" panose="020B0604020202020204" pitchFamily="34" charset="0"/>
            </a:endParaRPr>
          </a:p>
          <a:p>
            <a:r>
              <a:rPr lang="it-IT" sz="2000" b="1" dirty="0">
                <a:solidFill>
                  <a:schemeClr val="accent1">
                    <a:lumMod val="50000"/>
                  </a:schemeClr>
                </a:solidFill>
                <a:latin typeface="Arial" panose="020B0604020202020204" pitchFamily="34" charset="0"/>
                <a:cs typeface="Arial" panose="020B0604020202020204" pitchFamily="34" charset="0"/>
              </a:rPr>
              <a:t>Sono esclusi: </a:t>
            </a:r>
          </a:p>
          <a:p>
            <a:pPr marL="177800" indent="-17780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tirocinanti </a:t>
            </a:r>
          </a:p>
          <a:p>
            <a:pPr marL="177800" indent="-17780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collaboratori d’impresa </a:t>
            </a:r>
          </a:p>
          <a:p>
            <a:pPr marL="177800" indent="-17780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lavoratori con contratto di somministrazione </a:t>
            </a:r>
          </a:p>
          <a:p>
            <a:pPr marL="177800" indent="-17780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lavoratori con contratto di lavoro intermittente</a:t>
            </a:r>
          </a:p>
          <a:p>
            <a:pPr marL="177800" indent="-17780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titolari di impresa e i componenti dei Consigli di Amministrazione. </a:t>
            </a:r>
          </a:p>
        </p:txBody>
      </p:sp>
    </p:spTree>
    <p:extLst>
      <p:ext uri="{BB962C8B-B14F-4D97-AF65-F5344CB8AC3E}">
        <p14:creationId xmlns:p14="http://schemas.microsoft.com/office/powerpoint/2010/main" val="2856910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FD48FF9-497E-A500-EE38-8A91E17CF8F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A4C5BCE6-75FE-49E3-8932-C7A7624C3D38}"/>
              </a:ext>
            </a:extLst>
          </p:cNvPr>
          <p:cNvSpPr>
            <a:spLocks noGrp="1"/>
          </p:cNvSpPr>
          <p:nvPr>
            <p:ph type="title"/>
          </p:nvPr>
        </p:nvSpPr>
        <p:spPr>
          <a:xfrm>
            <a:off x="838200" y="1027417"/>
            <a:ext cx="10515600" cy="1606026"/>
          </a:xfrm>
        </p:spPr>
        <p:txBody>
          <a:bodyPr anchor="t">
            <a:noAutofit/>
          </a:bodyPr>
          <a:lstStyle/>
          <a:p>
            <a:pPr algn="ctr">
              <a:lnSpc>
                <a:spcPct val="100000"/>
              </a:lnSpc>
            </a:pPr>
            <a:r>
              <a:rPr lang="it-IT" sz="3600" b="1" dirty="0">
                <a:solidFill>
                  <a:srgbClr val="CC3399"/>
                </a:solidFill>
                <a:latin typeface="Arial Black" panose="020B0A04020102020204" pitchFamily="34" charset="0"/>
              </a:rPr>
              <a:t>Linea A</a:t>
            </a:r>
            <a:br>
              <a:rPr lang="it-IT" sz="3600" b="1" dirty="0">
                <a:solidFill>
                  <a:srgbClr val="CC3399"/>
                </a:solidFill>
                <a:latin typeface="Arial Black" panose="020B0A04020102020204" pitchFamily="34" charset="0"/>
              </a:rPr>
            </a:br>
            <a:r>
              <a:rPr lang="it-IT" sz="3200" b="1" dirty="0">
                <a:solidFill>
                  <a:srgbClr val="CC3399"/>
                </a:solidFill>
                <a:latin typeface="Arial Black" panose="020B0A04020102020204" pitchFamily="34" charset="0"/>
              </a:rPr>
              <a:t>Servizi consulenziali di accompagnamento alla certificazione</a:t>
            </a:r>
            <a:r>
              <a:rPr lang="it-IT" sz="3200" dirty="0">
                <a:solidFill>
                  <a:srgbClr val="CC3399"/>
                </a:solidFill>
                <a:latin typeface="Arial Black" panose="020B0A04020102020204" pitchFamily="34" charset="0"/>
              </a:rPr>
              <a:t> </a:t>
            </a:r>
            <a:br>
              <a:rPr lang="it-IT" sz="3600" dirty="0">
                <a:solidFill>
                  <a:srgbClr val="CC3399"/>
                </a:solidFill>
                <a:latin typeface="Arial Black" panose="020B0A04020102020204" pitchFamily="34" charset="0"/>
              </a:rPr>
            </a:br>
            <a:endParaRPr lang="it-IT" sz="3600" dirty="0">
              <a:solidFill>
                <a:srgbClr val="CC3399"/>
              </a:solidFill>
              <a:latin typeface="Arial Black" panose="020B0A04020102020204" pitchFamily="34" charset="0"/>
            </a:endParaRPr>
          </a:p>
        </p:txBody>
      </p:sp>
      <p:sp>
        <p:nvSpPr>
          <p:cNvPr id="4" name="Rettangolo 3">
            <a:extLst>
              <a:ext uri="{FF2B5EF4-FFF2-40B4-BE49-F238E27FC236}">
                <a16:creationId xmlns:a16="http://schemas.microsoft.com/office/drawing/2014/main" id="{965FB774-CD73-4369-B0B3-C59FDDFB9D44}"/>
              </a:ext>
            </a:extLst>
          </p:cNvPr>
          <p:cNvSpPr/>
          <p:nvPr/>
        </p:nvSpPr>
        <p:spPr>
          <a:xfrm>
            <a:off x="838200" y="2651784"/>
            <a:ext cx="10683240" cy="3139321"/>
          </a:xfrm>
          <a:prstGeom prst="rect">
            <a:avLst/>
          </a:prstGeom>
        </p:spPr>
        <p:txBody>
          <a:bodyPr wrap="square">
            <a:spAutoFit/>
          </a:bodyPr>
          <a:lstStyle/>
          <a:p>
            <a:r>
              <a:rPr lang="it-IT" dirty="0">
                <a:solidFill>
                  <a:schemeClr val="accent1">
                    <a:lumMod val="50000"/>
                  </a:schemeClr>
                </a:solidFill>
                <a:latin typeface="Arial" panose="020B0604020202020204" pitchFamily="34" charset="0"/>
                <a:cs typeface="Arial" panose="020B0604020202020204" pitchFamily="34" charset="0"/>
              </a:rPr>
              <a:t>La </a:t>
            </a:r>
            <a:r>
              <a:rPr lang="it-IT" b="1" dirty="0">
                <a:solidFill>
                  <a:schemeClr val="accent1">
                    <a:lumMod val="50000"/>
                  </a:schemeClr>
                </a:solidFill>
                <a:latin typeface="Arial" panose="020B0604020202020204" pitchFamily="34" charset="0"/>
                <a:cs typeface="Arial" panose="020B0604020202020204" pitchFamily="34" charset="0"/>
              </a:rPr>
              <a:t>Linea di finanziamento A </a:t>
            </a:r>
            <a:r>
              <a:rPr lang="it-IT" dirty="0">
                <a:solidFill>
                  <a:schemeClr val="accent1">
                    <a:lumMod val="50000"/>
                  </a:schemeClr>
                </a:solidFill>
                <a:latin typeface="Arial" panose="020B0604020202020204" pitchFamily="34" charset="0"/>
                <a:cs typeface="Arial" panose="020B0604020202020204" pitchFamily="34" charset="0"/>
              </a:rPr>
              <a:t>prevede un contributo per l’acquisto di servizi di consulenza specialistici a supporto delle imprese che intendano avviare le attività propedeutiche all’ottenimento della certificazione della parità di genere</a:t>
            </a:r>
          </a:p>
          <a:p>
            <a:endParaRPr lang="it-IT" dirty="0">
              <a:solidFill>
                <a:schemeClr val="accent1">
                  <a:lumMod val="50000"/>
                </a:schemeClr>
              </a:solidFill>
              <a:latin typeface="Arial" panose="020B0604020202020204" pitchFamily="34" charset="0"/>
              <a:cs typeface="Arial" panose="020B0604020202020204" pitchFamily="34" charset="0"/>
            </a:endParaRPr>
          </a:p>
          <a:p>
            <a:r>
              <a:rPr lang="it-IT" dirty="0">
                <a:solidFill>
                  <a:schemeClr val="accent1">
                    <a:lumMod val="50000"/>
                  </a:schemeClr>
                </a:solidFill>
                <a:latin typeface="Arial" panose="020B0604020202020204" pitchFamily="34" charset="0"/>
                <a:cs typeface="Arial" panose="020B0604020202020204" pitchFamily="34" charset="0"/>
              </a:rPr>
              <a:t>Nella domanda di finanziamento è necessario indicare il fornitore individuato</a:t>
            </a:r>
          </a:p>
          <a:p>
            <a:endParaRPr lang="it-IT" dirty="0">
              <a:solidFill>
                <a:schemeClr val="accent1">
                  <a:lumMod val="50000"/>
                </a:schemeClr>
              </a:solidFill>
              <a:latin typeface="Arial" panose="020B0604020202020204" pitchFamily="34" charset="0"/>
              <a:cs typeface="Arial" panose="020B0604020202020204" pitchFamily="34" charset="0"/>
            </a:endParaRPr>
          </a:p>
          <a:p>
            <a:r>
              <a:rPr lang="it-IT" dirty="0">
                <a:solidFill>
                  <a:schemeClr val="accent1">
                    <a:lumMod val="50000"/>
                  </a:schemeClr>
                </a:solidFill>
                <a:latin typeface="Arial" panose="020B0604020202020204" pitchFamily="34" charset="0"/>
                <a:cs typeface="Arial" panose="020B0604020202020204" pitchFamily="34" charset="0"/>
              </a:rPr>
              <a:t>Tali fornitori devono aver realizzato almeno </a:t>
            </a:r>
            <a:r>
              <a:rPr lang="it-IT" b="1" dirty="0">
                <a:solidFill>
                  <a:schemeClr val="accent1">
                    <a:lumMod val="50000"/>
                  </a:schemeClr>
                </a:solidFill>
                <a:latin typeface="Arial" panose="020B0604020202020204" pitchFamily="34" charset="0"/>
                <a:cs typeface="Arial" panose="020B0604020202020204" pitchFamily="34" charset="0"/>
              </a:rPr>
              <a:t>tre attività/contratti </a:t>
            </a:r>
            <a:r>
              <a:rPr lang="it-IT" dirty="0">
                <a:solidFill>
                  <a:schemeClr val="accent1">
                    <a:lumMod val="50000"/>
                  </a:schemeClr>
                </a:solidFill>
                <a:latin typeface="Arial" panose="020B0604020202020204" pitchFamily="34" charset="0"/>
                <a:cs typeface="Arial" panose="020B0604020202020204" pitchFamily="34" charset="0"/>
              </a:rPr>
              <a:t>per servizi di </a:t>
            </a:r>
            <a:r>
              <a:rPr lang="it-IT" b="1" dirty="0">
                <a:solidFill>
                  <a:schemeClr val="accent1">
                    <a:lumMod val="50000"/>
                  </a:schemeClr>
                </a:solidFill>
                <a:latin typeface="Arial" panose="020B0604020202020204" pitchFamily="34" charset="0"/>
                <a:cs typeface="Arial" panose="020B0604020202020204" pitchFamily="34" charset="0"/>
              </a:rPr>
              <a:t>consulenza e/o formazione</a:t>
            </a:r>
            <a:r>
              <a:rPr lang="it-IT" dirty="0">
                <a:solidFill>
                  <a:schemeClr val="accent1">
                    <a:lumMod val="50000"/>
                  </a:schemeClr>
                </a:solidFill>
                <a:latin typeface="Arial" panose="020B0604020202020204" pitchFamily="34" charset="0"/>
                <a:cs typeface="Arial" panose="020B0604020202020204" pitchFamily="34" charset="0"/>
              </a:rPr>
              <a:t> alle imprese per le tematiche inerenti l’Avviso </a:t>
            </a:r>
          </a:p>
          <a:p>
            <a:endParaRPr lang="it-IT" dirty="0">
              <a:solidFill>
                <a:schemeClr val="accent1">
                  <a:lumMod val="50000"/>
                </a:schemeClr>
              </a:solidFill>
              <a:latin typeface="Arial" panose="020B0604020202020204" pitchFamily="34" charset="0"/>
              <a:cs typeface="Arial" panose="020B0604020202020204" pitchFamily="34" charset="0"/>
            </a:endParaRPr>
          </a:p>
          <a:p>
            <a:r>
              <a:rPr lang="it-IT" dirty="0">
                <a:solidFill>
                  <a:schemeClr val="accent1">
                    <a:lumMod val="50000"/>
                  </a:schemeClr>
                </a:solidFill>
                <a:latin typeface="Arial" panose="020B0604020202020204" pitchFamily="34" charset="0"/>
                <a:cs typeface="Arial" panose="020B0604020202020204" pitchFamily="34" charset="0"/>
              </a:rPr>
              <a:t>Tali attività/contratti devono essere state realizzate nell’ultimo triennio mobile a ritroso a partire dalla data di presentazione della domanda di finanziamento </a:t>
            </a:r>
          </a:p>
        </p:txBody>
      </p:sp>
    </p:spTree>
    <p:extLst>
      <p:ext uri="{BB962C8B-B14F-4D97-AF65-F5344CB8AC3E}">
        <p14:creationId xmlns:p14="http://schemas.microsoft.com/office/powerpoint/2010/main" val="1138520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D593524-562E-4326-5887-430625A07BA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AE48F0B9-54ED-4081-A03F-CAEF1DBA4DB1}"/>
              </a:ext>
            </a:extLst>
          </p:cNvPr>
          <p:cNvSpPr>
            <a:spLocks noGrp="1"/>
          </p:cNvSpPr>
          <p:nvPr>
            <p:ph type="title"/>
          </p:nvPr>
        </p:nvSpPr>
        <p:spPr>
          <a:xfrm>
            <a:off x="850392" y="976045"/>
            <a:ext cx="10716768" cy="1217563"/>
          </a:xfrm>
        </p:spPr>
        <p:txBody>
          <a:bodyPr>
            <a:noAutofit/>
          </a:bodyPr>
          <a:lstStyle/>
          <a:p>
            <a:pPr algn="ctr"/>
            <a:r>
              <a:rPr lang="it-IT" sz="3600" dirty="0">
                <a:solidFill>
                  <a:srgbClr val="CC3399"/>
                </a:solidFill>
                <a:latin typeface="Arial Black" panose="020B0A04020102020204" pitchFamily="34" charset="0"/>
              </a:rPr>
              <a:t>Linea </a:t>
            </a:r>
            <a:r>
              <a:rPr lang="it-IT" sz="3600" b="1" dirty="0">
                <a:solidFill>
                  <a:srgbClr val="CC3399"/>
                </a:solidFill>
                <a:latin typeface="Arial Black" panose="020B0A04020102020204" pitchFamily="34" charset="0"/>
              </a:rPr>
              <a:t>B</a:t>
            </a:r>
            <a:br>
              <a:rPr lang="it-IT" sz="3600" b="1" dirty="0">
                <a:solidFill>
                  <a:srgbClr val="CC3399"/>
                </a:solidFill>
                <a:latin typeface="Arial Black" panose="020B0A04020102020204" pitchFamily="34" charset="0"/>
              </a:rPr>
            </a:br>
            <a:r>
              <a:rPr lang="it-IT" sz="3200" b="1" dirty="0">
                <a:solidFill>
                  <a:srgbClr val="CC3399"/>
                </a:solidFill>
                <a:latin typeface="Arial Black" panose="020B0A04020102020204" pitchFamily="34" charset="0"/>
              </a:rPr>
              <a:t>Servizio di certificazione della parità di genere </a:t>
            </a:r>
            <a:endParaRPr lang="it-IT" sz="3600" dirty="0">
              <a:solidFill>
                <a:srgbClr val="CC3399"/>
              </a:solidFill>
              <a:latin typeface="Arial Black" panose="020B0A04020102020204" pitchFamily="34" charset="0"/>
            </a:endParaRPr>
          </a:p>
        </p:txBody>
      </p:sp>
      <p:sp>
        <p:nvSpPr>
          <p:cNvPr id="4" name="Rettangolo 3">
            <a:extLst>
              <a:ext uri="{FF2B5EF4-FFF2-40B4-BE49-F238E27FC236}">
                <a16:creationId xmlns:a16="http://schemas.microsoft.com/office/drawing/2014/main" id="{6B760723-1181-4746-ADC0-B8040212F367}"/>
              </a:ext>
            </a:extLst>
          </p:cNvPr>
          <p:cNvSpPr/>
          <p:nvPr/>
        </p:nvSpPr>
        <p:spPr>
          <a:xfrm>
            <a:off x="966216" y="2531158"/>
            <a:ext cx="10427208" cy="1907705"/>
          </a:xfrm>
          <a:prstGeom prst="rect">
            <a:avLst/>
          </a:prstGeom>
        </p:spPr>
        <p:txBody>
          <a:bodyPr wrap="square">
            <a:spAutoFit/>
          </a:bodyPr>
          <a:lstStyle/>
          <a:p>
            <a:r>
              <a:rPr lang="it-IT" sz="1800" dirty="0">
                <a:solidFill>
                  <a:schemeClr val="accent1">
                    <a:lumMod val="50000"/>
                  </a:schemeClr>
                </a:solidFill>
                <a:latin typeface="Arial" panose="020B0604020202020204" pitchFamily="34" charset="0"/>
                <a:cs typeface="Arial" panose="020B0604020202020204" pitchFamily="34" charset="0"/>
              </a:rPr>
              <a:t>La </a:t>
            </a:r>
            <a:r>
              <a:rPr lang="it-IT" sz="1800" b="1" dirty="0">
                <a:solidFill>
                  <a:schemeClr val="accent1">
                    <a:lumMod val="50000"/>
                  </a:schemeClr>
                </a:solidFill>
                <a:latin typeface="Arial" panose="020B0604020202020204" pitchFamily="34" charset="0"/>
                <a:cs typeface="Arial" panose="020B0604020202020204" pitchFamily="34" charset="0"/>
              </a:rPr>
              <a:t>Linea di finanziamento B </a:t>
            </a:r>
            <a:r>
              <a:rPr lang="it-IT" sz="1800" dirty="0">
                <a:solidFill>
                  <a:schemeClr val="accent1">
                    <a:lumMod val="50000"/>
                  </a:schemeClr>
                </a:solidFill>
                <a:latin typeface="Arial" panose="020B0604020202020204" pitchFamily="34" charset="0"/>
                <a:cs typeface="Arial" panose="020B0604020202020204" pitchFamily="34" charset="0"/>
              </a:rPr>
              <a:t>prevede l’erogazione di un contributo per le spese di certificazione sostenute dalle imprese </a:t>
            </a:r>
          </a:p>
          <a:p>
            <a:endParaRPr lang="it-IT" sz="1800" dirty="0">
              <a:solidFill>
                <a:schemeClr val="accent1">
                  <a:lumMod val="50000"/>
                </a:schemeClr>
              </a:solidFill>
              <a:latin typeface="Arial" panose="020B0604020202020204" pitchFamily="34" charset="0"/>
              <a:cs typeface="Arial" panose="020B0604020202020204" pitchFamily="34" charset="0"/>
            </a:endParaRPr>
          </a:p>
          <a:p>
            <a:r>
              <a:rPr lang="it-IT" sz="1800" dirty="0">
                <a:solidFill>
                  <a:schemeClr val="accent1">
                    <a:lumMod val="50000"/>
                  </a:schemeClr>
                </a:solidFill>
                <a:latin typeface="Arial" panose="020B0604020202020204" pitchFamily="34" charset="0"/>
                <a:cs typeface="Arial" panose="020B0604020202020204" pitchFamily="34" charset="0"/>
              </a:rPr>
              <a:t>Per richiedere il rilascio della certificazione della parità di genere, le imprese devono rivolgersi esclusivamente agli organismi di valutazione della conformità accreditati in questo ambito  </a:t>
            </a:r>
          </a:p>
          <a:p>
            <a:endParaRPr lang="it-IT" sz="1800" dirty="0">
              <a:solidFill>
                <a:schemeClr val="accent1">
                  <a:lumMod val="50000"/>
                </a:schemeClr>
              </a:solidFill>
              <a:latin typeface="Arial" panose="020B0604020202020204" pitchFamily="34" charset="0"/>
              <a:cs typeface="Arial" panose="020B0604020202020204" pitchFamily="34" charset="0"/>
            </a:endParaRPr>
          </a:p>
          <a:p>
            <a:r>
              <a:rPr lang="it-IT" sz="1800" dirty="0">
                <a:solidFill>
                  <a:schemeClr val="accent1">
                    <a:lumMod val="50000"/>
                  </a:schemeClr>
                </a:solidFill>
                <a:latin typeface="Arial" panose="020B0604020202020204" pitchFamily="34" charset="0"/>
                <a:cs typeface="Arial" panose="020B0604020202020204" pitchFamily="34" charset="0"/>
              </a:rPr>
              <a:t>L’elenco degli Enti accreditati è pubblicato nel sito di </a:t>
            </a:r>
            <a:r>
              <a:rPr lang="it-IT" sz="1800" dirty="0" err="1">
                <a:solidFill>
                  <a:schemeClr val="accent1">
                    <a:lumMod val="50000"/>
                  </a:schemeClr>
                </a:solidFill>
                <a:latin typeface="Arial" panose="020B0604020202020204" pitchFamily="34" charset="0"/>
                <a:cs typeface="Arial" panose="020B0604020202020204" pitchFamily="34" charset="0"/>
              </a:rPr>
              <a:t>Accredia</a:t>
            </a:r>
            <a:r>
              <a:rPr lang="it-IT" sz="1800" dirty="0">
                <a:solidFill>
                  <a:schemeClr val="accent1">
                    <a:lumMod val="50000"/>
                  </a:schemeClr>
                </a:solidFill>
                <a:latin typeface="Arial" panose="020B0604020202020204" pitchFamily="34" charset="0"/>
                <a:cs typeface="Arial" panose="020B0604020202020204" pitchFamily="34" charset="0"/>
              </a:rPr>
              <a:t> al link https://www.accredia.it/servizio-accreditato/sistemi-di-gestione-per-la-parita-di-genere/ </a:t>
            </a:r>
          </a:p>
        </p:txBody>
      </p:sp>
    </p:spTree>
    <p:extLst>
      <p:ext uri="{BB962C8B-B14F-4D97-AF65-F5344CB8AC3E}">
        <p14:creationId xmlns:p14="http://schemas.microsoft.com/office/powerpoint/2010/main" val="40903453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5E55C33-F4B5-DF77-3596-73383EF9B95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51C8E1BF-D47A-4A0F-BA95-E5ACE8D15E3E}"/>
              </a:ext>
            </a:extLst>
          </p:cNvPr>
          <p:cNvSpPr>
            <a:spLocks noGrp="1"/>
          </p:cNvSpPr>
          <p:nvPr>
            <p:ph type="title"/>
          </p:nvPr>
        </p:nvSpPr>
        <p:spPr>
          <a:xfrm>
            <a:off x="838200" y="955497"/>
            <a:ext cx="10515600" cy="1238111"/>
          </a:xfrm>
        </p:spPr>
        <p:txBody>
          <a:bodyPr>
            <a:normAutofit/>
          </a:bodyPr>
          <a:lstStyle/>
          <a:p>
            <a:pPr algn="ctr"/>
            <a:r>
              <a:rPr lang="it-IT" sz="3600" b="1" dirty="0">
                <a:solidFill>
                  <a:srgbClr val="CC3399"/>
                </a:solidFill>
                <a:latin typeface="Arial Black" panose="020B0A04020102020204" pitchFamily="34" charset="0"/>
              </a:rPr>
              <a:t>C.1 Presentazione delle domande </a:t>
            </a:r>
            <a:endParaRPr lang="it-IT" sz="3600" dirty="0">
              <a:solidFill>
                <a:srgbClr val="CC3399"/>
              </a:solidFill>
            </a:endParaRPr>
          </a:p>
        </p:txBody>
      </p:sp>
      <p:sp>
        <p:nvSpPr>
          <p:cNvPr id="4" name="Rettangolo 3">
            <a:extLst>
              <a:ext uri="{FF2B5EF4-FFF2-40B4-BE49-F238E27FC236}">
                <a16:creationId xmlns:a16="http://schemas.microsoft.com/office/drawing/2014/main" id="{737EE38D-32B1-48D3-A24D-5ED12E0654D8}"/>
              </a:ext>
            </a:extLst>
          </p:cNvPr>
          <p:cNvSpPr/>
          <p:nvPr/>
        </p:nvSpPr>
        <p:spPr>
          <a:xfrm>
            <a:off x="1069848" y="2274838"/>
            <a:ext cx="9784080" cy="2677656"/>
          </a:xfrm>
          <a:prstGeom prst="rect">
            <a:avLst/>
          </a:prstGeom>
        </p:spPr>
        <p:txBody>
          <a:bodyPr wrap="square">
            <a:spAutoFit/>
          </a:bodyPr>
          <a:lstStyle/>
          <a:p>
            <a:r>
              <a:rPr lang="it-IT" sz="2400" b="1" dirty="0">
                <a:solidFill>
                  <a:schemeClr val="accent1">
                    <a:lumMod val="50000"/>
                  </a:schemeClr>
                </a:solidFill>
                <a:latin typeface="Arial" panose="020B0604020202020204" pitchFamily="34" charset="0"/>
                <a:cs typeface="Arial" panose="020B0604020202020204" pitchFamily="34" charset="0"/>
              </a:rPr>
              <a:t>Modalità</a:t>
            </a:r>
            <a:r>
              <a:rPr lang="it-IT" sz="2400" dirty="0">
                <a:solidFill>
                  <a:schemeClr val="accent1">
                    <a:lumMod val="50000"/>
                  </a:schemeClr>
                </a:solidFill>
                <a:latin typeface="Arial" panose="020B0604020202020204" pitchFamily="34" charset="0"/>
                <a:cs typeface="Arial" panose="020B0604020202020204" pitchFamily="34" charset="0"/>
              </a:rPr>
              <a:t>: presentazione </a:t>
            </a:r>
            <a:r>
              <a:rPr lang="it-IT" sz="2400" b="1" dirty="0">
                <a:solidFill>
                  <a:schemeClr val="accent1">
                    <a:lumMod val="50000"/>
                  </a:schemeClr>
                </a:solidFill>
                <a:latin typeface="Arial" panose="020B0604020202020204" pitchFamily="34" charset="0"/>
                <a:cs typeface="Arial" panose="020B0604020202020204" pitchFamily="34" charset="0"/>
              </a:rPr>
              <a:t>online tramite piattaforma informativa Bandi online </a:t>
            </a:r>
            <a:r>
              <a:rPr lang="it-IT" sz="2400" dirty="0">
                <a:solidFill>
                  <a:schemeClr val="accent1">
                    <a:lumMod val="50000"/>
                  </a:schemeClr>
                </a:solidFill>
                <a:latin typeface="Arial" panose="020B0604020202020204" pitchFamily="34" charset="0"/>
                <a:cs typeface="Arial" panose="020B0604020202020204" pitchFamily="34" charset="0"/>
              </a:rPr>
              <a:t>www.bandi.regione.lombardia.it </a:t>
            </a:r>
          </a:p>
          <a:p>
            <a:endParaRPr lang="it-IT" sz="2400" dirty="0">
              <a:solidFill>
                <a:schemeClr val="accent1">
                  <a:lumMod val="50000"/>
                </a:schemeClr>
              </a:solidFill>
              <a:latin typeface="Arial" panose="020B0604020202020204" pitchFamily="34" charset="0"/>
              <a:cs typeface="Arial" panose="020B0604020202020204" pitchFamily="34" charset="0"/>
            </a:endParaRPr>
          </a:p>
          <a:p>
            <a:r>
              <a:rPr lang="it-IT" sz="2400" b="1" dirty="0">
                <a:solidFill>
                  <a:schemeClr val="accent1">
                    <a:lumMod val="50000"/>
                  </a:schemeClr>
                </a:solidFill>
                <a:latin typeface="Arial" panose="020B0604020202020204" pitchFamily="34" charset="0"/>
                <a:cs typeface="Arial" panose="020B0604020202020204" pitchFamily="34" charset="0"/>
              </a:rPr>
              <a:t>Tempi</a:t>
            </a:r>
            <a:r>
              <a:rPr lang="it-IT" sz="2400" dirty="0">
                <a:solidFill>
                  <a:schemeClr val="accent1">
                    <a:lumMod val="50000"/>
                  </a:schemeClr>
                </a:solidFill>
                <a:latin typeface="Arial" panose="020B0604020202020204" pitchFamily="34" charset="0"/>
                <a:cs typeface="Arial" panose="020B0604020202020204" pitchFamily="34" charset="0"/>
              </a:rPr>
              <a:t>: dalle 10.00 del 1° febbraio 2023 alle 17.00 del 13 dicembre 2024* </a:t>
            </a:r>
          </a:p>
          <a:p>
            <a:endParaRPr lang="it-IT" sz="2400" dirty="0">
              <a:solidFill>
                <a:schemeClr val="accent1">
                  <a:lumMod val="50000"/>
                </a:schemeClr>
              </a:solidFill>
              <a:latin typeface="Arial" panose="020B0604020202020204" pitchFamily="34" charset="0"/>
              <a:cs typeface="Arial" panose="020B0604020202020204" pitchFamily="34" charset="0"/>
            </a:endParaRPr>
          </a:p>
          <a:p>
            <a:r>
              <a:rPr lang="it-IT" sz="2400" dirty="0">
                <a:solidFill>
                  <a:schemeClr val="accent1">
                    <a:lumMod val="50000"/>
                  </a:schemeClr>
                </a:solidFill>
                <a:latin typeface="Arial" panose="020B0604020202020204" pitchFamily="34" charset="0"/>
                <a:cs typeface="Arial" panose="020B0604020202020204" pitchFamily="34" charset="0"/>
              </a:rPr>
              <a:t>*salvo esaurimento della dotazione finanziaria. </a:t>
            </a:r>
          </a:p>
        </p:txBody>
      </p:sp>
    </p:spTree>
    <p:extLst>
      <p:ext uri="{BB962C8B-B14F-4D97-AF65-F5344CB8AC3E}">
        <p14:creationId xmlns:p14="http://schemas.microsoft.com/office/powerpoint/2010/main" val="243027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2F7E377-258C-0D0A-316B-DFB48F061B23}"/>
              </a:ext>
            </a:extLst>
          </p:cNvPr>
          <p:cNvPicPr>
            <a:picLocks noChangeAspect="1"/>
          </p:cNvPicPr>
          <p:nvPr/>
        </p:nvPicPr>
        <p:blipFill>
          <a:blip r:embed="rId2"/>
          <a:stretch>
            <a:fillRect/>
          </a:stretch>
        </p:blipFill>
        <p:spPr>
          <a:xfrm>
            <a:off x="0" y="0"/>
            <a:ext cx="12192000" cy="6858000"/>
          </a:xfrm>
          <a:prstGeom prst="rect">
            <a:avLst/>
          </a:prstGeom>
        </p:spPr>
      </p:pic>
      <p:sp>
        <p:nvSpPr>
          <p:cNvPr id="4" name="Rettangolo 3">
            <a:extLst>
              <a:ext uri="{FF2B5EF4-FFF2-40B4-BE49-F238E27FC236}">
                <a16:creationId xmlns:a16="http://schemas.microsoft.com/office/drawing/2014/main" id="{B6B10702-A661-4D91-8FE4-A8A9E4CD8F83}"/>
              </a:ext>
            </a:extLst>
          </p:cNvPr>
          <p:cNvSpPr/>
          <p:nvPr/>
        </p:nvSpPr>
        <p:spPr>
          <a:xfrm>
            <a:off x="577439" y="1243786"/>
            <a:ext cx="11265408" cy="4555093"/>
          </a:xfrm>
          <a:prstGeom prst="rect">
            <a:avLst/>
          </a:prstGeom>
        </p:spPr>
        <p:txBody>
          <a:bodyPr wrap="square">
            <a:spAutoFit/>
          </a:bodyPr>
          <a:lstStyle/>
          <a:p>
            <a:r>
              <a:rPr lang="it-IT" b="1" dirty="0">
                <a:solidFill>
                  <a:srgbClr val="CC3399"/>
                </a:solidFill>
                <a:latin typeface="Arial" panose="020B0604020202020204" pitchFamily="34" charset="0"/>
                <a:cs typeface="Arial" panose="020B0604020202020204" pitchFamily="34" charset="0"/>
              </a:rPr>
              <a:t>FASE DI REGISTRAZIONE/ACCESSO </a:t>
            </a:r>
            <a:endParaRPr lang="it-IT" dirty="0">
              <a:solidFill>
                <a:srgbClr val="CC3399"/>
              </a:solidFill>
              <a:latin typeface="Arial" panose="020B0604020202020204" pitchFamily="34" charset="0"/>
              <a:cs typeface="Arial" panose="020B0604020202020204" pitchFamily="34" charset="0"/>
            </a:endParaRPr>
          </a:p>
          <a:p>
            <a:r>
              <a:rPr lang="it-IT" sz="1700" dirty="0">
                <a:solidFill>
                  <a:schemeClr val="accent1">
                    <a:lumMod val="50000"/>
                  </a:schemeClr>
                </a:solidFill>
                <a:latin typeface="Arial" panose="020B0604020202020204" pitchFamily="34" charset="0"/>
                <a:cs typeface="Arial" panose="020B0604020202020204" pitchFamily="34" charset="0"/>
              </a:rPr>
              <a:t>Le domande possono essere presentate previa </a:t>
            </a:r>
            <a:r>
              <a:rPr lang="it-IT" sz="1700" b="1" dirty="0">
                <a:solidFill>
                  <a:schemeClr val="accent1">
                    <a:lumMod val="50000"/>
                  </a:schemeClr>
                </a:solidFill>
                <a:latin typeface="Arial" panose="020B0604020202020204" pitchFamily="34" charset="0"/>
                <a:cs typeface="Arial" panose="020B0604020202020204" pitchFamily="34" charset="0"/>
              </a:rPr>
              <a:t>registrazione e profilazione in Bandi Online, </a:t>
            </a:r>
            <a:r>
              <a:rPr lang="it-IT" sz="1700" dirty="0">
                <a:solidFill>
                  <a:schemeClr val="accent1">
                    <a:lumMod val="50000"/>
                  </a:schemeClr>
                </a:solidFill>
                <a:latin typeface="Arial" panose="020B0604020202020204" pitchFamily="34" charset="0"/>
                <a:cs typeface="Arial" panose="020B0604020202020204" pitchFamily="34" charset="0"/>
              </a:rPr>
              <a:t>esclusivamente attraverso: </a:t>
            </a:r>
          </a:p>
          <a:p>
            <a:r>
              <a:rPr lang="it-IT" sz="1700" dirty="0">
                <a:solidFill>
                  <a:schemeClr val="accent1">
                    <a:lumMod val="50000"/>
                  </a:schemeClr>
                </a:solidFill>
                <a:latin typeface="Arial" panose="020B0604020202020204" pitchFamily="34" charset="0"/>
                <a:cs typeface="Arial" panose="020B0604020202020204" pitchFamily="34" charset="0"/>
              </a:rPr>
              <a:t>• </a:t>
            </a:r>
            <a:r>
              <a:rPr lang="it-IT" sz="1700" b="1" dirty="0">
                <a:solidFill>
                  <a:schemeClr val="accent1">
                    <a:lumMod val="50000"/>
                  </a:schemeClr>
                </a:solidFill>
                <a:latin typeface="Arial" panose="020B0604020202020204" pitchFamily="34" charset="0"/>
                <a:cs typeface="Arial" panose="020B0604020202020204" pitchFamily="34" charset="0"/>
              </a:rPr>
              <a:t>SPID – Sistema Pubblico di Identità Digitale</a:t>
            </a:r>
            <a:endParaRPr lang="it-IT" sz="1700" dirty="0">
              <a:solidFill>
                <a:schemeClr val="accent1">
                  <a:lumMod val="50000"/>
                </a:schemeClr>
              </a:solidFill>
              <a:latin typeface="Arial" panose="020B0604020202020204" pitchFamily="34" charset="0"/>
              <a:cs typeface="Arial" panose="020B0604020202020204" pitchFamily="34" charset="0"/>
            </a:endParaRPr>
          </a:p>
          <a:p>
            <a:r>
              <a:rPr lang="it-IT" sz="1700" dirty="0">
                <a:solidFill>
                  <a:schemeClr val="accent1">
                    <a:lumMod val="50000"/>
                  </a:schemeClr>
                </a:solidFill>
                <a:latin typeface="Arial" panose="020B0604020202020204" pitchFamily="34" charset="0"/>
                <a:cs typeface="Arial" panose="020B0604020202020204" pitchFamily="34" charset="0"/>
              </a:rPr>
              <a:t>• </a:t>
            </a:r>
            <a:r>
              <a:rPr lang="it-IT" sz="1700" b="1" dirty="0">
                <a:solidFill>
                  <a:schemeClr val="accent1">
                    <a:lumMod val="50000"/>
                  </a:schemeClr>
                </a:solidFill>
                <a:latin typeface="Arial" panose="020B0604020202020204" pitchFamily="34" charset="0"/>
                <a:cs typeface="Arial" panose="020B0604020202020204" pitchFamily="34" charset="0"/>
              </a:rPr>
              <a:t>CNS – Carta Nazionale dei Servizi/CRS</a:t>
            </a:r>
            <a:r>
              <a:rPr lang="it-IT" sz="1700" dirty="0">
                <a:solidFill>
                  <a:schemeClr val="accent1">
                    <a:lumMod val="50000"/>
                  </a:schemeClr>
                </a:solidFill>
                <a:latin typeface="Arial" panose="020B0604020202020204" pitchFamily="34" charset="0"/>
                <a:cs typeface="Arial" panose="020B0604020202020204" pitchFamily="34" charset="0"/>
              </a:rPr>
              <a:t> </a:t>
            </a:r>
          </a:p>
          <a:p>
            <a:r>
              <a:rPr lang="it-IT" sz="1700" dirty="0">
                <a:solidFill>
                  <a:schemeClr val="accent1">
                    <a:lumMod val="50000"/>
                  </a:schemeClr>
                </a:solidFill>
                <a:latin typeface="Arial" panose="020B0604020202020204" pitchFamily="34" charset="0"/>
                <a:cs typeface="Arial" panose="020B0604020202020204" pitchFamily="34" charset="0"/>
              </a:rPr>
              <a:t>• </a:t>
            </a:r>
            <a:r>
              <a:rPr lang="it-IT" sz="1700" b="1" dirty="0">
                <a:solidFill>
                  <a:schemeClr val="accent1">
                    <a:lumMod val="50000"/>
                  </a:schemeClr>
                </a:solidFill>
                <a:latin typeface="Arial" panose="020B0604020202020204" pitchFamily="34" charset="0"/>
                <a:cs typeface="Arial" panose="020B0604020202020204" pitchFamily="34" charset="0"/>
              </a:rPr>
              <a:t>CIE – Carta di Identità Elettronica</a:t>
            </a:r>
            <a:r>
              <a:rPr lang="it-IT" sz="1700" dirty="0">
                <a:solidFill>
                  <a:schemeClr val="accent1">
                    <a:lumMod val="50000"/>
                  </a:schemeClr>
                </a:solidFill>
                <a:latin typeface="Arial" panose="020B0604020202020204" pitchFamily="34" charset="0"/>
                <a:cs typeface="Arial" panose="020B0604020202020204" pitchFamily="34" charset="0"/>
              </a:rPr>
              <a:t> </a:t>
            </a:r>
          </a:p>
          <a:p>
            <a:endParaRPr lang="it-IT" sz="1600" b="1" dirty="0">
              <a:solidFill>
                <a:schemeClr val="accent1">
                  <a:lumMod val="50000"/>
                </a:schemeClr>
              </a:solidFill>
              <a:latin typeface="Arial" panose="020B0604020202020204" pitchFamily="34" charset="0"/>
              <a:cs typeface="Arial" panose="020B0604020202020204" pitchFamily="34" charset="0"/>
            </a:endParaRPr>
          </a:p>
          <a:p>
            <a:r>
              <a:rPr lang="it-IT" b="1" dirty="0">
                <a:solidFill>
                  <a:srgbClr val="CC3399"/>
                </a:solidFill>
                <a:latin typeface="Arial" panose="020B0604020202020204" pitchFamily="34" charset="0"/>
                <a:cs typeface="Arial" panose="020B0604020202020204" pitchFamily="34" charset="0"/>
              </a:rPr>
              <a:t>FASE DI COMPILAZIONE </a:t>
            </a:r>
          </a:p>
          <a:p>
            <a:r>
              <a:rPr lang="it-IT" sz="1700" dirty="0">
                <a:solidFill>
                  <a:schemeClr val="accent1">
                    <a:lumMod val="50000"/>
                  </a:schemeClr>
                </a:solidFill>
                <a:latin typeface="Arial" panose="020B0604020202020204" pitchFamily="34" charset="0"/>
                <a:cs typeface="Arial" panose="020B0604020202020204" pitchFamily="34" charset="0"/>
              </a:rPr>
              <a:t>• Il soggetto richiedente deve compilare on line la </a:t>
            </a:r>
            <a:r>
              <a:rPr lang="it-IT" sz="1700" b="1" dirty="0">
                <a:solidFill>
                  <a:schemeClr val="accent1">
                    <a:lumMod val="50000"/>
                  </a:schemeClr>
                </a:solidFill>
                <a:latin typeface="Arial" panose="020B0604020202020204" pitchFamily="34" charset="0"/>
                <a:cs typeface="Arial" panose="020B0604020202020204" pitchFamily="34" charset="0"/>
              </a:rPr>
              <a:t>domanda di finanziamento </a:t>
            </a:r>
            <a:r>
              <a:rPr lang="it-IT" sz="1700" dirty="0">
                <a:solidFill>
                  <a:schemeClr val="accent1">
                    <a:lumMod val="50000"/>
                  </a:schemeClr>
                </a:solidFill>
                <a:latin typeface="Arial" panose="020B0604020202020204" pitchFamily="34" charset="0"/>
                <a:cs typeface="Arial" panose="020B0604020202020204" pitchFamily="34" charset="0"/>
              </a:rPr>
              <a:t>(Allegato A.3)</a:t>
            </a:r>
          </a:p>
          <a:p>
            <a:r>
              <a:rPr lang="it-IT" sz="1700" dirty="0">
                <a:solidFill>
                  <a:schemeClr val="accent1">
                    <a:lumMod val="50000"/>
                  </a:schemeClr>
                </a:solidFill>
                <a:latin typeface="Arial" panose="020B0604020202020204" pitchFamily="34" charset="0"/>
                <a:cs typeface="Arial" panose="020B0604020202020204" pitchFamily="34" charset="0"/>
              </a:rPr>
              <a:t>• Al termine della compilazione, deve scaricare la domanda di finanziamento generata automaticamente dal sistema e </a:t>
            </a:r>
            <a:r>
              <a:rPr lang="it-IT" sz="1700" b="1" dirty="0">
                <a:solidFill>
                  <a:schemeClr val="accent1">
                    <a:lumMod val="50000"/>
                  </a:schemeClr>
                </a:solidFill>
                <a:latin typeface="Arial" panose="020B0604020202020204" pitchFamily="34" charset="0"/>
                <a:cs typeface="Arial" panose="020B0604020202020204" pitchFamily="34" charset="0"/>
              </a:rPr>
              <a:t>sottoscriverla elettronicamente</a:t>
            </a:r>
          </a:p>
          <a:p>
            <a:r>
              <a:rPr lang="it-IT" sz="1700" dirty="0">
                <a:solidFill>
                  <a:schemeClr val="accent1">
                    <a:lumMod val="50000"/>
                  </a:schemeClr>
                </a:solidFill>
                <a:latin typeface="Arial" panose="020B0604020202020204" pitchFamily="34" charset="0"/>
                <a:cs typeface="Arial" panose="020B0604020202020204" pitchFamily="34" charset="0"/>
              </a:rPr>
              <a:t>• Alla domanda di finanziamento deve essere allegata la documentazione richiesta dal bando </a:t>
            </a:r>
          </a:p>
          <a:p>
            <a:endParaRPr lang="it-IT" sz="1600" b="1" dirty="0">
              <a:solidFill>
                <a:srgbClr val="CC3399"/>
              </a:solidFill>
              <a:latin typeface="Arial" panose="020B0604020202020204" pitchFamily="34" charset="0"/>
              <a:cs typeface="Arial" panose="020B0604020202020204" pitchFamily="34" charset="0"/>
            </a:endParaRPr>
          </a:p>
          <a:p>
            <a:r>
              <a:rPr lang="it-IT" b="1" dirty="0">
                <a:solidFill>
                  <a:srgbClr val="CC3399"/>
                </a:solidFill>
                <a:latin typeface="Arial" panose="020B0604020202020204" pitchFamily="34" charset="0"/>
                <a:cs typeface="Arial" panose="020B0604020202020204" pitchFamily="34" charset="0"/>
              </a:rPr>
              <a:t>FASE DI INVIO DELLA DOMANDA </a:t>
            </a:r>
            <a:endParaRPr lang="it-IT" dirty="0">
              <a:solidFill>
                <a:srgbClr val="CC3399"/>
              </a:solidFill>
              <a:latin typeface="Arial" panose="020B0604020202020204" pitchFamily="34" charset="0"/>
              <a:cs typeface="Arial" panose="020B0604020202020204" pitchFamily="34" charset="0"/>
            </a:endParaRPr>
          </a:p>
          <a:p>
            <a:r>
              <a:rPr lang="it-IT" sz="1700" dirty="0">
                <a:solidFill>
                  <a:schemeClr val="accent1">
                    <a:lumMod val="50000"/>
                  </a:schemeClr>
                </a:solidFill>
                <a:latin typeface="Arial" panose="020B0604020202020204" pitchFamily="34" charset="0"/>
                <a:cs typeface="Arial" panose="020B0604020202020204" pitchFamily="34" charset="0"/>
              </a:rPr>
              <a:t>• La domanda deve essere perfezionata </a:t>
            </a:r>
            <a:r>
              <a:rPr lang="it-IT" sz="1700" b="1" dirty="0">
                <a:solidFill>
                  <a:schemeClr val="accent1">
                    <a:lumMod val="50000"/>
                  </a:schemeClr>
                </a:solidFill>
                <a:latin typeface="Arial" panose="020B0604020202020204" pitchFamily="34" charset="0"/>
                <a:cs typeface="Arial" panose="020B0604020202020204" pitchFamily="34" charset="0"/>
              </a:rPr>
              <a:t>pagando l’imposta di bollo </a:t>
            </a:r>
            <a:r>
              <a:rPr lang="it-IT" sz="1700" dirty="0">
                <a:solidFill>
                  <a:schemeClr val="accent1">
                    <a:lumMod val="50000"/>
                  </a:schemeClr>
                </a:solidFill>
                <a:latin typeface="Arial" panose="020B0604020202020204" pitchFamily="34" charset="0"/>
                <a:cs typeface="Arial" panose="020B0604020202020204" pitchFamily="34" charset="0"/>
              </a:rPr>
              <a:t>di € 16,00 tramite “pagoPA”</a:t>
            </a:r>
          </a:p>
          <a:p>
            <a:r>
              <a:rPr lang="it-IT" sz="1700" dirty="0">
                <a:solidFill>
                  <a:schemeClr val="accent1">
                    <a:lumMod val="50000"/>
                  </a:schemeClr>
                </a:solidFill>
                <a:latin typeface="Arial" panose="020B0604020202020204" pitchFamily="34" charset="0"/>
                <a:cs typeface="Arial" panose="020B0604020202020204" pitchFamily="34" charset="0"/>
              </a:rPr>
              <a:t>• La domanda deve essere trasmessa cliccando il pulsante </a:t>
            </a:r>
            <a:r>
              <a:rPr lang="it-IT" sz="1700" b="1" i="1" dirty="0">
                <a:solidFill>
                  <a:schemeClr val="accent1">
                    <a:lumMod val="50000"/>
                  </a:schemeClr>
                </a:solidFill>
                <a:latin typeface="Arial" panose="020B0604020202020204" pitchFamily="34" charset="0"/>
                <a:cs typeface="Arial" panose="020B0604020202020204" pitchFamily="34" charset="0"/>
              </a:rPr>
              <a:t>“Invia al protocollo”</a:t>
            </a:r>
          </a:p>
          <a:p>
            <a:r>
              <a:rPr lang="it-IT" sz="1700" dirty="0">
                <a:solidFill>
                  <a:schemeClr val="accent1">
                    <a:lumMod val="50000"/>
                  </a:schemeClr>
                </a:solidFill>
                <a:latin typeface="Arial" panose="020B0604020202020204" pitchFamily="34" charset="0"/>
                <a:cs typeface="Arial" panose="020B0604020202020204" pitchFamily="34" charset="0"/>
              </a:rPr>
              <a:t>• Il sistema informativo rilascia automaticamente </a:t>
            </a:r>
            <a:r>
              <a:rPr lang="it-IT" sz="1700" b="1" dirty="0">
                <a:solidFill>
                  <a:schemeClr val="accent1">
                    <a:lumMod val="50000"/>
                  </a:schemeClr>
                </a:solidFill>
                <a:latin typeface="Arial" panose="020B0604020202020204" pitchFamily="34" charset="0"/>
                <a:cs typeface="Arial" panose="020B0604020202020204" pitchFamily="34" charset="0"/>
              </a:rPr>
              <a:t>numero e data di protocollo</a:t>
            </a:r>
            <a:r>
              <a:rPr lang="it-IT" sz="17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209673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63BE0D4-AFCF-1812-0B92-377EDA3962D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7DB10753-AA0C-4908-9978-22308C19626F}"/>
              </a:ext>
            </a:extLst>
          </p:cNvPr>
          <p:cNvSpPr>
            <a:spLocks noGrp="1"/>
          </p:cNvSpPr>
          <p:nvPr>
            <p:ph type="title"/>
          </p:nvPr>
        </p:nvSpPr>
        <p:spPr>
          <a:xfrm>
            <a:off x="838200" y="982079"/>
            <a:ext cx="10515600" cy="865010"/>
          </a:xfrm>
        </p:spPr>
        <p:txBody>
          <a:bodyPr>
            <a:normAutofit/>
          </a:bodyPr>
          <a:lstStyle/>
          <a:p>
            <a:pPr algn="ctr"/>
            <a:r>
              <a:rPr lang="it-IT" sz="3600" b="1" dirty="0">
                <a:solidFill>
                  <a:srgbClr val="CC3399"/>
                </a:solidFill>
                <a:latin typeface="Arial Black" panose="020B0A04020102020204" pitchFamily="34" charset="0"/>
              </a:rPr>
              <a:t>C.3 Istruttoria </a:t>
            </a:r>
            <a:endParaRPr lang="it-IT" sz="3600" dirty="0">
              <a:solidFill>
                <a:srgbClr val="CC3399"/>
              </a:solidFill>
              <a:latin typeface="Arial Black" panose="020B0A04020102020204" pitchFamily="34" charset="0"/>
            </a:endParaRPr>
          </a:p>
        </p:txBody>
      </p:sp>
      <p:sp>
        <p:nvSpPr>
          <p:cNvPr id="4" name="Rettangolo 3">
            <a:extLst>
              <a:ext uri="{FF2B5EF4-FFF2-40B4-BE49-F238E27FC236}">
                <a16:creationId xmlns:a16="http://schemas.microsoft.com/office/drawing/2014/main" id="{3D194608-E26D-4A9A-AEB1-2F6A27504062}"/>
              </a:ext>
            </a:extLst>
          </p:cNvPr>
          <p:cNvSpPr/>
          <p:nvPr/>
        </p:nvSpPr>
        <p:spPr>
          <a:xfrm>
            <a:off x="633669" y="1973047"/>
            <a:ext cx="11109960" cy="3539430"/>
          </a:xfrm>
          <a:prstGeom prst="rect">
            <a:avLst/>
          </a:prstGeom>
        </p:spPr>
        <p:txBody>
          <a:bodyPr wrap="square">
            <a:spAutoFit/>
          </a:bodyPr>
          <a:lstStyle/>
          <a:p>
            <a:r>
              <a:rPr lang="it-IT" sz="1600" i="1" dirty="0">
                <a:solidFill>
                  <a:schemeClr val="accent1">
                    <a:lumMod val="50000"/>
                  </a:schemeClr>
                </a:solidFill>
                <a:latin typeface="Arial" panose="020B0604020202020204" pitchFamily="34" charset="0"/>
                <a:cs typeface="Arial" panose="020B0604020202020204" pitchFamily="34" charset="0"/>
              </a:rPr>
              <a:t>C.3.a. </a:t>
            </a:r>
            <a:r>
              <a:rPr lang="it-IT" sz="1600" b="1" dirty="0">
                <a:solidFill>
                  <a:schemeClr val="accent1">
                    <a:lumMod val="50000"/>
                  </a:schemeClr>
                </a:solidFill>
                <a:latin typeface="Arial" panose="020B0604020202020204" pitchFamily="34" charset="0"/>
                <a:cs typeface="Arial" panose="020B0604020202020204" pitchFamily="34" charset="0"/>
              </a:rPr>
              <a:t>Modalità e tempi del processo </a:t>
            </a:r>
            <a:endParaRPr lang="it-IT" sz="1600" dirty="0">
              <a:solidFill>
                <a:schemeClr val="accent1">
                  <a:lumMod val="50000"/>
                </a:schemeClr>
              </a:solidFill>
              <a:latin typeface="Arial" panose="020B0604020202020204" pitchFamily="34" charset="0"/>
              <a:cs typeface="Arial" panose="020B0604020202020204" pitchFamily="34" charset="0"/>
            </a:endParaRPr>
          </a:p>
          <a:p>
            <a:r>
              <a:rPr lang="it-IT" sz="1600" dirty="0">
                <a:solidFill>
                  <a:schemeClr val="accent1">
                    <a:lumMod val="50000"/>
                  </a:schemeClr>
                </a:solidFill>
                <a:latin typeface="Arial" panose="020B0604020202020204" pitchFamily="34" charset="0"/>
                <a:cs typeface="Arial" panose="020B0604020202020204" pitchFamily="34" charset="0"/>
              </a:rPr>
              <a:t>Unioncamere Lombardia effettua l’istruttoria delle domande di finanziamento e comunica l’esito delle istruttorie</a:t>
            </a:r>
            <a:r>
              <a:rPr lang="it-IT" sz="1600" b="1" dirty="0">
                <a:solidFill>
                  <a:schemeClr val="accent1">
                    <a:lumMod val="50000"/>
                  </a:schemeClr>
                </a:solidFill>
                <a:latin typeface="Arial" panose="020B0604020202020204" pitchFamily="34" charset="0"/>
                <a:cs typeface="Arial" panose="020B0604020202020204" pitchFamily="34" charset="0"/>
              </a:rPr>
              <a:t> </a:t>
            </a:r>
          </a:p>
          <a:p>
            <a:endParaRPr lang="it-IT" sz="1600" dirty="0">
              <a:solidFill>
                <a:schemeClr val="accent1">
                  <a:lumMod val="50000"/>
                </a:schemeClr>
              </a:solidFill>
              <a:latin typeface="Arial" panose="020B0604020202020204" pitchFamily="34" charset="0"/>
              <a:cs typeface="Arial" panose="020B0604020202020204" pitchFamily="34" charset="0"/>
            </a:endParaRPr>
          </a:p>
          <a:p>
            <a:r>
              <a:rPr lang="it-IT" sz="1600" i="1" dirty="0">
                <a:solidFill>
                  <a:schemeClr val="accent1">
                    <a:lumMod val="50000"/>
                  </a:schemeClr>
                </a:solidFill>
                <a:latin typeface="Arial" panose="020B0604020202020204" pitchFamily="34" charset="0"/>
                <a:cs typeface="Arial" panose="020B0604020202020204" pitchFamily="34" charset="0"/>
              </a:rPr>
              <a:t>C.3.b. </a:t>
            </a:r>
            <a:r>
              <a:rPr lang="it-IT" sz="1600" b="1" dirty="0">
                <a:solidFill>
                  <a:schemeClr val="accent1">
                    <a:lumMod val="50000"/>
                  </a:schemeClr>
                </a:solidFill>
                <a:latin typeface="Arial" panose="020B0604020202020204" pitchFamily="34" charset="0"/>
                <a:cs typeface="Arial" panose="020B0604020202020204" pitchFamily="34" charset="0"/>
              </a:rPr>
              <a:t>Verifica di ammissibilità delle domande </a:t>
            </a:r>
          </a:p>
          <a:p>
            <a:r>
              <a:rPr lang="it-IT" sz="1600" dirty="0">
                <a:solidFill>
                  <a:schemeClr val="accent1">
                    <a:lumMod val="50000"/>
                  </a:schemeClr>
                </a:solidFill>
                <a:latin typeface="Arial" panose="020B0604020202020204" pitchFamily="34" charset="0"/>
                <a:cs typeface="Arial" panose="020B0604020202020204" pitchFamily="34" charset="0"/>
              </a:rPr>
              <a:t>L'istruttoria formale è finalizzata a </a:t>
            </a:r>
            <a:r>
              <a:rPr lang="it-IT" sz="1600" b="1" dirty="0">
                <a:solidFill>
                  <a:schemeClr val="accent1">
                    <a:lumMod val="50000"/>
                  </a:schemeClr>
                </a:solidFill>
                <a:latin typeface="Arial" panose="020B0604020202020204" pitchFamily="34" charset="0"/>
                <a:cs typeface="Arial" panose="020B0604020202020204" pitchFamily="34" charset="0"/>
              </a:rPr>
              <a:t>verificare la sussistenza dei requisiti di ammissibilità dei soggetti richiedenti </a:t>
            </a:r>
          </a:p>
          <a:p>
            <a:endParaRPr lang="it-IT" sz="1600" b="1" dirty="0">
              <a:solidFill>
                <a:schemeClr val="accent1">
                  <a:lumMod val="50000"/>
                </a:schemeClr>
              </a:solidFill>
              <a:latin typeface="Arial" panose="020B0604020202020204" pitchFamily="34" charset="0"/>
              <a:cs typeface="Arial" panose="020B0604020202020204" pitchFamily="34" charset="0"/>
            </a:endParaRPr>
          </a:p>
          <a:p>
            <a:r>
              <a:rPr lang="it-IT" sz="1600" i="1" dirty="0">
                <a:solidFill>
                  <a:schemeClr val="accent1">
                    <a:lumMod val="50000"/>
                  </a:schemeClr>
                </a:solidFill>
                <a:latin typeface="Arial" panose="020B0604020202020204" pitchFamily="34" charset="0"/>
                <a:cs typeface="Arial" panose="020B0604020202020204" pitchFamily="34" charset="0"/>
              </a:rPr>
              <a:t>C.3.c. </a:t>
            </a:r>
            <a:r>
              <a:rPr lang="it-IT" sz="1600" b="1" dirty="0">
                <a:solidFill>
                  <a:schemeClr val="accent1">
                    <a:lumMod val="50000"/>
                  </a:schemeClr>
                </a:solidFill>
                <a:latin typeface="Arial" panose="020B0604020202020204" pitchFamily="34" charset="0"/>
                <a:cs typeface="Arial" panose="020B0604020202020204" pitchFamily="34" charset="0"/>
              </a:rPr>
              <a:t>Integrazione documentale </a:t>
            </a:r>
            <a:endParaRPr lang="it-IT" sz="1600" dirty="0">
              <a:solidFill>
                <a:schemeClr val="accent1">
                  <a:lumMod val="50000"/>
                </a:schemeClr>
              </a:solidFill>
              <a:latin typeface="Arial" panose="020B0604020202020204" pitchFamily="34" charset="0"/>
              <a:cs typeface="Arial" panose="020B0604020202020204" pitchFamily="34" charset="0"/>
            </a:endParaRPr>
          </a:p>
          <a:p>
            <a:r>
              <a:rPr lang="it-IT" sz="1600" dirty="0">
                <a:solidFill>
                  <a:schemeClr val="accent1">
                    <a:lumMod val="50000"/>
                  </a:schemeClr>
                </a:solidFill>
                <a:latin typeface="Arial" panose="020B0604020202020204" pitchFamily="34" charset="0"/>
                <a:cs typeface="Arial" panose="020B0604020202020204" pitchFamily="34" charset="0"/>
              </a:rPr>
              <a:t>• Unioncamere Lombardia si riserva la facoltà di chiedere chiarimenti e integrazioni</a:t>
            </a:r>
          </a:p>
          <a:p>
            <a:r>
              <a:rPr lang="it-IT" sz="1600" dirty="0">
                <a:solidFill>
                  <a:schemeClr val="accent1">
                    <a:lumMod val="50000"/>
                  </a:schemeClr>
                </a:solidFill>
                <a:latin typeface="Arial" panose="020B0604020202020204" pitchFamily="34" charset="0"/>
                <a:cs typeface="Arial" panose="020B0604020202020204" pitchFamily="34" charset="0"/>
              </a:rPr>
              <a:t>• La richiesta di integrazione avviene tramite il Sistema Informativo Bandi Online</a:t>
            </a:r>
          </a:p>
          <a:p>
            <a:r>
              <a:rPr lang="it-IT" sz="1600" dirty="0">
                <a:solidFill>
                  <a:schemeClr val="accent1">
                    <a:lumMod val="50000"/>
                  </a:schemeClr>
                </a:solidFill>
                <a:latin typeface="Arial" panose="020B0604020202020204" pitchFamily="34" charset="0"/>
                <a:cs typeface="Arial" panose="020B0604020202020204" pitchFamily="34" charset="0"/>
              </a:rPr>
              <a:t>• Le integrazioni devono pervenire </a:t>
            </a:r>
            <a:r>
              <a:rPr lang="it-IT" sz="1600" b="1" dirty="0">
                <a:solidFill>
                  <a:schemeClr val="accent1">
                    <a:lumMod val="50000"/>
                  </a:schemeClr>
                </a:solidFill>
                <a:latin typeface="Arial" panose="020B0604020202020204" pitchFamily="34" charset="0"/>
                <a:cs typeface="Arial" panose="020B0604020202020204" pitchFamily="34" charset="0"/>
              </a:rPr>
              <a:t>entro 15 giorni solari dalla data della richiesta</a:t>
            </a:r>
            <a:endParaRPr lang="it-IT" sz="1600" dirty="0">
              <a:solidFill>
                <a:schemeClr val="accent1">
                  <a:lumMod val="50000"/>
                </a:schemeClr>
              </a:solidFill>
              <a:latin typeface="Arial" panose="020B0604020202020204" pitchFamily="34" charset="0"/>
              <a:cs typeface="Arial" panose="020B0604020202020204" pitchFamily="34" charset="0"/>
            </a:endParaRPr>
          </a:p>
          <a:p>
            <a:endParaRPr lang="it-IT" sz="1600" dirty="0">
              <a:solidFill>
                <a:schemeClr val="accent1">
                  <a:lumMod val="50000"/>
                </a:schemeClr>
              </a:solidFill>
              <a:latin typeface="Arial" panose="020B0604020202020204" pitchFamily="34" charset="0"/>
              <a:cs typeface="Arial" panose="020B0604020202020204" pitchFamily="34" charset="0"/>
            </a:endParaRPr>
          </a:p>
          <a:p>
            <a:r>
              <a:rPr lang="it-IT" sz="1600" i="1" dirty="0">
                <a:solidFill>
                  <a:schemeClr val="accent1">
                    <a:lumMod val="50000"/>
                  </a:schemeClr>
                </a:solidFill>
                <a:latin typeface="Arial" panose="020B0604020202020204" pitchFamily="34" charset="0"/>
                <a:cs typeface="Arial" panose="020B0604020202020204" pitchFamily="34" charset="0"/>
              </a:rPr>
              <a:t>C.3.d. </a:t>
            </a:r>
            <a:r>
              <a:rPr lang="it-IT" sz="1600" b="1" dirty="0">
                <a:solidFill>
                  <a:schemeClr val="accent1">
                    <a:lumMod val="50000"/>
                  </a:schemeClr>
                </a:solidFill>
                <a:latin typeface="Arial" panose="020B0604020202020204" pitchFamily="34" charset="0"/>
                <a:cs typeface="Arial" panose="020B0604020202020204" pitchFamily="34" charset="0"/>
              </a:rPr>
              <a:t>Concessione del contributo e comunicazione degli esiti dell'istruttoria </a:t>
            </a:r>
            <a:endParaRPr lang="it-IT" sz="1600" dirty="0">
              <a:solidFill>
                <a:schemeClr val="accent1">
                  <a:lumMod val="50000"/>
                </a:schemeClr>
              </a:solidFill>
              <a:latin typeface="Arial" panose="020B0604020202020204" pitchFamily="34" charset="0"/>
              <a:cs typeface="Arial" panose="020B0604020202020204" pitchFamily="34" charset="0"/>
            </a:endParaRPr>
          </a:p>
          <a:p>
            <a:r>
              <a:rPr lang="it-IT" sz="1600" dirty="0">
                <a:solidFill>
                  <a:schemeClr val="accent1">
                    <a:lumMod val="50000"/>
                  </a:schemeClr>
                </a:solidFill>
                <a:latin typeface="Arial" panose="020B0604020202020204" pitchFamily="34" charset="0"/>
                <a:cs typeface="Arial" panose="020B0604020202020204" pitchFamily="34" charset="0"/>
              </a:rPr>
              <a:t>La formalizzazione dell’istruttoria e la relativa concessione del contributo avverranno da parte di Unioncamere Lombardia tramite </a:t>
            </a:r>
            <a:r>
              <a:rPr lang="it-IT" sz="1600" b="1" dirty="0">
                <a:solidFill>
                  <a:schemeClr val="accent1">
                    <a:lumMod val="50000"/>
                  </a:schemeClr>
                </a:solidFill>
                <a:latin typeface="Arial" panose="020B0604020202020204" pitchFamily="34" charset="0"/>
                <a:cs typeface="Arial" panose="020B0604020202020204" pitchFamily="34" charset="0"/>
              </a:rPr>
              <a:t>l’adozione di </a:t>
            </a:r>
            <a:r>
              <a:rPr lang="it-IT" sz="1600" b="1" dirty="0" err="1">
                <a:solidFill>
                  <a:schemeClr val="accent1">
                    <a:lumMod val="50000"/>
                  </a:schemeClr>
                </a:solidFill>
                <a:latin typeface="Arial" panose="020B0604020202020204" pitchFamily="34" charset="0"/>
                <a:cs typeface="Arial" panose="020B0604020202020204" pitchFamily="34" charset="0"/>
              </a:rPr>
              <a:t>determine</a:t>
            </a:r>
            <a:r>
              <a:rPr lang="it-IT" sz="1600" b="1" dirty="0">
                <a:solidFill>
                  <a:schemeClr val="accent1">
                    <a:lumMod val="50000"/>
                  </a:schemeClr>
                </a:solidFill>
                <a:latin typeface="Arial" panose="020B0604020202020204" pitchFamily="34" charset="0"/>
                <a:cs typeface="Arial" panose="020B0604020202020204" pitchFamily="34" charset="0"/>
              </a:rPr>
              <a:t>, con cadenza mensile, da parte del Responsabile del procedimento </a:t>
            </a:r>
            <a:endParaRPr lang="it-IT" sz="16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3175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A223935-B5B9-987B-4087-C43CFE3E0E1C}"/>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B5588FD1-07C3-44B1-BC74-59033B997085}"/>
              </a:ext>
            </a:extLst>
          </p:cNvPr>
          <p:cNvSpPr>
            <a:spLocks noGrp="1"/>
          </p:cNvSpPr>
          <p:nvPr>
            <p:ph type="title"/>
          </p:nvPr>
        </p:nvSpPr>
        <p:spPr>
          <a:xfrm>
            <a:off x="594360" y="1002745"/>
            <a:ext cx="10759440" cy="1181719"/>
          </a:xfrm>
        </p:spPr>
        <p:txBody>
          <a:bodyPr>
            <a:normAutofit/>
          </a:bodyPr>
          <a:lstStyle/>
          <a:p>
            <a:pPr algn="ctr"/>
            <a:r>
              <a:rPr lang="it-IT" sz="3600" b="1" dirty="0">
                <a:solidFill>
                  <a:srgbClr val="CC3399"/>
                </a:solidFill>
                <a:latin typeface="Arial Black" panose="020B0A04020102020204" pitchFamily="34" charset="0"/>
              </a:rPr>
              <a:t>C.4 Modalità e tempi per l’erogazione dell’agevolazione </a:t>
            </a:r>
            <a:endParaRPr lang="it-IT" sz="3600" dirty="0">
              <a:solidFill>
                <a:srgbClr val="CC3399"/>
              </a:solidFill>
              <a:latin typeface="Arial Black" panose="020B0A04020102020204" pitchFamily="34" charset="0"/>
            </a:endParaRPr>
          </a:p>
        </p:txBody>
      </p:sp>
      <p:sp>
        <p:nvSpPr>
          <p:cNvPr id="4" name="Rettangolo 3">
            <a:extLst>
              <a:ext uri="{FF2B5EF4-FFF2-40B4-BE49-F238E27FC236}">
                <a16:creationId xmlns:a16="http://schemas.microsoft.com/office/drawing/2014/main" id="{3C022EBC-831A-422A-B5EC-693DB8B8AB3A}"/>
              </a:ext>
            </a:extLst>
          </p:cNvPr>
          <p:cNvSpPr/>
          <p:nvPr/>
        </p:nvSpPr>
        <p:spPr>
          <a:xfrm>
            <a:off x="677760" y="2100381"/>
            <a:ext cx="11095140" cy="3785652"/>
          </a:xfrm>
          <a:prstGeom prst="rect">
            <a:avLst/>
          </a:prstGeom>
        </p:spPr>
        <p:txBody>
          <a:bodyPr wrap="square">
            <a:spAutoFit/>
          </a:bodyPr>
          <a:lstStyle/>
          <a:p>
            <a:pPr algn="just"/>
            <a:r>
              <a:rPr lang="it-IT" sz="1600" i="1" dirty="0">
                <a:solidFill>
                  <a:schemeClr val="accent1">
                    <a:lumMod val="50000"/>
                  </a:schemeClr>
                </a:solidFill>
                <a:latin typeface="Arial" panose="020B0604020202020204" pitchFamily="34" charset="0"/>
                <a:cs typeface="Arial" panose="020B0604020202020204" pitchFamily="34" charset="0"/>
              </a:rPr>
              <a:t>C.4.a. </a:t>
            </a:r>
            <a:r>
              <a:rPr lang="it-IT" sz="1600" b="1" dirty="0">
                <a:solidFill>
                  <a:schemeClr val="accent1">
                    <a:lumMod val="50000"/>
                  </a:schemeClr>
                </a:solidFill>
                <a:latin typeface="Arial" panose="020B0604020202020204" pitchFamily="34" charset="0"/>
                <a:cs typeface="Arial" panose="020B0604020202020204" pitchFamily="34" charset="0"/>
              </a:rPr>
              <a:t>Adempimenti post concessione </a:t>
            </a:r>
            <a:endParaRPr lang="it-IT" sz="1600" dirty="0">
              <a:solidFill>
                <a:schemeClr val="accent1">
                  <a:lumMod val="50000"/>
                </a:schemeClr>
              </a:solidFill>
              <a:latin typeface="Arial" panose="020B0604020202020204" pitchFamily="34" charset="0"/>
              <a:cs typeface="Arial" panose="020B0604020202020204" pitchFamily="34" charset="0"/>
            </a:endParaRPr>
          </a:p>
          <a:p>
            <a:pPr algn="just"/>
            <a:r>
              <a:rPr lang="it-IT" sz="1600" b="1" dirty="0">
                <a:solidFill>
                  <a:schemeClr val="accent1">
                    <a:lumMod val="50000"/>
                  </a:schemeClr>
                </a:solidFill>
                <a:latin typeface="Arial" panose="020B0604020202020204" pitchFamily="34" charset="0"/>
                <a:cs typeface="Arial" panose="020B0604020202020204" pitchFamily="34" charset="0"/>
              </a:rPr>
              <a:t>Entro 180 giorni solari </a:t>
            </a:r>
            <a:r>
              <a:rPr lang="it-IT" sz="1600" dirty="0">
                <a:solidFill>
                  <a:schemeClr val="accent1">
                    <a:lumMod val="50000"/>
                  </a:schemeClr>
                </a:solidFill>
                <a:latin typeface="Arial" panose="020B0604020202020204" pitchFamily="34" charset="0"/>
                <a:cs typeface="Arial" panose="020B0604020202020204" pitchFamily="34" charset="0"/>
              </a:rPr>
              <a:t>consecutivi dalla data della determina di concessione del finanziamento, le </a:t>
            </a:r>
            <a:r>
              <a:rPr lang="it-IT" sz="1600" b="1" dirty="0">
                <a:solidFill>
                  <a:schemeClr val="accent1">
                    <a:lumMod val="50000"/>
                  </a:schemeClr>
                </a:solidFill>
                <a:latin typeface="Arial" panose="020B0604020202020204" pitchFamily="34" charset="0"/>
                <a:cs typeface="Arial" panose="020B0604020202020204" pitchFamily="34" charset="0"/>
              </a:rPr>
              <a:t>imprese dovranno: </a:t>
            </a:r>
          </a:p>
          <a:p>
            <a:pPr algn="just"/>
            <a:r>
              <a:rPr lang="it-IT" sz="1600" dirty="0">
                <a:solidFill>
                  <a:schemeClr val="accent1">
                    <a:lumMod val="50000"/>
                  </a:schemeClr>
                </a:solidFill>
                <a:latin typeface="Arial" panose="020B0604020202020204" pitchFamily="34" charset="0"/>
                <a:cs typeface="Arial" panose="020B0604020202020204" pitchFamily="34" charset="0"/>
              </a:rPr>
              <a:t>• realizzare e concludere tutte le attività connesse ai servizi di consulenza e di certificazione </a:t>
            </a:r>
          </a:p>
          <a:p>
            <a:pPr algn="just"/>
            <a:r>
              <a:rPr lang="it-IT" sz="1600" dirty="0">
                <a:solidFill>
                  <a:schemeClr val="accent1">
                    <a:lumMod val="50000"/>
                  </a:schemeClr>
                </a:solidFill>
                <a:latin typeface="Arial" panose="020B0604020202020204" pitchFamily="34" charset="0"/>
                <a:cs typeface="Arial" panose="020B0604020202020204" pitchFamily="34" charset="0"/>
              </a:rPr>
              <a:t>• quietanzare tutte le fatture </a:t>
            </a:r>
          </a:p>
          <a:p>
            <a:pPr algn="just"/>
            <a:r>
              <a:rPr lang="it-IT" sz="1600" dirty="0">
                <a:solidFill>
                  <a:schemeClr val="accent1">
                    <a:lumMod val="50000"/>
                  </a:schemeClr>
                </a:solidFill>
                <a:latin typeface="Arial" panose="020B0604020202020204" pitchFamily="34" charset="0"/>
                <a:cs typeface="Arial" panose="020B0604020202020204" pitchFamily="34" charset="0"/>
              </a:rPr>
              <a:t>Le attività connesse ai servizi di consulenza e di certificazione e le relative spese devono essere realizzate e sostenute solo successivamente alla data della determina di concessione del contributo. </a:t>
            </a:r>
          </a:p>
          <a:p>
            <a:pPr algn="just"/>
            <a:endParaRPr lang="it-IT" sz="1600" i="1" dirty="0">
              <a:solidFill>
                <a:schemeClr val="accent1">
                  <a:lumMod val="50000"/>
                </a:schemeClr>
              </a:solidFill>
              <a:latin typeface="Arial" panose="020B0604020202020204" pitchFamily="34" charset="0"/>
              <a:cs typeface="Arial" panose="020B0604020202020204" pitchFamily="34" charset="0"/>
            </a:endParaRPr>
          </a:p>
          <a:p>
            <a:pPr algn="just"/>
            <a:r>
              <a:rPr lang="it-IT" sz="1600" i="1" dirty="0">
                <a:solidFill>
                  <a:schemeClr val="accent1">
                    <a:lumMod val="50000"/>
                  </a:schemeClr>
                </a:solidFill>
                <a:latin typeface="Arial" panose="020B0604020202020204" pitchFamily="34" charset="0"/>
                <a:cs typeface="Arial" panose="020B0604020202020204" pitchFamily="34" charset="0"/>
              </a:rPr>
              <a:t>C.4.b. </a:t>
            </a:r>
            <a:r>
              <a:rPr lang="it-IT" sz="1600" b="1" dirty="0">
                <a:solidFill>
                  <a:schemeClr val="accent1">
                    <a:lumMod val="50000"/>
                  </a:schemeClr>
                </a:solidFill>
                <a:latin typeface="Arial" panose="020B0604020202020204" pitchFamily="34" charset="0"/>
                <a:cs typeface="Arial" panose="020B0604020202020204" pitchFamily="34" charset="0"/>
              </a:rPr>
              <a:t>Caratteristiche della fase di rendicontazione </a:t>
            </a:r>
            <a:endParaRPr lang="it-IT" sz="1600" dirty="0">
              <a:solidFill>
                <a:schemeClr val="accent1">
                  <a:lumMod val="50000"/>
                </a:schemeClr>
              </a:solidFill>
              <a:latin typeface="Arial" panose="020B0604020202020204" pitchFamily="34" charset="0"/>
              <a:cs typeface="Arial" panose="020B0604020202020204" pitchFamily="34" charset="0"/>
            </a:endParaRPr>
          </a:p>
          <a:p>
            <a:pPr algn="just"/>
            <a:r>
              <a:rPr lang="it-IT" sz="1600" dirty="0">
                <a:solidFill>
                  <a:schemeClr val="accent1">
                    <a:lumMod val="50000"/>
                  </a:schemeClr>
                </a:solidFill>
                <a:latin typeface="Arial" panose="020B0604020202020204" pitchFamily="34" charset="0"/>
                <a:cs typeface="Arial" panose="020B0604020202020204" pitchFamily="34" charset="0"/>
              </a:rPr>
              <a:t>Il soggetto beneficiario deve trasmettere la domanda di liquidazione con la documentazione prevista, attraverso il sistema informativo Bandi online, </a:t>
            </a:r>
            <a:r>
              <a:rPr lang="it-IT" sz="1600" b="1" dirty="0">
                <a:solidFill>
                  <a:schemeClr val="accent1">
                    <a:lumMod val="50000"/>
                  </a:schemeClr>
                </a:solidFill>
                <a:latin typeface="Arial" panose="020B0604020202020204" pitchFamily="34" charset="0"/>
                <a:cs typeface="Arial" panose="020B0604020202020204" pitchFamily="34" charset="0"/>
              </a:rPr>
              <a:t>entro 210 giorni </a:t>
            </a:r>
            <a:r>
              <a:rPr lang="it-IT" sz="1600" dirty="0">
                <a:solidFill>
                  <a:schemeClr val="accent1">
                    <a:lumMod val="50000"/>
                  </a:schemeClr>
                </a:solidFill>
                <a:latin typeface="Arial" panose="020B0604020202020204" pitchFamily="34" charset="0"/>
                <a:cs typeface="Arial" panose="020B0604020202020204" pitchFamily="34" charset="0"/>
              </a:rPr>
              <a:t>dalla data della determina di concessione del contributo </a:t>
            </a:r>
          </a:p>
          <a:p>
            <a:pPr algn="just"/>
            <a:endParaRPr lang="it-IT" sz="1600" i="1" dirty="0">
              <a:solidFill>
                <a:schemeClr val="accent1">
                  <a:lumMod val="50000"/>
                </a:schemeClr>
              </a:solidFill>
              <a:latin typeface="Arial" panose="020B0604020202020204" pitchFamily="34" charset="0"/>
              <a:cs typeface="Arial" panose="020B0604020202020204" pitchFamily="34" charset="0"/>
            </a:endParaRPr>
          </a:p>
          <a:p>
            <a:pPr algn="just"/>
            <a:r>
              <a:rPr lang="it-IT" sz="1600" i="1" dirty="0">
                <a:solidFill>
                  <a:schemeClr val="accent1">
                    <a:lumMod val="50000"/>
                  </a:schemeClr>
                </a:solidFill>
                <a:latin typeface="Arial" panose="020B0604020202020204" pitchFamily="34" charset="0"/>
                <a:cs typeface="Arial" panose="020B0604020202020204" pitchFamily="34" charset="0"/>
              </a:rPr>
              <a:t>C.4.c. </a:t>
            </a:r>
            <a:r>
              <a:rPr lang="it-IT" sz="1600" b="1" dirty="0">
                <a:solidFill>
                  <a:schemeClr val="accent1">
                    <a:lumMod val="50000"/>
                  </a:schemeClr>
                </a:solidFill>
                <a:latin typeface="Arial" panose="020B0604020202020204" pitchFamily="34" charset="0"/>
                <a:cs typeface="Arial" panose="020B0604020202020204" pitchFamily="34" charset="0"/>
              </a:rPr>
              <a:t>Variazioni progettuali e rideterminazione dei contributi </a:t>
            </a:r>
            <a:endParaRPr lang="it-IT" sz="1600" dirty="0">
              <a:solidFill>
                <a:schemeClr val="accent1">
                  <a:lumMod val="50000"/>
                </a:schemeClr>
              </a:solidFill>
              <a:latin typeface="Arial" panose="020B0604020202020204" pitchFamily="34" charset="0"/>
              <a:cs typeface="Arial" panose="020B0604020202020204" pitchFamily="34" charset="0"/>
            </a:endParaRPr>
          </a:p>
          <a:p>
            <a:pPr algn="just"/>
            <a:r>
              <a:rPr lang="it-IT" sz="1600" dirty="0">
                <a:solidFill>
                  <a:schemeClr val="accent1">
                    <a:lumMod val="50000"/>
                  </a:schemeClr>
                </a:solidFill>
                <a:latin typeface="Arial" panose="020B0604020202020204" pitchFamily="34" charset="0"/>
                <a:cs typeface="Arial" panose="020B0604020202020204" pitchFamily="34" charset="0"/>
              </a:rPr>
              <a:t>Dopo l’invio della domanda di voucher, pena la revoca del contributo, non sono ammesse variazioni progettuali (come il cambio del fornitore individuato per la linea di finanziamento a), né cambi della natura giuridica/forma societaria del beneficiario del contributo che comportino la modifica della Partita IVA/Codice Fiscale. </a:t>
            </a:r>
          </a:p>
        </p:txBody>
      </p:sp>
    </p:spTree>
    <p:extLst>
      <p:ext uri="{BB962C8B-B14F-4D97-AF65-F5344CB8AC3E}">
        <p14:creationId xmlns:p14="http://schemas.microsoft.com/office/powerpoint/2010/main" val="1753768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CFB4E4D-1E64-9F50-B341-6F98C2F95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egnaposto contenuto 2"/>
          <p:cNvSpPr txBox="1">
            <a:spLocks/>
          </p:cNvSpPr>
          <p:nvPr/>
        </p:nvSpPr>
        <p:spPr bwMode="auto">
          <a:xfrm>
            <a:off x="1779037" y="2922954"/>
            <a:ext cx="10081530" cy="149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80" tIns="47639" rIns="95280" bIns="47639"/>
          <a:lstStyle>
            <a:lvl1pPr>
              <a:spcBef>
                <a:spcPct val="20000"/>
              </a:spcBef>
              <a:buChar char="•"/>
              <a:defRPr sz="3900">
                <a:solidFill>
                  <a:schemeClr val="tx1"/>
                </a:solidFill>
                <a:latin typeface="Arial" panose="020B0604020202020204" pitchFamily="34" charset="0"/>
              </a:defRPr>
            </a:lvl1pPr>
            <a:lvl2pPr marL="742950" indent="-285750">
              <a:spcBef>
                <a:spcPct val="20000"/>
              </a:spcBef>
              <a:buChar char="–"/>
              <a:defRPr sz="3400">
                <a:solidFill>
                  <a:schemeClr val="tx1"/>
                </a:solidFill>
                <a:latin typeface="Arial" panose="020B0604020202020204" pitchFamily="34" charset="0"/>
              </a:defRPr>
            </a:lvl2pPr>
            <a:lvl3pPr marL="1143000" indent="-228600">
              <a:spcBef>
                <a:spcPct val="20000"/>
              </a:spcBef>
              <a:buChar char="•"/>
              <a:defRPr sz="29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spcBef>
                <a:spcPct val="0"/>
              </a:spcBef>
              <a:spcAft>
                <a:spcPts val="519"/>
              </a:spcAft>
              <a:buNone/>
            </a:pPr>
            <a:r>
              <a:rPr lang="it-IT" altLang="it-IT" sz="1600" dirty="0">
                <a:latin typeface="Montserrat" panose="00000500000000000000" pitchFamily="2" charset="0"/>
              </a:rPr>
              <a:t>Articolo 1 – Oggetto</a:t>
            </a:r>
          </a:p>
          <a:p>
            <a:pPr>
              <a:spcBef>
                <a:spcPct val="0"/>
              </a:spcBef>
              <a:spcAft>
                <a:spcPts val="519"/>
              </a:spcAft>
              <a:buNone/>
            </a:pPr>
            <a:r>
              <a:rPr lang="it-IT" altLang="it-IT" sz="1600" dirty="0">
                <a:latin typeface="Montserrat" panose="00000500000000000000" pitchFamily="2" charset="0"/>
              </a:rPr>
              <a:t>Il presente regolamento stabilisce norme riguardanti la cooperazione tra le organizzazioni europee di normazione, gli organismi nazionali di normazione, gli Stati membri e la Commissione, l’elaborazione di </a:t>
            </a:r>
            <a:r>
              <a:rPr lang="it-IT" altLang="it-IT" sz="1600" b="1" dirty="0">
                <a:latin typeface="Montserrat" panose="00000500000000000000" pitchFamily="2" charset="0"/>
              </a:rPr>
              <a:t>norme </a:t>
            </a:r>
            <a:r>
              <a:rPr lang="it-IT" altLang="it-IT" sz="1600" dirty="0">
                <a:latin typeface="Montserrat" panose="00000500000000000000" pitchFamily="2" charset="0"/>
              </a:rPr>
              <a:t>europee e </a:t>
            </a:r>
            <a:r>
              <a:rPr lang="it-IT" altLang="it-IT" sz="1600" b="1" dirty="0">
                <a:latin typeface="Montserrat" panose="00000500000000000000" pitchFamily="2" charset="0"/>
              </a:rPr>
              <a:t>prodotti della normazione </a:t>
            </a:r>
            <a:r>
              <a:rPr lang="it-IT" altLang="it-IT" sz="1600" dirty="0">
                <a:latin typeface="Montserrat" panose="00000500000000000000" pitchFamily="2" charset="0"/>
              </a:rPr>
              <a:t>europea per i prodotti e per i servizi, a sostegno della legislazione e delle politiche dell’Unione (…).</a:t>
            </a:r>
          </a:p>
        </p:txBody>
      </p:sp>
      <p:pic>
        <p:nvPicPr>
          <p:cNvPr id="3" name="Immagine 1"/>
          <p:cNvPicPr>
            <a:picLocks noChangeAspect="1" noChangeArrowheads="1"/>
          </p:cNvPicPr>
          <p:nvPr/>
        </p:nvPicPr>
        <p:blipFill>
          <a:blip r:embed="rId4">
            <a:extLst>
              <a:ext uri="{28A0092B-C50C-407E-A947-70E740481C1C}">
                <a14:useLocalDpi xmlns:a14="http://schemas.microsoft.com/office/drawing/2010/main" val="0"/>
              </a:ext>
            </a:extLst>
          </a:blip>
          <a:srcRect l="11862" t="30952" r="7956" b="34039"/>
          <a:stretch>
            <a:fillRect/>
          </a:stretch>
        </p:blipFill>
        <p:spPr bwMode="auto">
          <a:xfrm>
            <a:off x="73238" y="789894"/>
            <a:ext cx="9119104" cy="2085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98769" y="1351115"/>
            <a:ext cx="2081530" cy="1491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Object 3">
            <a:extLst>
              <a:ext uri="{FF2B5EF4-FFF2-40B4-BE49-F238E27FC236}">
                <a16:creationId xmlns:a16="http://schemas.microsoft.com/office/drawing/2014/main" id="{D16F0DD9-5958-46CC-BF63-BB2128B760B7}"/>
              </a:ext>
            </a:extLst>
          </p:cNvPr>
          <p:cNvGraphicFramePr>
            <a:graphicFrameLocks noChangeAspect="1"/>
          </p:cNvGraphicFramePr>
          <p:nvPr/>
        </p:nvGraphicFramePr>
        <p:xfrm>
          <a:off x="491984" y="3217398"/>
          <a:ext cx="1062037" cy="709612"/>
        </p:xfrm>
        <a:graphic>
          <a:graphicData uri="http://schemas.openxmlformats.org/presentationml/2006/ole">
            <mc:AlternateContent xmlns:mc="http://schemas.openxmlformats.org/markup-compatibility/2006">
              <mc:Choice xmlns:v="urn:schemas-microsoft-com:vml" Requires="v">
                <p:oleObj spid="_x0000_s1027" name="ClipArt" r:id="rId6" imgW="2879725" imgH="1920875" progId="MS_ClipArt_Gallery.2">
                  <p:embed/>
                </p:oleObj>
              </mc:Choice>
              <mc:Fallback>
                <p:oleObj name="ClipArt" r:id="rId6" imgW="2879725" imgH="1920875" progId="MS_ClipArt_Gallery.2">
                  <p:embed/>
                  <p:pic>
                    <p:nvPicPr>
                      <p:cNvPr id="6" name="Object 3">
                        <a:extLst>
                          <a:ext uri="{FF2B5EF4-FFF2-40B4-BE49-F238E27FC236}">
                            <a16:creationId xmlns:a16="http://schemas.microsoft.com/office/drawing/2014/main" id="{D16F0DD9-5958-46CC-BF63-BB2128B760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984" y="3217398"/>
                        <a:ext cx="1062037" cy="709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 name="Picture 2">
            <a:extLst>
              <a:ext uri="{FF2B5EF4-FFF2-40B4-BE49-F238E27FC236}">
                <a16:creationId xmlns:a16="http://schemas.microsoft.com/office/drawing/2014/main" id="{159B7BC4-50E2-4F51-BF03-A92CFD40377F}"/>
              </a:ext>
            </a:extLst>
          </p:cNvPr>
          <p:cNvPicPr>
            <a:picLocks noChangeAspect="1" noChangeArrowheads="1"/>
          </p:cNvPicPr>
          <p:nvPr/>
        </p:nvPicPr>
        <p:blipFill rotWithShape="1">
          <a:blip r:embed="rId8"/>
          <a:srcRect l="3165" t="19496" r="54246" b="57151"/>
          <a:stretch/>
        </p:blipFill>
        <p:spPr bwMode="auto">
          <a:xfrm>
            <a:off x="1254867" y="4396135"/>
            <a:ext cx="5193199" cy="1602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3DFCDF93-6DB7-4036-9277-3655AB3DEDF3}"/>
              </a:ext>
            </a:extLst>
          </p:cNvPr>
          <p:cNvPicPr>
            <a:picLocks noChangeAspect="1" noChangeArrowheads="1"/>
          </p:cNvPicPr>
          <p:nvPr/>
        </p:nvPicPr>
        <p:blipFill rotWithShape="1">
          <a:blip r:embed="rId9"/>
          <a:srcRect l="5054" t="70496" r="77661" b="10762"/>
          <a:stretch/>
        </p:blipFill>
        <p:spPr bwMode="auto">
          <a:xfrm>
            <a:off x="6819802" y="4343194"/>
            <a:ext cx="3484102" cy="165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80483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85F051B-8EB3-89F1-3950-F3A0B67BD163}"/>
              </a:ext>
            </a:extLst>
          </p:cNvPr>
          <p:cNvPicPr>
            <a:picLocks noChangeAspect="1"/>
          </p:cNvPicPr>
          <p:nvPr/>
        </p:nvPicPr>
        <p:blipFill>
          <a:blip r:embed="rId2"/>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1251481"/>
            <a:ext cx="12192000" cy="3529171"/>
          </a:xfrm>
          <a:prstGeom prst="rect">
            <a:avLst/>
          </a:prstGeom>
          <a:noFill/>
        </p:spPr>
        <p:txBody>
          <a:bodyPr wrap="square" rtlCol="0">
            <a:spAutoFit/>
          </a:bodyPr>
          <a:lstStyle/>
          <a:p>
            <a:pPr algn="ctr"/>
            <a:endParaRPr lang="it-IT" sz="2800" b="1"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mn-cs"/>
              </a:rPr>
              <a:t>PER INFORMAZIONI E CHIARIMENTI SUL BANDO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28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mn-cs"/>
              </a:rPr>
              <a:t>Email: fseplus@lom.camcom.it </a:t>
            </a: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ctr"/>
            <a:endParaRPr lang="it-IT" b="1" dirty="0">
              <a:solidFill>
                <a:schemeClr val="bg1"/>
              </a:solidFill>
              <a:latin typeface="Arial" panose="020B0604020202020204" pitchFamily="34" charset="0"/>
              <a:cs typeface="Arial" panose="020B0604020202020204" pitchFamily="34" charset="0"/>
            </a:endParaRPr>
          </a:p>
          <a:p>
            <a:pPr algn="ctr"/>
            <a:endParaRPr lang="it-IT" b="1" dirty="0">
              <a:solidFill>
                <a:schemeClr val="bg1"/>
              </a:solidFill>
              <a:latin typeface="Arial" panose="020B0604020202020204" pitchFamily="34" charset="0"/>
              <a:cs typeface="Arial" panose="020B0604020202020204" pitchFamily="34" charset="0"/>
            </a:endParaRPr>
          </a:p>
          <a:p>
            <a:pPr algn="ctr"/>
            <a:endParaRPr lang="it-IT"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5532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A3E003B-79D6-1D56-B13D-C00E18A4D6B8}"/>
              </a:ext>
            </a:extLst>
          </p:cNvPr>
          <p:cNvPicPr>
            <a:picLocks noChangeAspect="1"/>
          </p:cNvPicPr>
          <p:nvPr/>
        </p:nvPicPr>
        <p:blipFill>
          <a:blip r:embed="rId2"/>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2416524"/>
            <a:ext cx="12192000" cy="3016210"/>
          </a:xfrm>
          <a:prstGeom prst="rect">
            <a:avLst/>
          </a:prstGeom>
          <a:noFill/>
        </p:spPr>
        <p:txBody>
          <a:bodyPr wrap="square" rtlCol="0">
            <a:spAutoFit/>
          </a:bodyPr>
          <a:lstStyle/>
          <a:p>
            <a:pPr algn="ctr"/>
            <a:r>
              <a:rPr lang="it-IT" sz="24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Monza, 4 luglio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Evento di presentazione del bando di Regione Lombardia </a:t>
            </a:r>
            <a:r>
              <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"Verso la certificazione della Parità di genere"</a:t>
            </a:r>
            <a:endPar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panose="020B0604020202020204" pitchFamily="34" charset="0"/>
              <a:ea typeface="+mn-ea"/>
              <a:cs typeface="Arial" panose="020B0604020202020204" pitchFamily="34" charset="0"/>
            </a:endParaRPr>
          </a:p>
          <a:p>
            <a:pPr algn="ctr"/>
            <a:endParaRPr lang="it-IT" sz="32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r>
              <a:rPr lang="it-IT" sz="20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Evento di Presentazione</a:t>
            </a:r>
          </a:p>
          <a:p>
            <a:pPr algn="ct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Parità di Genere UNI </a:t>
            </a:r>
            <a:r>
              <a:rPr lang="it-IT" sz="1200" dirty="0" err="1">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PdR</a:t>
            </a: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 125:2022</a:t>
            </a:r>
          </a:p>
        </p:txBody>
      </p:sp>
    </p:spTree>
    <p:extLst>
      <p:ext uri="{BB962C8B-B14F-4D97-AF65-F5344CB8AC3E}">
        <p14:creationId xmlns:p14="http://schemas.microsoft.com/office/powerpoint/2010/main" val="33219986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0C0C863-F399-9EAB-0856-C3037428F2A3}"/>
              </a:ext>
            </a:extLst>
          </p:cNvPr>
          <p:cNvPicPr>
            <a:picLocks noChangeAspect="1"/>
          </p:cNvPicPr>
          <p:nvPr/>
        </p:nvPicPr>
        <p:blipFill>
          <a:blip r:embed="rId3"/>
          <a:stretch>
            <a:fillRect/>
          </a:stretch>
        </p:blipFill>
        <p:spPr>
          <a:xfrm>
            <a:off x="0" y="0"/>
            <a:ext cx="12192000" cy="6858000"/>
          </a:xfrm>
          <a:prstGeom prst="rect">
            <a:avLst/>
          </a:prstGeom>
        </p:spPr>
      </p:pic>
      <p:sp>
        <p:nvSpPr>
          <p:cNvPr id="12" name="CasellaDiTesto 11">
            <a:extLst>
              <a:ext uri="{FF2B5EF4-FFF2-40B4-BE49-F238E27FC236}">
                <a16:creationId xmlns:a16="http://schemas.microsoft.com/office/drawing/2014/main" id="{91E914DB-838C-F1B0-6279-419EBAFD4D2F}"/>
              </a:ext>
            </a:extLst>
          </p:cNvPr>
          <p:cNvSpPr txBox="1"/>
          <p:nvPr/>
        </p:nvSpPr>
        <p:spPr>
          <a:xfrm>
            <a:off x="493349" y="1690352"/>
            <a:ext cx="6506880" cy="492443"/>
          </a:xfrm>
          <a:prstGeom prst="rect">
            <a:avLst/>
          </a:prstGeom>
          <a:noFill/>
        </p:spPr>
        <p:txBody>
          <a:bodyPr wrap="square">
            <a:spAutoFit/>
          </a:bodyPr>
          <a:lstStyle/>
          <a:p>
            <a:r>
              <a:rPr lang="it-IT" sz="2600" b="1" i="0" u="none" strike="noStrike" baseline="0" dirty="0">
                <a:solidFill>
                  <a:srgbClr val="E7317C"/>
                </a:solidFill>
                <a:latin typeface="Arial Black" panose="020B0A04020102020204" pitchFamily="34" charset="0"/>
              </a:rPr>
              <a:t>Eventi di presentazione del Bando</a:t>
            </a:r>
            <a:endParaRPr lang="en-GB" sz="2600" dirty="0">
              <a:solidFill>
                <a:srgbClr val="E7317C"/>
              </a:solidFill>
              <a:latin typeface="Arial Black" panose="020B0A04020102020204" pitchFamily="34" charset="0"/>
            </a:endParaRPr>
          </a:p>
        </p:txBody>
      </p:sp>
      <p:grpSp>
        <p:nvGrpSpPr>
          <p:cNvPr id="30" name="Gruppo 29">
            <a:extLst>
              <a:ext uri="{FF2B5EF4-FFF2-40B4-BE49-F238E27FC236}">
                <a16:creationId xmlns:a16="http://schemas.microsoft.com/office/drawing/2014/main" id="{C56AB023-107F-DAD8-A535-AD49C36100BB}"/>
              </a:ext>
            </a:extLst>
          </p:cNvPr>
          <p:cNvGrpSpPr/>
          <p:nvPr/>
        </p:nvGrpSpPr>
        <p:grpSpPr>
          <a:xfrm>
            <a:off x="493350" y="2606459"/>
            <a:ext cx="11363027" cy="575099"/>
            <a:chOff x="493350" y="5393724"/>
            <a:chExt cx="11363027" cy="575099"/>
          </a:xfrm>
        </p:grpSpPr>
        <p:sp>
          <p:nvSpPr>
            <p:cNvPr id="25" name="Sottotitolo 2">
              <a:extLst>
                <a:ext uri="{FF2B5EF4-FFF2-40B4-BE49-F238E27FC236}">
                  <a16:creationId xmlns:a16="http://schemas.microsoft.com/office/drawing/2014/main" id="{2AD288D8-D207-FEAD-16CA-8CCD33785E58}"/>
                </a:ext>
              </a:extLst>
            </p:cNvPr>
            <p:cNvSpPr txBox="1">
              <a:spLocks/>
            </p:cNvSpPr>
            <p:nvPr/>
          </p:nvSpPr>
          <p:spPr>
            <a:xfrm>
              <a:off x="493350" y="5393724"/>
              <a:ext cx="2188206" cy="40745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it-IT" sz="1800" b="1" dirty="0">
                  <a:solidFill>
                    <a:srgbClr val="002F63"/>
                  </a:solidFill>
                  <a:latin typeface="Arial" panose="020B0604020202020204" pitchFamily="34" charset="0"/>
                  <a:cs typeface="Arial" panose="020B0604020202020204" pitchFamily="34" charset="0"/>
                </a:rPr>
                <a:t>6 Settembre</a:t>
              </a:r>
            </a:p>
          </p:txBody>
        </p:sp>
        <p:sp>
          <p:nvSpPr>
            <p:cNvPr id="26" name="Sottotitolo 2">
              <a:extLst>
                <a:ext uri="{FF2B5EF4-FFF2-40B4-BE49-F238E27FC236}">
                  <a16:creationId xmlns:a16="http://schemas.microsoft.com/office/drawing/2014/main" id="{F52A26BE-59BF-E3D4-5702-CAEF3667B73D}"/>
                </a:ext>
              </a:extLst>
            </p:cNvPr>
            <p:cNvSpPr txBox="1">
              <a:spLocks/>
            </p:cNvSpPr>
            <p:nvPr/>
          </p:nvSpPr>
          <p:spPr>
            <a:xfrm>
              <a:off x="3370114" y="5393725"/>
              <a:ext cx="8486263" cy="575098"/>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800" dirty="0">
                  <a:solidFill>
                    <a:srgbClr val="002F63"/>
                  </a:solidFill>
                  <a:latin typeface="Arial" panose="020B0604020202020204" pitchFamily="34" charset="0"/>
                  <a:cs typeface="Arial" panose="020B0604020202020204" pitchFamily="34" charset="0"/>
                </a:rPr>
                <a:t>Lodi</a:t>
              </a:r>
            </a:p>
            <a:p>
              <a:pPr algn="just">
                <a:lnSpc>
                  <a:spcPct val="100000"/>
                </a:lnSpc>
                <a:spcBef>
                  <a:spcPts val="0"/>
                </a:spcBef>
              </a:pPr>
              <a:r>
                <a:rPr lang="it-IT" sz="1400" dirty="0">
                  <a:solidFill>
                    <a:srgbClr val="002F63"/>
                  </a:solidFill>
                  <a:latin typeface="Arial" panose="020B0604020202020204" pitchFamily="34" charset="0"/>
                  <a:cs typeface="Arial" panose="020B0604020202020204" pitchFamily="34" charset="0"/>
                </a:rPr>
                <a:t>Sede Territoriale di Regione Lombardia, Via Haussmann, 7/11	Dalle 15:00 alle 17:00</a:t>
              </a:r>
              <a:endParaRPr lang="it-IT" sz="1600" dirty="0"/>
            </a:p>
          </p:txBody>
        </p:sp>
      </p:grpSp>
    </p:spTree>
    <p:extLst>
      <p:ext uri="{BB962C8B-B14F-4D97-AF65-F5344CB8AC3E}">
        <p14:creationId xmlns:p14="http://schemas.microsoft.com/office/powerpoint/2010/main" val="464044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1A97462-BC96-CCA2-3389-B1BA604905BF}"/>
              </a:ext>
            </a:extLst>
          </p:cNvPr>
          <p:cNvPicPr>
            <a:picLocks noChangeAspect="1"/>
          </p:cNvPicPr>
          <p:nvPr/>
        </p:nvPicPr>
        <p:blipFill>
          <a:blip r:embed="rId2"/>
          <a:stretch>
            <a:fillRect/>
          </a:stretch>
        </p:blipFill>
        <p:spPr>
          <a:xfrm>
            <a:off x="0" y="0"/>
            <a:ext cx="12192000" cy="6858000"/>
          </a:xfrm>
          <a:prstGeom prst="rect">
            <a:avLst/>
          </a:prstGeom>
        </p:spPr>
      </p:pic>
      <p:sp>
        <p:nvSpPr>
          <p:cNvPr id="3" name="CasellaDiTesto 2">
            <a:extLst>
              <a:ext uri="{FF2B5EF4-FFF2-40B4-BE49-F238E27FC236}">
                <a16:creationId xmlns:a16="http://schemas.microsoft.com/office/drawing/2014/main" id="{38936047-4CD7-9469-4082-F7CABE00CD7A}"/>
              </a:ext>
            </a:extLst>
          </p:cNvPr>
          <p:cNvSpPr txBox="1"/>
          <p:nvPr/>
        </p:nvSpPr>
        <p:spPr>
          <a:xfrm>
            <a:off x="493349" y="2075714"/>
            <a:ext cx="11117404" cy="492443"/>
          </a:xfrm>
          <a:prstGeom prst="rect">
            <a:avLst/>
          </a:prstGeom>
          <a:noFill/>
        </p:spPr>
        <p:txBody>
          <a:bodyPr wrap="square">
            <a:spAutoFit/>
          </a:bodyPr>
          <a:lstStyle/>
          <a:p>
            <a:pPr algn="ctr"/>
            <a:r>
              <a:rPr lang="it-IT" sz="2600" b="1" i="0" u="none" strike="noStrike" baseline="0" dirty="0">
                <a:solidFill>
                  <a:srgbClr val="E7317C"/>
                </a:solidFill>
                <a:latin typeface="Arial Black" panose="020B0A04020102020204" pitchFamily="34" charset="0"/>
              </a:rPr>
              <a:t>Informazioni, registrazioni degli incontri e materiali su </a:t>
            </a:r>
            <a:endParaRPr lang="en-GB" sz="2600" dirty="0">
              <a:solidFill>
                <a:srgbClr val="E7317C"/>
              </a:solidFill>
              <a:latin typeface="Arial Black" panose="020B0A04020102020204" pitchFamily="34" charset="0"/>
            </a:endParaRPr>
          </a:p>
        </p:txBody>
      </p:sp>
      <p:sp>
        <p:nvSpPr>
          <p:cNvPr id="10" name="Sottotitolo 2">
            <a:extLst>
              <a:ext uri="{FF2B5EF4-FFF2-40B4-BE49-F238E27FC236}">
                <a16:creationId xmlns:a16="http://schemas.microsoft.com/office/drawing/2014/main" id="{BB8F5A77-DD03-FACA-3841-35026E1D1C5D}"/>
              </a:ext>
            </a:extLst>
          </p:cNvPr>
          <p:cNvSpPr txBox="1">
            <a:spLocks/>
          </p:cNvSpPr>
          <p:nvPr/>
        </p:nvSpPr>
        <p:spPr>
          <a:xfrm>
            <a:off x="1" y="2672448"/>
            <a:ext cx="12192000" cy="826981"/>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002F63"/>
                </a:solidFill>
                <a:effectLst/>
                <a:uLnTx/>
                <a:uFillTx/>
                <a:latin typeface="Arial" panose="020B0604020202020204" pitchFamily="34" charset="0"/>
                <a:ea typeface="+mn-ea"/>
                <a:cs typeface="Arial" panose="020B0604020202020204" pitchFamily="34" charset="0"/>
              </a:rPr>
              <a:t>https://www.unioncamerelombardia.it/</a:t>
            </a:r>
          </a:p>
        </p:txBody>
      </p:sp>
      <p:sp>
        <p:nvSpPr>
          <p:cNvPr id="5" name="CasellaDiTesto 4">
            <a:extLst>
              <a:ext uri="{FF2B5EF4-FFF2-40B4-BE49-F238E27FC236}">
                <a16:creationId xmlns:a16="http://schemas.microsoft.com/office/drawing/2014/main" id="{971D2FB6-ED86-8012-28A2-919BA8EC00C1}"/>
              </a:ext>
            </a:extLst>
          </p:cNvPr>
          <p:cNvSpPr txBox="1"/>
          <p:nvPr/>
        </p:nvSpPr>
        <p:spPr>
          <a:xfrm>
            <a:off x="2991998" y="3131144"/>
            <a:ext cx="6208004" cy="169277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lang="it-IT" sz="2800" b="1" dirty="0">
              <a:solidFill>
                <a:srgbClr val="002F63"/>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800" i="0" u="none" strike="noStrike" kern="1200" cap="none" spc="0" normalizeH="0" baseline="0" noProof="0" dirty="0">
                <a:ln>
                  <a:noFill/>
                </a:ln>
                <a:solidFill>
                  <a:srgbClr val="002F63"/>
                </a:solidFill>
                <a:effectLst/>
                <a:uLnTx/>
                <a:uFillTx/>
                <a:latin typeface="Arial" panose="020B0604020202020204" pitchFamily="34" charset="0"/>
                <a:ea typeface="+mn-ea"/>
                <a:cs typeface="Arial" panose="020B0604020202020204" pitchFamily="34" charset="0"/>
              </a:rPr>
              <a:t>Sezione </a:t>
            </a:r>
            <a:r>
              <a:rPr kumimoji="0" lang="it-IT" sz="2800" b="1" i="0" u="none" strike="noStrike" kern="1200" cap="none" spc="0" normalizeH="0" baseline="0" noProof="0" dirty="0">
                <a:ln>
                  <a:noFill/>
                </a:ln>
                <a:solidFill>
                  <a:srgbClr val="002F63"/>
                </a:solidFill>
                <a:effectLst/>
                <a:uLnTx/>
                <a:uFillTx/>
                <a:latin typeface="Arial" panose="020B0604020202020204" pitchFamily="34" charset="0"/>
                <a:ea typeface="+mn-ea"/>
                <a:cs typeface="Arial" panose="020B0604020202020204" pitchFamily="34" charset="0"/>
              </a:rPr>
              <a:t>PROGETTI</a:t>
            </a:r>
          </a:p>
          <a:p>
            <a:pPr marL="914400" lvl="1" indent="-457200" algn="l">
              <a:lnSpc>
                <a:spcPct val="100000"/>
              </a:lnSpc>
              <a:spcBef>
                <a:spcPts val="0"/>
              </a:spcBef>
              <a:buFont typeface="Wingdings" panose="05000000000000000000" pitchFamily="2" charset="2"/>
              <a:buChar char="Ø"/>
              <a:defRPr/>
            </a:pPr>
            <a:r>
              <a:rPr kumimoji="0" lang="it-IT" sz="2400" i="0" u="none" strike="noStrike" kern="1200" cap="none" spc="0" normalizeH="0" baseline="0" noProof="0" dirty="0">
                <a:ln>
                  <a:noFill/>
                </a:ln>
                <a:solidFill>
                  <a:srgbClr val="002F63"/>
                </a:solidFill>
                <a:effectLst/>
                <a:uLnTx/>
                <a:uFillTx/>
                <a:latin typeface="Arial" panose="020B0604020202020204" pitchFamily="34" charset="0"/>
                <a:ea typeface="+mn-ea"/>
                <a:cs typeface="Arial" panose="020B0604020202020204" pitchFamily="34" charset="0"/>
              </a:rPr>
              <a:t>Valorizzazione del capitale umano</a:t>
            </a:r>
          </a:p>
          <a:p>
            <a:pPr marL="1371600" lvl="2" indent="-457200" algn="l">
              <a:lnSpc>
                <a:spcPct val="100000"/>
              </a:lnSpc>
              <a:spcBef>
                <a:spcPts val="0"/>
              </a:spcBef>
              <a:buFont typeface="Wingdings" panose="05000000000000000000" pitchFamily="2" charset="2"/>
              <a:buChar char="Ø"/>
              <a:defRPr/>
            </a:pPr>
            <a:r>
              <a:rPr kumimoji="0" lang="it-IT" sz="2400" i="0" u="none" strike="noStrike" kern="1200" cap="none" spc="0" normalizeH="0" baseline="0" noProof="0" dirty="0">
                <a:ln>
                  <a:noFill/>
                </a:ln>
                <a:solidFill>
                  <a:srgbClr val="002F63"/>
                </a:solidFill>
                <a:effectLst/>
                <a:uLnTx/>
                <a:uFillTx/>
                <a:latin typeface="Arial" panose="020B0604020202020204" pitchFamily="34" charset="0"/>
                <a:ea typeface="+mn-ea"/>
                <a:cs typeface="Arial" panose="020B0604020202020204" pitchFamily="34" charset="0"/>
              </a:rPr>
              <a:t>Certificazione di genere</a:t>
            </a:r>
            <a:endParaRPr kumimoji="0" lang="it-IT" sz="24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6325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A3E003B-79D6-1D56-B13D-C00E18A4D6B8}"/>
              </a:ext>
            </a:extLst>
          </p:cNvPr>
          <p:cNvPicPr>
            <a:picLocks noChangeAspect="1"/>
          </p:cNvPicPr>
          <p:nvPr/>
        </p:nvPicPr>
        <p:blipFill>
          <a:blip r:embed="rId2"/>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2416524"/>
            <a:ext cx="12192000" cy="3016210"/>
          </a:xfrm>
          <a:prstGeom prst="rect">
            <a:avLst/>
          </a:prstGeom>
          <a:noFill/>
        </p:spPr>
        <p:txBody>
          <a:bodyPr wrap="square" rtlCol="0">
            <a:spAutoFit/>
          </a:bodyPr>
          <a:lstStyle/>
          <a:p>
            <a:pPr algn="ctr"/>
            <a:r>
              <a:rPr lang="it-IT" sz="24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Monza, 4 luglio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Evento di presentazione del bando di Regione Lombardia </a:t>
            </a:r>
            <a:r>
              <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"Verso la certificazione della Parità di genere"</a:t>
            </a:r>
            <a:endPar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panose="020B0604020202020204" pitchFamily="34" charset="0"/>
              <a:ea typeface="+mn-ea"/>
              <a:cs typeface="Arial" panose="020B0604020202020204" pitchFamily="34" charset="0"/>
            </a:endParaRPr>
          </a:p>
          <a:p>
            <a:pPr algn="ctr"/>
            <a:endParaRPr lang="it-IT" sz="32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r>
              <a:rPr lang="it-IT" sz="20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Evento di Presentazione</a:t>
            </a:r>
          </a:p>
          <a:p>
            <a:pPr algn="ct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Parità di Genere UNI </a:t>
            </a:r>
            <a:r>
              <a:rPr lang="it-IT" sz="1200" dirty="0" err="1">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PdR</a:t>
            </a: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 125:2022</a:t>
            </a:r>
          </a:p>
        </p:txBody>
      </p:sp>
    </p:spTree>
    <p:extLst>
      <p:ext uri="{BB962C8B-B14F-4D97-AF65-F5344CB8AC3E}">
        <p14:creationId xmlns:p14="http://schemas.microsoft.com/office/powerpoint/2010/main" val="3087975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795ED3F-3AC5-7283-7FCE-B0CDE8669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4" name="Connettore diritto 3">
            <a:extLst>
              <a:ext uri="{FF2B5EF4-FFF2-40B4-BE49-F238E27FC236}">
                <a16:creationId xmlns:a16="http://schemas.microsoft.com/office/drawing/2014/main" id="{76216F0E-2AAB-913F-52A3-C24EA2AE00DA}"/>
              </a:ext>
            </a:extLst>
          </p:cNvPr>
          <p:cNvCxnSpPr>
            <a:cxnSpLocks/>
          </p:cNvCxnSpPr>
          <p:nvPr/>
        </p:nvCxnSpPr>
        <p:spPr>
          <a:xfrm>
            <a:off x="308213" y="3429000"/>
            <a:ext cx="11575574" cy="0"/>
          </a:xfrm>
          <a:prstGeom prst="line">
            <a:avLst/>
          </a:prstGeom>
          <a:ln w="9525" cap="flat" cmpd="sng" algn="ctr">
            <a:solidFill>
              <a:schemeClr val="tx1">
                <a:lumMod val="85000"/>
                <a:lumOff val="1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ttangolo 4">
            <a:extLst>
              <a:ext uri="{FF2B5EF4-FFF2-40B4-BE49-F238E27FC236}">
                <a16:creationId xmlns:a16="http://schemas.microsoft.com/office/drawing/2014/main" id="{71BD23C0-6808-D41A-B50E-512CFA8AB4F7}"/>
              </a:ext>
            </a:extLst>
          </p:cNvPr>
          <p:cNvSpPr/>
          <p:nvPr/>
        </p:nvSpPr>
        <p:spPr>
          <a:xfrm>
            <a:off x="9752818" y="5275791"/>
            <a:ext cx="2439182" cy="677108"/>
          </a:xfrm>
          <a:prstGeom prst="rect">
            <a:avLst/>
          </a:prstGeom>
        </p:spPr>
        <p:txBody>
          <a:bodyPr wrap="square">
            <a:spAutoFit/>
          </a:bodyPr>
          <a:lstStyle/>
          <a:p>
            <a:r>
              <a:rPr lang="it-IT" sz="1200" dirty="0">
                <a:solidFill>
                  <a:srgbClr val="002060"/>
                </a:solidFill>
                <a:latin typeface="Montserrat" panose="00000500000000000000" pitchFamily="2" charset="0"/>
                <a:hlinkClick r:id="rId3"/>
              </a:rPr>
              <a:t>* dal rendiconto di sostenibilità di UNI 2022 </a:t>
            </a:r>
            <a:r>
              <a:rPr lang="it-IT" sz="1200" dirty="0">
                <a:solidFill>
                  <a:srgbClr val="002060"/>
                </a:solidFill>
                <a:latin typeface="Montserrat" panose="00000500000000000000" pitchFamily="2" charset="0"/>
              </a:rPr>
              <a:t>(maggio 2023</a:t>
            </a:r>
            <a:r>
              <a:rPr lang="it-IT" sz="1400" dirty="0">
                <a:solidFill>
                  <a:srgbClr val="002060"/>
                </a:solidFill>
                <a:latin typeface="Montserrat" panose="00000500000000000000" pitchFamily="2" charset="0"/>
              </a:rPr>
              <a:t>)</a:t>
            </a:r>
          </a:p>
        </p:txBody>
      </p:sp>
      <p:sp>
        <p:nvSpPr>
          <p:cNvPr id="7" name="Ovale 6">
            <a:extLst>
              <a:ext uri="{FF2B5EF4-FFF2-40B4-BE49-F238E27FC236}">
                <a16:creationId xmlns:a16="http://schemas.microsoft.com/office/drawing/2014/main" id="{5544D3E6-DA53-1BF9-D114-8958AB8F0213}"/>
              </a:ext>
            </a:extLst>
          </p:cNvPr>
          <p:cNvSpPr/>
          <p:nvPr/>
        </p:nvSpPr>
        <p:spPr>
          <a:xfrm>
            <a:off x="571365" y="1958631"/>
            <a:ext cx="1353622" cy="1353622"/>
          </a:xfrm>
          <a:prstGeom prst="ellipse">
            <a:avLst/>
          </a:prstGeom>
          <a:solidFill>
            <a:srgbClr val="1C53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Montserrat" panose="00000500000000000000" pitchFamily="2" charset="0"/>
              </a:rPr>
              <a:t>4628</a:t>
            </a:r>
          </a:p>
          <a:p>
            <a:pPr algn="ctr"/>
            <a:r>
              <a:rPr lang="it-IT" sz="1100" dirty="0">
                <a:latin typeface="Montserrat" panose="00000500000000000000" pitchFamily="2" charset="0"/>
              </a:rPr>
              <a:t>SOCI</a:t>
            </a:r>
          </a:p>
        </p:txBody>
      </p:sp>
      <p:sp>
        <p:nvSpPr>
          <p:cNvPr id="9" name="Ovale 8">
            <a:extLst>
              <a:ext uri="{FF2B5EF4-FFF2-40B4-BE49-F238E27FC236}">
                <a16:creationId xmlns:a16="http://schemas.microsoft.com/office/drawing/2014/main" id="{2095AA35-396C-015B-8394-E413C83F94A7}"/>
              </a:ext>
            </a:extLst>
          </p:cNvPr>
          <p:cNvSpPr/>
          <p:nvPr/>
        </p:nvSpPr>
        <p:spPr>
          <a:xfrm>
            <a:off x="2210808" y="1971120"/>
            <a:ext cx="1353622" cy="1353622"/>
          </a:xfrm>
          <a:prstGeom prst="ellipse">
            <a:avLst/>
          </a:prstGeom>
          <a:solidFill>
            <a:srgbClr val="1C53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Montserrat" panose="00000500000000000000" pitchFamily="2" charset="0"/>
              </a:rPr>
              <a:t>7854</a:t>
            </a:r>
          </a:p>
          <a:p>
            <a:pPr algn="ctr"/>
            <a:r>
              <a:rPr lang="it-IT" sz="1100" dirty="0">
                <a:latin typeface="Montserrat" panose="00000500000000000000" pitchFamily="2" charset="0"/>
              </a:rPr>
              <a:t>ESPERTE/I</a:t>
            </a:r>
          </a:p>
        </p:txBody>
      </p:sp>
      <p:sp>
        <p:nvSpPr>
          <p:cNvPr id="10" name="Ovale 9">
            <a:extLst>
              <a:ext uri="{FF2B5EF4-FFF2-40B4-BE49-F238E27FC236}">
                <a16:creationId xmlns:a16="http://schemas.microsoft.com/office/drawing/2014/main" id="{B9654BE4-B19F-2994-AC91-32430E92069D}"/>
              </a:ext>
            </a:extLst>
          </p:cNvPr>
          <p:cNvSpPr/>
          <p:nvPr/>
        </p:nvSpPr>
        <p:spPr>
          <a:xfrm>
            <a:off x="3860719" y="1971120"/>
            <a:ext cx="1353622" cy="1353622"/>
          </a:xfrm>
          <a:prstGeom prst="ellipse">
            <a:avLst/>
          </a:prstGeom>
          <a:solidFill>
            <a:srgbClr val="1C53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Montserrat" panose="00000500000000000000" pitchFamily="2" charset="0"/>
              </a:rPr>
              <a:t>554</a:t>
            </a:r>
          </a:p>
          <a:p>
            <a:pPr algn="ctr"/>
            <a:r>
              <a:rPr lang="it-IT" sz="1100" dirty="0">
                <a:latin typeface="Montserrat" panose="00000500000000000000" pitchFamily="2" charset="0"/>
              </a:rPr>
              <a:t>ORGANI</a:t>
            </a:r>
          </a:p>
          <a:p>
            <a:pPr algn="ctr"/>
            <a:r>
              <a:rPr lang="it-IT" sz="1100" dirty="0">
                <a:latin typeface="Montserrat" panose="00000500000000000000" pitchFamily="2" charset="0"/>
              </a:rPr>
              <a:t>TECNICI</a:t>
            </a:r>
          </a:p>
        </p:txBody>
      </p:sp>
      <p:graphicFrame>
        <p:nvGraphicFramePr>
          <p:cNvPr id="14" name="Diagramma 13">
            <a:extLst>
              <a:ext uri="{FF2B5EF4-FFF2-40B4-BE49-F238E27FC236}">
                <a16:creationId xmlns:a16="http://schemas.microsoft.com/office/drawing/2014/main" id="{B34978F2-DD16-B730-E941-0A2E5D0D3420}"/>
              </a:ext>
            </a:extLst>
          </p:cNvPr>
          <p:cNvGraphicFramePr/>
          <p:nvPr/>
        </p:nvGraphicFramePr>
        <p:xfrm>
          <a:off x="5073313" y="1140317"/>
          <a:ext cx="4126880" cy="22332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ttangolo 14">
            <a:extLst>
              <a:ext uri="{FF2B5EF4-FFF2-40B4-BE49-F238E27FC236}">
                <a16:creationId xmlns:a16="http://schemas.microsoft.com/office/drawing/2014/main" id="{A9EF13F2-8CDF-564D-17D4-6E010C5B6075}"/>
              </a:ext>
            </a:extLst>
          </p:cNvPr>
          <p:cNvSpPr/>
          <p:nvPr/>
        </p:nvSpPr>
        <p:spPr>
          <a:xfrm>
            <a:off x="8444640" y="1458919"/>
            <a:ext cx="3747360" cy="1815882"/>
          </a:xfrm>
          <a:prstGeom prst="rect">
            <a:avLst/>
          </a:prstGeom>
        </p:spPr>
        <p:txBody>
          <a:bodyPr wrap="square">
            <a:spAutoFit/>
          </a:bodyPr>
          <a:lstStyle/>
          <a:p>
            <a:r>
              <a:rPr lang="it-IT" altLang="it-IT" sz="1400" dirty="0">
                <a:latin typeface="Montserrat" panose="00000500000000000000" pitchFamily="2" charset="0"/>
                <a:ea typeface="Verdana" panose="020B0604030504040204" pitchFamily="34" charset="0"/>
                <a:cs typeface="Verdana" panose="020B0604030504040204" pitchFamily="34" charset="0"/>
              </a:rPr>
              <a:t>A – Industria e commercio</a:t>
            </a:r>
          </a:p>
          <a:p>
            <a:r>
              <a:rPr lang="it-IT" altLang="it-IT" sz="1400" dirty="0">
                <a:latin typeface="Montserrat" panose="00000500000000000000" pitchFamily="2" charset="0"/>
                <a:ea typeface="Verdana" panose="020B0604030504040204" pitchFamily="34" charset="0"/>
                <a:cs typeface="Verdana" panose="020B0604030504040204" pitchFamily="34" charset="0"/>
              </a:rPr>
              <a:t>B – Ministeri e PA</a:t>
            </a:r>
          </a:p>
          <a:p>
            <a:r>
              <a:rPr lang="it-IT" altLang="it-IT" sz="1400" dirty="0">
                <a:latin typeface="Montserrat" panose="00000500000000000000" pitchFamily="2" charset="0"/>
                <a:ea typeface="Verdana" panose="020B0604030504040204" pitchFamily="34" charset="0"/>
                <a:cs typeface="Verdana" panose="020B0604030504040204" pitchFamily="34" charset="0"/>
              </a:rPr>
              <a:t>C – Consumatori</a:t>
            </a:r>
          </a:p>
          <a:p>
            <a:r>
              <a:rPr lang="it-IT" altLang="it-IT" sz="1400" dirty="0">
                <a:latin typeface="Montserrat" panose="00000500000000000000" pitchFamily="2" charset="0"/>
                <a:ea typeface="Verdana" panose="020B0604030504040204" pitchFamily="34" charset="0"/>
                <a:cs typeface="Verdana" panose="020B0604030504040204" pitchFamily="34" charset="0"/>
              </a:rPr>
              <a:t>D – Associazioni di categoria e ordini professionali</a:t>
            </a:r>
          </a:p>
          <a:p>
            <a:r>
              <a:rPr lang="it-IT" altLang="it-IT" sz="1400" dirty="0">
                <a:latin typeface="Montserrat" panose="00000500000000000000" pitchFamily="2" charset="0"/>
                <a:ea typeface="Verdana" panose="020B0604030504040204" pitchFamily="34" charset="0"/>
                <a:cs typeface="Verdana" panose="020B0604030504040204" pitchFamily="34" charset="0"/>
              </a:rPr>
              <a:t>E - Mondo accademico e Enti di ricerca</a:t>
            </a:r>
          </a:p>
          <a:p>
            <a:r>
              <a:rPr lang="it-IT" altLang="it-IT" sz="1400" dirty="0">
                <a:latin typeface="Montserrat" panose="00000500000000000000" pitchFamily="2" charset="0"/>
                <a:ea typeface="Verdana" panose="020B0604030504040204" pitchFamily="34" charset="0"/>
                <a:cs typeface="Verdana" panose="020B0604030504040204" pitchFamily="34" charset="0"/>
              </a:rPr>
              <a:t>F – Normazione e certificazione</a:t>
            </a:r>
          </a:p>
          <a:p>
            <a:r>
              <a:rPr lang="it-IT" altLang="it-IT" sz="1400" dirty="0">
                <a:latin typeface="Montserrat" panose="00000500000000000000" pitchFamily="2" charset="0"/>
                <a:ea typeface="Verdana" panose="020B0604030504040204" pitchFamily="34" charset="0"/>
                <a:cs typeface="Verdana" panose="020B0604030504040204" pitchFamily="34" charset="0"/>
              </a:rPr>
              <a:t>G - ONG</a:t>
            </a:r>
          </a:p>
        </p:txBody>
      </p:sp>
      <p:pic>
        <p:nvPicPr>
          <p:cNvPr id="16" name="Immagine 15">
            <a:extLst>
              <a:ext uri="{FF2B5EF4-FFF2-40B4-BE49-F238E27FC236}">
                <a16:creationId xmlns:a16="http://schemas.microsoft.com/office/drawing/2014/main" id="{8A4EE192-662C-51C4-F478-4A3EE8C9689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02055" y="2153787"/>
            <a:ext cx="791472" cy="308133"/>
          </a:xfrm>
          <a:prstGeom prst="rect">
            <a:avLst/>
          </a:prstGeom>
        </p:spPr>
      </p:pic>
      <p:pic>
        <p:nvPicPr>
          <p:cNvPr id="17" name="Immagine 16">
            <a:extLst>
              <a:ext uri="{FF2B5EF4-FFF2-40B4-BE49-F238E27FC236}">
                <a16:creationId xmlns:a16="http://schemas.microsoft.com/office/drawing/2014/main" id="{D5AC4029-D95B-F016-CB3F-0A7C615D5221}"/>
              </a:ext>
            </a:extLst>
          </p:cNvPr>
          <p:cNvPicPr>
            <a:picLocks noChangeAspect="1"/>
          </p:cNvPicPr>
          <p:nvPr/>
        </p:nvPicPr>
        <p:blipFill rotWithShape="1">
          <a:blip r:embed="rId10"/>
          <a:srcRect l="49719" t="25369" r="19544" b="40853"/>
          <a:stretch/>
        </p:blipFill>
        <p:spPr>
          <a:xfrm>
            <a:off x="2286251" y="3503412"/>
            <a:ext cx="4251966" cy="2628356"/>
          </a:xfrm>
          <a:prstGeom prst="rect">
            <a:avLst/>
          </a:prstGeom>
          <a:ln>
            <a:noFill/>
          </a:ln>
          <a:effectLst>
            <a:outerShdw blurRad="292100" dist="139700" dir="2700000" algn="tl" rotWithShape="0">
              <a:srgbClr val="333333">
                <a:alpha val="65000"/>
              </a:srgbClr>
            </a:outerShdw>
          </a:effectLst>
        </p:spPr>
      </p:pic>
      <p:pic>
        <p:nvPicPr>
          <p:cNvPr id="18" name="Immagine 17">
            <a:extLst>
              <a:ext uri="{FF2B5EF4-FFF2-40B4-BE49-F238E27FC236}">
                <a16:creationId xmlns:a16="http://schemas.microsoft.com/office/drawing/2014/main" id="{664D388C-94A9-895A-CAC3-7920BDA6D9FE}"/>
              </a:ext>
            </a:extLst>
          </p:cNvPr>
          <p:cNvPicPr>
            <a:picLocks noChangeAspect="1"/>
          </p:cNvPicPr>
          <p:nvPr/>
        </p:nvPicPr>
        <p:blipFill rotWithShape="1">
          <a:blip r:embed="rId11"/>
          <a:srcRect l="2561" t="27146" r="75017" b="34304"/>
          <a:stretch/>
        </p:blipFill>
        <p:spPr>
          <a:xfrm>
            <a:off x="6702055" y="3495273"/>
            <a:ext cx="2722928" cy="2633442"/>
          </a:xfrm>
          <a:prstGeom prst="rect">
            <a:avLst/>
          </a:prstGeom>
          <a:ln>
            <a:noFill/>
          </a:ln>
          <a:effectLst>
            <a:outerShdw blurRad="292100" dist="139700" dir="2700000" algn="tl" rotWithShape="0">
              <a:srgbClr val="333333">
                <a:alpha val="65000"/>
              </a:srgbClr>
            </a:outerShdw>
          </a:effectLst>
        </p:spPr>
      </p:pic>
      <p:sp>
        <p:nvSpPr>
          <p:cNvPr id="19" name="Titolo 1">
            <a:extLst>
              <a:ext uri="{FF2B5EF4-FFF2-40B4-BE49-F238E27FC236}">
                <a16:creationId xmlns:a16="http://schemas.microsoft.com/office/drawing/2014/main" id="{06B9282F-F580-D26F-DDEB-44C941FC1A6B}"/>
              </a:ext>
            </a:extLst>
          </p:cNvPr>
          <p:cNvSpPr txBox="1">
            <a:spLocks/>
          </p:cNvSpPr>
          <p:nvPr/>
        </p:nvSpPr>
        <p:spPr>
          <a:xfrm>
            <a:off x="0" y="1089838"/>
            <a:ext cx="5214342" cy="6448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srgbClr val="002060"/>
                </a:solidFill>
                <a:latin typeface="Montserrat" panose="00000500000000000000" pitchFamily="2" charset="0"/>
              </a:rPr>
              <a:t>I NUMERI* </a:t>
            </a:r>
            <a:r>
              <a:rPr lang="it-IT" sz="3200" dirty="0">
                <a:solidFill>
                  <a:srgbClr val="002060"/>
                </a:solidFill>
                <a:latin typeface="Montserrat" panose="00000500000000000000" pitchFamily="2" charset="0"/>
              </a:rPr>
              <a:t>…UNI </a:t>
            </a:r>
          </a:p>
        </p:txBody>
      </p:sp>
    </p:spTree>
    <p:extLst>
      <p:ext uri="{BB962C8B-B14F-4D97-AF65-F5344CB8AC3E}">
        <p14:creationId xmlns:p14="http://schemas.microsoft.com/office/powerpoint/2010/main" val="1377093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16E1509B-7DC9-B9C2-DF0D-2770E8C89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itolo 1"/>
          <p:cNvSpPr txBox="1">
            <a:spLocks/>
          </p:cNvSpPr>
          <p:nvPr/>
        </p:nvSpPr>
        <p:spPr>
          <a:xfrm>
            <a:off x="6565360" y="915922"/>
            <a:ext cx="4366842" cy="6128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dirty="0">
                <a:solidFill>
                  <a:srgbClr val="002060"/>
                </a:solidFill>
                <a:latin typeface="Montserrat" panose="00000500000000000000" pitchFamily="2" charset="0"/>
              </a:rPr>
              <a:t>Chi </a:t>
            </a:r>
            <a:r>
              <a:rPr lang="it-IT" sz="3200" b="1" dirty="0">
                <a:solidFill>
                  <a:srgbClr val="002060"/>
                </a:solidFill>
                <a:latin typeface="Montserrat" panose="00000500000000000000" pitchFamily="2" charset="0"/>
              </a:rPr>
              <a:t>scrive</a:t>
            </a:r>
            <a:r>
              <a:rPr lang="it-IT" sz="3200" dirty="0">
                <a:solidFill>
                  <a:srgbClr val="002060"/>
                </a:solidFill>
                <a:latin typeface="Montserrat" panose="00000500000000000000" pitchFamily="2" charset="0"/>
              </a:rPr>
              <a:t> le norme</a:t>
            </a:r>
            <a:endParaRPr lang="it-IT" sz="3200" b="1" dirty="0">
              <a:solidFill>
                <a:srgbClr val="002060"/>
              </a:solidFill>
              <a:latin typeface="Montserrat" panose="00000500000000000000" pitchFamily="2" charset="0"/>
            </a:endParaRPr>
          </a:p>
        </p:txBody>
      </p:sp>
      <p:sp>
        <p:nvSpPr>
          <p:cNvPr id="4" name="Rettangolo 3"/>
          <p:cNvSpPr/>
          <p:nvPr/>
        </p:nvSpPr>
        <p:spPr>
          <a:xfrm>
            <a:off x="3436641" y="1712946"/>
            <a:ext cx="6944220" cy="1815882"/>
          </a:xfrm>
          <a:prstGeom prst="rect">
            <a:avLst/>
          </a:prstGeom>
        </p:spPr>
        <p:txBody>
          <a:bodyPr wrap="square">
            <a:spAutoFit/>
          </a:bodyPr>
          <a:lstStyle/>
          <a:p>
            <a:r>
              <a:rPr lang="it-IT" altLang="it-IT" sz="1600" dirty="0">
                <a:latin typeface="Montserrat" panose="00000500000000000000" pitchFamily="2" charset="0"/>
                <a:ea typeface="Verdana" panose="020B0604030504040204" pitchFamily="34" charset="0"/>
                <a:cs typeface="Verdana" panose="020B0604030504040204" pitchFamily="34" charset="0"/>
              </a:rPr>
              <a:t>A – Produttori, industria e commercio, laboratori</a:t>
            </a:r>
          </a:p>
          <a:p>
            <a:r>
              <a:rPr lang="it-IT" altLang="it-IT" sz="1600" dirty="0">
                <a:latin typeface="Montserrat" panose="00000500000000000000" pitchFamily="2" charset="0"/>
                <a:ea typeface="Verdana" panose="020B0604030504040204" pitchFamily="34" charset="0"/>
                <a:cs typeface="Verdana" panose="020B0604030504040204" pitchFamily="34" charset="0"/>
              </a:rPr>
              <a:t>B – Ministeri, Pubblica amministrazione</a:t>
            </a:r>
          </a:p>
          <a:p>
            <a:r>
              <a:rPr lang="it-IT" altLang="it-IT" sz="1600" dirty="0">
                <a:latin typeface="Montserrat" panose="00000500000000000000" pitchFamily="2" charset="0"/>
                <a:ea typeface="Verdana" panose="020B0604030504040204" pitchFamily="34" charset="0"/>
                <a:cs typeface="Verdana" panose="020B0604030504040204" pitchFamily="34" charset="0"/>
              </a:rPr>
              <a:t>C – Consumatori</a:t>
            </a:r>
          </a:p>
          <a:p>
            <a:r>
              <a:rPr lang="it-IT" altLang="it-IT" sz="1600" dirty="0">
                <a:latin typeface="Montserrat" panose="00000500000000000000" pitchFamily="2" charset="0"/>
                <a:ea typeface="Verdana" panose="020B0604030504040204" pitchFamily="34" charset="0"/>
                <a:cs typeface="Verdana" panose="020B0604030504040204" pitchFamily="34" charset="0"/>
              </a:rPr>
              <a:t>D – Associazioni di categoria, ordini professionali, sindacati</a:t>
            </a:r>
          </a:p>
          <a:p>
            <a:r>
              <a:rPr lang="it-IT" altLang="it-IT" sz="1600" dirty="0">
                <a:latin typeface="Montserrat" panose="00000500000000000000" pitchFamily="2" charset="0"/>
                <a:ea typeface="Verdana" panose="020B0604030504040204" pitchFamily="34" charset="0"/>
                <a:cs typeface="Verdana" panose="020B0604030504040204" pitchFamily="34" charset="0"/>
              </a:rPr>
              <a:t>E - Mondo accademico, enti di ricerca</a:t>
            </a:r>
          </a:p>
          <a:p>
            <a:r>
              <a:rPr lang="it-IT" altLang="it-IT" sz="1600" dirty="0">
                <a:latin typeface="Montserrat" panose="00000500000000000000" pitchFamily="2" charset="0"/>
                <a:ea typeface="Verdana" panose="020B0604030504040204" pitchFamily="34" charset="0"/>
                <a:cs typeface="Verdana" panose="020B0604030504040204" pitchFamily="34" charset="0"/>
              </a:rPr>
              <a:t>F - Mondo della certificazione e accreditamento</a:t>
            </a:r>
          </a:p>
          <a:p>
            <a:r>
              <a:rPr lang="it-IT" altLang="it-IT" sz="1600" dirty="0">
                <a:latin typeface="Montserrat" panose="00000500000000000000" pitchFamily="2" charset="0"/>
                <a:ea typeface="Verdana" panose="020B0604030504040204" pitchFamily="34" charset="0"/>
                <a:cs typeface="Verdana" panose="020B0604030504040204" pitchFamily="34" charset="0"/>
              </a:rPr>
              <a:t>G - ONG</a:t>
            </a:r>
          </a:p>
        </p:txBody>
      </p:sp>
      <p:sp>
        <p:nvSpPr>
          <p:cNvPr id="2" name="Segnaposto numero diapositiva 1">
            <a:extLst>
              <a:ext uri="{FF2B5EF4-FFF2-40B4-BE49-F238E27FC236}">
                <a16:creationId xmlns:a16="http://schemas.microsoft.com/office/drawing/2014/main" id="{70675400-3C0B-4B46-B92E-710DA30BF2CF}"/>
              </a:ext>
            </a:extLst>
          </p:cNvPr>
          <p:cNvSpPr>
            <a:spLocks noGrp="1"/>
          </p:cNvSpPr>
          <p:nvPr>
            <p:ph type="sldNum" sz="quarter" idx="4294967295"/>
          </p:nvPr>
        </p:nvSpPr>
        <p:spPr>
          <a:xfrm>
            <a:off x="9448800" y="6356350"/>
            <a:ext cx="2743200" cy="365125"/>
          </a:xfrm>
        </p:spPr>
        <p:txBody>
          <a:bodyPr/>
          <a:lstStyle/>
          <a:p>
            <a:fld id="{A96D68B6-7694-4F07-97A3-CC9817D15B44}" type="slidenum">
              <a:rPr lang="it-IT" smtClean="0"/>
              <a:t>7</a:t>
            </a:fld>
            <a:endParaRPr lang="it-IT"/>
          </a:p>
        </p:txBody>
      </p:sp>
      <p:sp>
        <p:nvSpPr>
          <p:cNvPr id="11" name="Freccia a destra 10"/>
          <p:cNvSpPr/>
          <p:nvPr/>
        </p:nvSpPr>
        <p:spPr>
          <a:xfrm>
            <a:off x="2492348" y="4872249"/>
            <a:ext cx="7506184" cy="522132"/>
          </a:xfrm>
          <a:prstGeom prst="rightArrow">
            <a:avLst/>
          </a:prstGeom>
          <a:solidFill>
            <a:srgbClr val="3D88E5"/>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400" b="1" dirty="0">
                <a:solidFill>
                  <a:schemeClr val="bg1"/>
                </a:solidFill>
                <a:latin typeface="Montserrat" panose="00000500000000000000" pitchFamily="2" charset="0"/>
              </a:rPr>
              <a:t>Contributi tecnici e posizioni nazionali</a:t>
            </a:r>
          </a:p>
        </p:txBody>
      </p:sp>
      <p:sp>
        <p:nvSpPr>
          <p:cNvPr id="12" name="Freccia a destra 11"/>
          <p:cNvSpPr/>
          <p:nvPr/>
        </p:nvSpPr>
        <p:spPr>
          <a:xfrm flipH="1">
            <a:off x="2191529" y="4526076"/>
            <a:ext cx="7466854" cy="519771"/>
          </a:xfrm>
          <a:prstGeom prst="rightArrow">
            <a:avLst/>
          </a:prstGeom>
          <a:solidFill>
            <a:srgbClr val="C0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it-IT" sz="1400" b="1" dirty="0">
                <a:latin typeface="Montserrat" panose="00000500000000000000" pitchFamily="2" charset="0"/>
              </a:rPr>
              <a:t>Standard da adottare</a:t>
            </a:r>
          </a:p>
        </p:txBody>
      </p:sp>
      <p:sp>
        <p:nvSpPr>
          <p:cNvPr id="13" name="Freccia bidirezionale orizzontale 12"/>
          <p:cNvSpPr/>
          <p:nvPr/>
        </p:nvSpPr>
        <p:spPr>
          <a:xfrm>
            <a:off x="2191529" y="5352643"/>
            <a:ext cx="7807003" cy="588238"/>
          </a:xfrm>
          <a:prstGeom prst="leftRightArrow">
            <a:avLst/>
          </a:prstGeom>
          <a:solidFill>
            <a:schemeClr val="bg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it-IT" sz="1400" b="1" dirty="0">
                <a:latin typeface="Montserrat" panose="00000500000000000000" pitchFamily="2" charset="0"/>
              </a:rPr>
              <a:t>Know </a:t>
            </a:r>
            <a:r>
              <a:rPr lang="it-IT" sz="1400" b="1" dirty="0" err="1">
                <a:latin typeface="Montserrat" panose="00000500000000000000" pitchFamily="2" charset="0"/>
              </a:rPr>
              <a:t>how</a:t>
            </a:r>
            <a:r>
              <a:rPr lang="it-IT" sz="1400" b="1" dirty="0">
                <a:latin typeface="Montserrat" panose="00000500000000000000" pitchFamily="2" charset="0"/>
              </a:rPr>
              <a:t>, expertise, buone pratiche, pubblicazioni</a:t>
            </a:r>
          </a:p>
        </p:txBody>
      </p:sp>
      <p:pic>
        <p:nvPicPr>
          <p:cNvPr id="14" name="Immagin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954" y="4237160"/>
            <a:ext cx="1323476" cy="1415511"/>
          </a:xfrm>
          <a:prstGeom prst="rect">
            <a:avLst/>
          </a:prstGeom>
        </p:spPr>
      </p:pic>
      <p:pic>
        <p:nvPicPr>
          <p:cNvPr id="15" name="Immagin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3718" y="4221777"/>
            <a:ext cx="769985" cy="888209"/>
          </a:xfrm>
          <a:prstGeom prst="rect">
            <a:avLst/>
          </a:prstGeom>
        </p:spPr>
      </p:pic>
      <p:pic>
        <p:nvPicPr>
          <p:cNvPr id="17" name="Immagin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0908" y="4221794"/>
            <a:ext cx="772085" cy="919519"/>
          </a:xfrm>
          <a:prstGeom prst="rect">
            <a:avLst/>
          </a:prstGeom>
        </p:spPr>
      </p:pic>
      <p:sp>
        <p:nvSpPr>
          <p:cNvPr id="20" name="Freccia a destra 19"/>
          <p:cNvSpPr/>
          <p:nvPr/>
        </p:nvSpPr>
        <p:spPr>
          <a:xfrm flipH="1">
            <a:off x="2193363" y="4171940"/>
            <a:ext cx="7465019" cy="519771"/>
          </a:xfrm>
          <a:prstGeom prst="rightArrow">
            <a:avLst/>
          </a:prstGeom>
          <a:solidFill>
            <a:srgbClr val="17569E"/>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it-IT" sz="1400" b="1" dirty="0">
                <a:latin typeface="Montserrat" panose="00000500000000000000" pitchFamily="2" charset="0"/>
              </a:rPr>
              <a:t>Standard da recepire </a:t>
            </a:r>
          </a:p>
        </p:txBody>
      </p:sp>
      <p:sp>
        <p:nvSpPr>
          <p:cNvPr id="18" name="Text Box 8"/>
          <p:cNvSpPr txBox="1">
            <a:spLocks noChangeArrowheads="1"/>
          </p:cNvSpPr>
          <p:nvPr/>
        </p:nvSpPr>
        <p:spPr bwMode="auto">
          <a:xfrm>
            <a:off x="3158320" y="3536738"/>
            <a:ext cx="8318630" cy="400110"/>
          </a:xfrm>
          <a:prstGeom prst="rect">
            <a:avLst/>
          </a:prstGeom>
          <a:noFill/>
          <a:ln w="9525">
            <a:noFill/>
            <a:miter lim="800000"/>
            <a:headEnd/>
            <a:tailEnd/>
          </a:ln>
          <a:effectLst/>
        </p:spPr>
        <p:txBody>
          <a:bodyPr wrap="square">
            <a:spAutoFit/>
          </a:bodyPr>
          <a:lstStyle/>
          <a:p>
            <a:pPr algn="just">
              <a:spcBef>
                <a:spcPts val="600"/>
              </a:spcBef>
            </a:pPr>
            <a:r>
              <a:rPr lang="it-IT" dirty="0">
                <a:latin typeface="Montserrat" panose="00000500000000000000" pitchFamily="2" charset="0"/>
                <a:ea typeface="Verdana" panose="020B0604030504040204" pitchFamily="34" charset="0"/>
                <a:cs typeface="Verdana" panose="020B0604030504040204" pitchFamily="34" charset="0"/>
              </a:rPr>
              <a:t>Una </a:t>
            </a:r>
            <a:r>
              <a:rPr lang="it-IT" b="1" dirty="0">
                <a:latin typeface="Montserrat" panose="00000500000000000000" pitchFamily="2" charset="0"/>
                <a:ea typeface="Verdana" panose="020B0604030504040204" pitchFamily="34" charset="0"/>
                <a:cs typeface="Verdana" panose="020B0604030504040204" pitchFamily="34" charset="0"/>
              </a:rPr>
              <a:t>piattaforma multi-stakeholder</a:t>
            </a:r>
            <a:r>
              <a:rPr lang="it-IT" dirty="0">
                <a:latin typeface="Montserrat" panose="00000500000000000000" pitchFamily="2" charset="0"/>
                <a:ea typeface="Verdana" panose="020B0604030504040204" pitchFamily="34" charset="0"/>
                <a:cs typeface="Verdana" panose="020B0604030504040204" pitchFamily="34" charset="0"/>
              </a:rPr>
              <a:t> al servizio del </a:t>
            </a:r>
            <a:r>
              <a:rPr lang="it-IT" b="1" dirty="0">
                <a:latin typeface="Montserrat" panose="00000500000000000000" pitchFamily="2" charset="0"/>
                <a:ea typeface="Verdana" panose="020B0604030504040204" pitchFamily="34" charset="0"/>
                <a:cs typeface="Verdana" panose="020B0604030504040204" pitchFamily="34" charset="0"/>
              </a:rPr>
              <a:t>"sistema-Paese</a:t>
            </a:r>
            <a:r>
              <a:rPr lang="it-IT" sz="2000" b="1" dirty="0">
                <a:latin typeface="Montserrat" panose="00000500000000000000" pitchFamily="2" charset="0"/>
                <a:ea typeface="Verdana" panose="020B0604030504040204" pitchFamily="34" charset="0"/>
                <a:cs typeface="Verdana" panose="020B0604030504040204" pitchFamily="34" charset="0"/>
              </a:rPr>
              <a:t>"</a:t>
            </a:r>
          </a:p>
        </p:txBody>
      </p:sp>
      <p:cxnSp>
        <p:nvCxnSpPr>
          <p:cNvPr id="21" name="Connettore diritto 20"/>
          <p:cNvCxnSpPr/>
          <p:nvPr/>
        </p:nvCxnSpPr>
        <p:spPr>
          <a:xfrm flipV="1">
            <a:off x="367395" y="4050490"/>
            <a:ext cx="11500788" cy="25010"/>
          </a:xfrm>
          <a:prstGeom prst="line">
            <a:avLst/>
          </a:prstGeom>
          <a:ln w="9525" cap="flat" cmpd="sng" algn="ctr">
            <a:solidFill>
              <a:schemeClr val="tx1">
                <a:lumMod val="85000"/>
                <a:lumOff val="1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5" name="Gruppo 4"/>
          <p:cNvGrpSpPr/>
          <p:nvPr/>
        </p:nvGrpSpPr>
        <p:grpSpPr>
          <a:xfrm>
            <a:off x="-1093435" y="940758"/>
            <a:ext cx="5514792" cy="3036560"/>
            <a:chOff x="-798467" y="637274"/>
            <a:chExt cx="5514792" cy="3036560"/>
          </a:xfrm>
        </p:grpSpPr>
        <p:graphicFrame>
          <p:nvGraphicFramePr>
            <p:cNvPr id="7" name="Diagramma 6"/>
            <p:cNvGraphicFramePr/>
            <p:nvPr/>
          </p:nvGraphicFramePr>
          <p:xfrm>
            <a:off x="-798467" y="637274"/>
            <a:ext cx="5514792" cy="30365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Ovale 5"/>
            <p:cNvSpPr/>
            <p:nvPr/>
          </p:nvSpPr>
          <p:spPr>
            <a:xfrm>
              <a:off x="1400206" y="1624298"/>
              <a:ext cx="1083365" cy="11330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31017" y="1843732"/>
              <a:ext cx="1427199" cy="555632"/>
            </a:xfrm>
            <a:prstGeom prst="rect">
              <a:avLst/>
            </a:prstGeom>
          </p:spPr>
        </p:pic>
      </p:grpSp>
    </p:spTree>
    <p:extLst>
      <p:ext uri="{BB962C8B-B14F-4D97-AF65-F5344CB8AC3E}">
        <p14:creationId xmlns:p14="http://schemas.microsoft.com/office/powerpoint/2010/main" val="603274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A6B9D72-AE12-9C0F-DB76-AD459F3BB0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magine 2"/>
          <p:cNvPicPr>
            <a:picLocks noChangeAspect="1"/>
          </p:cNvPicPr>
          <p:nvPr/>
        </p:nvPicPr>
        <p:blipFill rotWithShape="1">
          <a:blip r:embed="rId3"/>
          <a:srcRect l="35613" t="17895" r="33717" b="6298"/>
          <a:stretch/>
        </p:blipFill>
        <p:spPr>
          <a:xfrm>
            <a:off x="2174593" y="911251"/>
            <a:ext cx="3723689" cy="5177218"/>
          </a:xfrm>
          <a:prstGeom prst="rect">
            <a:avLst/>
          </a:prstGeom>
          <a:ln>
            <a:noFill/>
          </a:ln>
          <a:effectLst>
            <a:outerShdw blurRad="292100" dist="139700" dir="2700000" algn="tl" rotWithShape="0">
              <a:srgbClr val="333333">
                <a:alpha val="65000"/>
              </a:srgbClr>
            </a:outerShdw>
          </a:effectLst>
        </p:spPr>
      </p:pic>
      <p:pic>
        <p:nvPicPr>
          <p:cNvPr id="4" name="Immagine 3"/>
          <p:cNvPicPr>
            <a:picLocks noChangeAspect="1"/>
          </p:cNvPicPr>
          <p:nvPr/>
        </p:nvPicPr>
        <p:blipFill>
          <a:blip r:embed="rId4"/>
          <a:stretch>
            <a:fillRect/>
          </a:stretch>
        </p:blipFill>
        <p:spPr>
          <a:xfrm>
            <a:off x="6206836" y="914775"/>
            <a:ext cx="3697584" cy="5173693"/>
          </a:xfrm>
          <a:prstGeom prst="rect">
            <a:avLst/>
          </a:prstGeom>
          <a:ln>
            <a:noFill/>
          </a:ln>
          <a:effectLst>
            <a:outerShdw blurRad="292100" dist="139700" dir="2700000" algn="tl" rotWithShape="0">
              <a:srgbClr val="333333">
                <a:alpha val="65000"/>
              </a:srgbClr>
            </a:outerShdw>
          </a:effectLst>
        </p:spPr>
      </p:pic>
      <p:sp>
        <p:nvSpPr>
          <p:cNvPr id="6" name="Rettangolo 5"/>
          <p:cNvSpPr/>
          <p:nvPr/>
        </p:nvSpPr>
        <p:spPr>
          <a:xfrm>
            <a:off x="4570331" y="6285708"/>
            <a:ext cx="4820550" cy="369332"/>
          </a:xfrm>
          <a:prstGeom prst="rect">
            <a:avLst/>
          </a:prstGeom>
        </p:spPr>
        <p:txBody>
          <a:bodyPr wrap="none">
            <a:spAutoFit/>
          </a:bodyPr>
          <a:lstStyle/>
          <a:p>
            <a:r>
              <a:rPr lang="it-IT" b="1" dirty="0">
                <a:latin typeface="Montserrat" panose="00000500000000000000" pitchFamily="2" charset="0"/>
              </a:rPr>
              <a:t>https://store.uni.com/uni-pdr-125-2022</a:t>
            </a:r>
          </a:p>
        </p:txBody>
      </p:sp>
    </p:spTree>
    <p:extLst>
      <p:ext uri="{BB962C8B-B14F-4D97-AF65-F5344CB8AC3E}">
        <p14:creationId xmlns:p14="http://schemas.microsoft.com/office/powerpoint/2010/main" val="309622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CCBD880-4409-EEA0-7E0E-D8BEF2D7A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magine 1"/>
          <p:cNvPicPr>
            <a:picLocks noChangeAspect="1"/>
          </p:cNvPicPr>
          <p:nvPr/>
        </p:nvPicPr>
        <p:blipFill>
          <a:blip r:embed="rId3"/>
          <a:stretch>
            <a:fillRect/>
          </a:stretch>
        </p:blipFill>
        <p:spPr>
          <a:xfrm>
            <a:off x="693219" y="942179"/>
            <a:ext cx="3511033" cy="4936747"/>
          </a:xfrm>
          <a:prstGeom prst="rect">
            <a:avLst/>
          </a:prstGeom>
          <a:ln>
            <a:noFill/>
          </a:ln>
          <a:effectLst>
            <a:outerShdw blurRad="292100" dist="139700" dir="2700000" algn="tl" rotWithShape="0">
              <a:srgbClr val="333333">
                <a:alpha val="65000"/>
              </a:srgbClr>
            </a:outerShdw>
          </a:effectLst>
        </p:spPr>
      </p:pic>
      <p:sp>
        <p:nvSpPr>
          <p:cNvPr id="3" name="Rettangolo 2"/>
          <p:cNvSpPr/>
          <p:nvPr/>
        </p:nvSpPr>
        <p:spPr>
          <a:xfrm>
            <a:off x="4484155" y="942180"/>
            <a:ext cx="6871854" cy="5693866"/>
          </a:xfrm>
          <a:prstGeom prst="rect">
            <a:avLst/>
          </a:prstGeom>
        </p:spPr>
        <p:txBody>
          <a:bodyPr wrap="square">
            <a:spAutoFit/>
          </a:bodyPr>
          <a:lstStyle/>
          <a:p>
            <a:r>
              <a:rPr lang="it-IT" sz="2800" b="1" dirty="0">
                <a:solidFill>
                  <a:srgbClr val="002060"/>
                </a:solidFill>
                <a:latin typeface="Montserrat" panose="00000500000000000000" pitchFamily="2" charset="0"/>
              </a:rPr>
              <a:t>PERCHÉ LA PARITÀ DI GENERE? </a:t>
            </a:r>
          </a:p>
          <a:p>
            <a:endParaRPr lang="it-IT" b="1" dirty="0">
              <a:solidFill>
                <a:srgbClr val="002060"/>
              </a:solidFill>
              <a:latin typeface="Montserrat" panose="00000500000000000000" pitchFamily="2" charset="0"/>
            </a:endParaRPr>
          </a:p>
          <a:p>
            <a:pPr marL="342900" indent="-342900">
              <a:spcBef>
                <a:spcPts val="600"/>
              </a:spcBef>
              <a:spcAft>
                <a:spcPts val="1200"/>
              </a:spcAft>
              <a:buFont typeface="Wingdings" panose="05000000000000000000" pitchFamily="2" charset="2"/>
              <a:buChar char="Ø"/>
            </a:pPr>
            <a:r>
              <a:rPr lang="it-IT" dirty="0">
                <a:solidFill>
                  <a:schemeClr val="tx1">
                    <a:lumMod val="85000"/>
                    <a:lumOff val="15000"/>
                  </a:schemeClr>
                </a:solidFill>
                <a:latin typeface="Montserrat" panose="00000500000000000000" pitchFamily="2" charset="0"/>
              </a:rPr>
              <a:t>Riequilibrio per la </a:t>
            </a:r>
            <a:r>
              <a:rPr lang="it-IT" b="1" dirty="0">
                <a:solidFill>
                  <a:schemeClr val="tx1">
                    <a:lumMod val="85000"/>
                    <a:lumOff val="15000"/>
                  </a:schemeClr>
                </a:solidFill>
                <a:latin typeface="Montserrat" panose="00000500000000000000" pitchFamily="2" charset="0"/>
              </a:rPr>
              <a:t>crescita del Paese</a:t>
            </a:r>
            <a:r>
              <a:rPr lang="it-IT" dirty="0">
                <a:latin typeface="Montserrat" panose="00000500000000000000" pitchFamily="2" charset="0"/>
              </a:rPr>
              <a:t> e definizione della </a:t>
            </a:r>
            <a:r>
              <a:rPr lang="it-IT" b="1" dirty="0">
                <a:latin typeface="Montserrat" panose="00000500000000000000" pitchFamily="2" charset="0"/>
              </a:rPr>
              <a:t>Strategia Nazionale sulla Parità di Genere 2021-2025 </a:t>
            </a:r>
            <a:r>
              <a:rPr lang="it-IT" dirty="0">
                <a:latin typeface="Montserrat" panose="00000500000000000000" pitchFamily="2" charset="0"/>
              </a:rPr>
              <a:t>(ispirata alla Gender </a:t>
            </a:r>
            <a:r>
              <a:rPr lang="it-IT" dirty="0" err="1">
                <a:latin typeface="Montserrat" panose="00000500000000000000" pitchFamily="2" charset="0"/>
              </a:rPr>
              <a:t>Equality</a:t>
            </a:r>
            <a:r>
              <a:rPr lang="it-IT" dirty="0">
                <a:latin typeface="Montserrat" panose="00000500000000000000" pitchFamily="2" charset="0"/>
              </a:rPr>
              <a:t> </a:t>
            </a:r>
            <a:r>
              <a:rPr lang="it-IT" dirty="0" err="1">
                <a:latin typeface="Montserrat" panose="00000500000000000000" pitchFamily="2" charset="0"/>
              </a:rPr>
              <a:t>Strategy</a:t>
            </a:r>
            <a:r>
              <a:rPr lang="it-IT" dirty="0">
                <a:latin typeface="Montserrat" panose="00000500000000000000" pitchFamily="2" charset="0"/>
              </a:rPr>
              <a:t> 2020-2025 dell’Unione Europea) e correlata al</a:t>
            </a:r>
            <a:r>
              <a:rPr lang="it-IT" i="1" dirty="0">
                <a:latin typeface="Montserrat" panose="00000500000000000000" pitchFamily="2" charset="0"/>
              </a:rPr>
              <a:t> </a:t>
            </a:r>
            <a:r>
              <a:rPr lang="it-IT" b="1" dirty="0">
                <a:latin typeface="Montserrat" panose="00000500000000000000" pitchFamily="2" charset="0"/>
              </a:rPr>
              <a:t>PNRR</a:t>
            </a:r>
            <a:r>
              <a:rPr lang="it-IT" dirty="0">
                <a:latin typeface="Montserrat" panose="00000500000000000000" pitchFamily="2" charset="0"/>
              </a:rPr>
              <a:t>, di cui uno dei dispositivi legislativi è  la </a:t>
            </a:r>
            <a:r>
              <a:rPr lang="it-IT" b="1" dirty="0">
                <a:latin typeface="Montserrat" panose="00000500000000000000" pitchFamily="2" charset="0"/>
              </a:rPr>
              <a:t>Legge 5 novembre 2021 n. 162 sulla parità salariale;</a:t>
            </a:r>
          </a:p>
          <a:p>
            <a:pPr marL="342900" indent="-342900">
              <a:spcBef>
                <a:spcPts val="600"/>
              </a:spcBef>
              <a:spcAft>
                <a:spcPts val="1200"/>
              </a:spcAft>
              <a:buFont typeface="Wingdings" panose="05000000000000000000" pitchFamily="2" charset="2"/>
              <a:buChar char="Ø"/>
            </a:pPr>
            <a:r>
              <a:rPr lang="it-IT" dirty="0">
                <a:latin typeface="Montserrat" panose="00000500000000000000" pitchFamily="2" charset="0"/>
              </a:rPr>
              <a:t>Superare il </a:t>
            </a:r>
            <a:r>
              <a:rPr lang="it-IT" b="1" dirty="0">
                <a:latin typeface="Montserrat" panose="00000500000000000000" pitchFamily="2" charset="0"/>
              </a:rPr>
              <a:t>gender gap</a:t>
            </a:r>
          </a:p>
          <a:p>
            <a:pPr marL="342900" indent="-342900">
              <a:spcBef>
                <a:spcPts val="600"/>
              </a:spcBef>
              <a:spcAft>
                <a:spcPts val="1200"/>
              </a:spcAft>
              <a:buFont typeface="Wingdings" panose="05000000000000000000" pitchFamily="2" charset="2"/>
              <a:buChar char="Ø"/>
            </a:pPr>
            <a:r>
              <a:rPr lang="it-IT" dirty="0">
                <a:latin typeface="Montserrat" panose="00000500000000000000" pitchFamily="2" charset="0"/>
              </a:rPr>
              <a:t>Ridurre il turnover e </a:t>
            </a:r>
            <a:r>
              <a:rPr lang="it-IT" b="1" dirty="0">
                <a:latin typeface="Montserrat" panose="00000500000000000000" pitchFamily="2" charset="0"/>
              </a:rPr>
              <a:t>attrarre nuovi talenti</a:t>
            </a:r>
          </a:p>
          <a:p>
            <a:pPr marL="342900" indent="-342900">
              <a:spcBef>
                <a:spcPts val="600"/>
              </a:spcBef>
              <a:spcAft>
                <a:spcPts val="1200"/>
              </a:spcAft>
              <a:buFont typeface="Wingdings" panose="05000000000000000000" pitchFamily="2" charset="2"/>
              <a:buChar char="Ø"/>
            </a:pPr>
            <a:r>
              <a:rPr lang="it-IT" b="1" dirty="0">
                <a:latin typeface="Montserrat" panose="00000500000000000000" pitchFamily="2" charset="0"/>
              </a:rPr>
              <a:t>Crescita </a:t>
            </a:r>
            <a:r>
              <a:rPr lang="it-IT" b="1" dirty="0" err="1">
                <a:latin typeface="Montserrat" panose="00000500000000000000" pitchFamily="2" charset="0"/>
              </a:rPr>
              <a:t>reputazionale</a:t>
            </a:r>
            <a:r>
              <a:rPr lang="it-IT" b="1" dirty="0">
                <a:latin typeface="Montserrat" panose="00000500000000000000" pitchFamily="2" charset="0"/>
              </a:rPr>
              <a:t> </a:t>
            </a:r>
            <a:r>
              <a:rPr lang="it-IT" dirty="0">
                <a:latin typeface="Montserrat" panose="00000500000000000000" pitchFamily="2" charset="0"/>
              </a:rPr>
              <a:t>dell’azienda</a:t>
            </a:r>
          </a:p>
          <a:p>
            <a:pPr marL="342900" indent="-342900">
              <a:spcBef>
                <a:spcPts val="600"/>
              </a:spcBef>
              <a:spcAft>
                <a:spcPts val="1200"/>
              </a:spcAft>
              <a:buFont typeface="Wingdings" panose="05000000000000000000" pitchFamily="2" charset="2"/>
              <a:buChar char="Ø"/>
            </a:pPr>
            <a:r>
              <a:rPr lang="it-IT" dirty="0">
                <a:latin typeface="Montserrat" panose="00000500000000000000" pitchFamily="2" charset="0"/>
              </a:rPr>
              <a:t>Maggior </a:t>
            </a:r>
            <a:r>
              <a:rPr lang="it-IT" b="1" dirty="0">
                <a:latin typeface="Montserrat" panose="00000500000000000000" pitchFamily="2" charset="0"/>
              </a:rPr>
              <a:t>competitività sul mercato</a:t>
            </a:r>
          </a:p>
          <a:p>
            <a:pPr marL="342900" indent="-342900">
              <a:spcBef>
                <a:spcPts val="600"/>
              </a:spcBef>
              <a:spcAft>
                <a:spcPts val="1200"/>
              </a:spcAft>
              <a:buFont typeface="Wingdings" panose="05000000000000000000" pitchFamily="2" charset="2"/>
              <a:buChar char="Ø"/>
            </a:pPr>
            <a:r>
              <a:rPr lang="it-IT" dirty="0">
                <a:latin typeface="Montserrat" panose="00000500000000000000" pitchFamily="2" charset="0"/>
              </a:rPr>
              <a:t>Accesso a </a:t>
            </a:r>
            <a:r>
              <a:rPr lang="it-IT" b="1" dirty="0" err="1">
                <a:latin typeface="Montserrat" panose="00000500000000000000" pitchFamily="2" charset="0"/>
              </a:rPr>
              <a:t>premialità</a:t>
            </a:r>
            <a:r>
              <a:rPr lang="it-IT" dirty="0">
                <a:latin typeface="Montserrat" panose="00000500000000000000" pitchFamily="2" charset="0"/>
              </a:rPr>
              <a:t> nei bandi e </a:t>
            </a:r>
            <a:r>
              <a:rPr lang="it-IT" b="1" dirty="0">
                <a:latin typeface="Montserrat" panose="00000500000000000000" pitchFamily="2" charset="0"/>
              </a:rPr>
              <a:t>sgravi fiscali</a:t>
            </a:r>
          </a:p>
          <a:p>
            <a:pPr marL="342900" indent="-342900">
              <a:buFont typeface="Wingdings" panose="05000000000000000000" pitchFamily="2" charset="2"/>
              <a:buChar char="Ø"/>
            </a:pPr>
            <a:endParaRPr lang="it-IT" sz="1900" b="1" dirty="0">
              <a:latin typeface="Montserrat" panose="00000500000000000000" pitchFamily="2" charset="0"/>
            </a:endParaRPr>
          </a:p>
        </p:txBody>
      </p:sp>
    </p:spTree>
    <p:extLst>
      <p:ext uri="{BB962C8B-B14F-4D97-AF65-F5344CB8AC3E}">
        <p14:creationId xmlns:p14="http://schemas.microsoft.com/office/powerpoint/2010/main" val="376236909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2822</TotalTime>
  <Words>4912</Words>
  <Application>Microsoft Office PowerPoint</Application>
  <PresentationFormat>Widescreen</PresentationFormat>
  <Paragraphs>640</Paragraphs>
  <Slides>54</Slides>
  <Notes>3</Notes>
  <HiddenSlides>9</HiddenSlides>
  <MMClips>0</MMClips>
  <ScaleCrop>false</ScaleCrop>
  <HeadingPairs>
    <vt:vector size="8" baseType="variant">
      <vt:variant>
        <vt:lpstr>Caratteri utilizzati</vt:lpstr>
      </vt:variant>
      <vt:variant>
        <vt:i4>10</vt:i4>
      </vt:variant>
      <vt:variant>
        <vt:lpstr>Tema</vt:lpstr>
      </vt:variant>
      <vt:variant>
        <vt:i4>1</vt:i4>
      </vt:variant>
      <vt:variant>
        <vt:lpstr>Server OLE incorporati</vt:lpstr>
      </vt:variant>
      <vt:variant>
        <vt:i4>1</vt:i4>
      </vt:variant>
      <vt:variant>
        <vt:lpstr>Titoli diapositive</vt:lpstr>
      </vt:variant>
      <vt:variant>
        <vt:i4>54</vt:i4>
      </vt:variant>
    </vt:vector>
  </HeadingPairs>
  <TitlesOfParts>
    <vt:vector size="66" baseType="lpstr">
      <vt:lpstr>SimSun</vt:lpstr>
      <vt:lpstr>Arial</vt:lpstr>
      <vt:lpstr>Arial Black</vt:lpstr>
      <vt:lpstr>Calibri</vt:lpstr>
      <vt:lpstr>Calibri Light</vt:lpstr>
      <vt:lpstr>Montserrat</vt:lpstr>
      <vt:lpstr>SF Old Republic</vt:lpstr>
      <vt:lpstr>Times New Roman</vt:lpstr>
      <vt:lpstr>Verdana</vt:lpstr>
      <vt:lpstr>Wingdings</vt:lpstr>
      <vt:lpstr>Tema di Office</vt:lpstr>
      <vt:lpstr>ClipArt</vt:lpstr>
      <vt:lpstr>Presentazione standard di PowerPoint</vt:lpstr>
      <vt:lpstr>Presentazione standard di PowerPoint</vt:lpstr>
      <vt:lpstr>La certificazione di parità di genere secondo la UNI/PdR 125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Avviso pubblico  “Verso la certificazione della parità di genere”</vt:lpstr>
      <vt:lpstr>Obiettivi</vt:lpstr>
      <vt:lpstr>Presentazione standard di PowerPoint</vt:lpstr>
      <vt:lpstr>Linee di finanziamento</vt:lpstr>
      <vt:lpstr>Dotazione finanziaria </vt:lpstr>
      <vt:lpstr>Valore del voucher</vt:lpstr>
      <vt:lpstr>Conteggio dei dipendenti </vt:lpstr>
      <vt:lpstr>Linea A Servizi consulenziali di accompagnamento alla certificazione  </vt:lpstr>
      <vt:lpstr>Linea B Servizio di certificazione della parità di genere </vt:lpstr>
      <vt:lpstr>C.1 Presentazione delle domande </vt:lpstr>
      <vt:lpstr>Presentazione standard di PowerPoint</vt:lpstr>
      <vt:lpstr>C.3 Istruttoria </vt:lpstr>
      <vt:lpstr>C.4 Modalità e tempi per l’erogazione dell’agevolazione </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Federica Di Marcello</dc:creator>
  <cp:lastModifiedBy>Loredana Caponio</cp:lastModifiedBy>
  <cp:revision>39</cp:revision>
  <dcterms:created xsi:type="dcterms:W3CDTF">2023-03-30T12:31:51Z</dcterms:created>
  <dcterms:modified xsi:type="dcterms:W3CDTF">2023-07-06T09:44:25Z</dcterms:modified>
</cp:coreProperties>
</file>