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4"/>
  </p:notesMasterIdLst>
  <p:sldIdLst>
    <p:sldId id="256" r:id="rId2"/>
    <p:sldId id="372" r:id="rId3"/>
    <p:sldId id="460" r:id="rId4"/>
    <p:sldId id="350" r:id="rId5"/>
    <p:sldId id="374" r:id="rId6"/>
    <p:sldId id="375" r:id="rId7"/>
    <p:sldId id="376" r:id="rId8"/>
    <p:sldId id="463" r:id="rId9"/>
    <p:sldId id="464" r:id="rId10"/>
    <p:sldId id="466" r:id="rId11"/>
    <p:sldId id="467" r:id="rId12"/>
    <p:sldId id="469" r:id="rId13"/>
    <p:sldId id="471" r:id="rId14"/>
    <p:sldId id="389" r:id="rId15"/>
    <p:sldId id="473" r:id="rId16"/>
    <p:sldId id="475" r:id="rId17"/>
    <p:sldId id="429" r:id="rId18"/>
    <p:sldId id="432" r:id="rId19"/>
    <p:sldId id="442" r:id="rId20"/>
    <p:sldId id="440" r:id="rId21"/>
    <p:sldId id="447" r:id="rId22"/>
    <p:sldId id="452" r:id="rId23"/>
    <p:sldId id="488" r:id="rId24"/>
    <p:sldId id="490" r:id="rId25"/>
    <p:sldId id="477" r:id="rId26"/>
    <p:sldId id="479" r:id="rId27"/>
    <p:sldId id="492" r:id="rId28"/>
    <p:sldId id="481" r:id="rId29"/>
    <p:sldId id="483" r:id="rId30"/>
    <p:sldId id="484" r:id="rId31"/>
    <p:sldId id="486" r:id="rId32"/>
    <p:sldId id="291" r:id="rId33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A69E8"/>
    <a:srgbClr val="143227"/>
    <a:srgbClr val="1A5A2B"/>
    <a:srgbClr val="0E3017"/>
    <a:srgbClr val="F3900D"/>
    <a:srgbClr val="5DD1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60"/>
  </p:normalViewPr>
  <p:slideViewPr>
    <p:cSldViewPr>
      <p:cViewPr varScale="1">
        <p:scale>
          <a:sx n="75" d="100"/>
          <a:sy n="75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nicola.buonfiglio\Desktop\Tasso%20tendenziale%20prestiti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nicola.buonfiglio\Desktop\Sofferenz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nicola.buonfiglio\Desktop\Dati%20Fondo%202007_201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nicola.buonfiglio\Desktop\Dati%20Fondo%202007_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1">
                    <a:lumMod val="75000"/>
                  </a:schemeClr>
                </a:solidFill>
              </a:rPr>
              <a:t> Tasso tendenziale di crescita degli</a:t>
            </a:r>
            <a:r>
              <a:rPr lang="en-US" sz="1600" b="1" baseline="0">
                <a:solidFill>
                  <a:schemeClr val="accent1">
                    <a:lumMod val="75000"/>
                  </a:schemeClr>
                </a:solidFill>
              </a:rPr>
              <a:t> impieghi bancari verso imprese</a:t>
            </a:r>
          </a:p>
          <a:p>
            <a:pPr>
              <a:defRPr sz="1600" b="1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baseline="0">
                <a:solidFill>
                  <a:schemeClr val="accent1">
                    <a:lumMod val="75000"/>
                  </a:schemeClr>
                </a:solidFill>
              </a:rPr>
              <a:t>(variazione % su 12 mesi - elaborazioni su dati Banca d'Italia)</a:t>
            </a:r>
            <a:endParaRPr lang="en-US" sz="1200" b="1">
              <a:solidFill>
                <a:schemeClr val="accent1">
                  <a:lumMod val="75000"/>
                </a:schemeClr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'Cube Data'!$B$1</c:f>
              <c:strCache>
                <c:ptCount val="1"/>
                <c:pt idx="0">
                  <c:v>VALORE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Data'!$A$2:$A$104</c:f>
              <c:numCache>
                <c:formatCode>[$-410]mmm\-yy;@</c:formatCode>
                <c:ptCount val="103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  <c:pt idx="91">
                  <c:v>39082</c:v>
                </c:pt>
                <c:pt idx="92">
                  <c:v>39051</c:v>
                </c:pt>
                <c:pt idx="93">
                  <c:v>39021</c:v>
                </c:pt>
                <c:pt idx="94">
                  <c:v>38990</c:v>
                </c:pt>
                <c:pt idx="95">
                  <c:v>38960</c:v>
                </c:pt>
                <c:pt idx="96">
                  <c:v>38929</c:v>
                </c:pt>
                <c:pt idx="97">
                  <c:v>38898</c:v>
                </c:pt>
                <c:pt idx="98">
                  <c:v>38868</c:v>
                </c:pt>
                <c:pt idx="99">
                  <c:v>38837</c:v>
                </c:pt>
                <c:pt idx="100">
                  <c:v>38807</c:v>
                </c:pt>
                <c:pt idx="101">
                  <c:v>38776</c:v>
                </c:pt>
                <c:pt idx="102">
                  <c:v>38748</c:v>
                </c:pt>
              </c:numCache>
            </c:numRef>
          </c:cat>
          <c:val>
            <c:numRef>
              <c:f>'Cube Data'!$B$2:$B$104</c:f>
            </c:numRef>
          </c:val>
        </c:ser>
        <c:ser>
          <c:idx val="1"/>
          <c:order val="1"/>
          <c:tx>
            <c:strRef>
              <c:f>'Cube Data'!$C$1</c:f>
              <c:strCache>
                <c:ptCount val="1"/>
                <c:pt idx="0">
                  <c:v>Società non finanziarie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Data'!$A$2:$A$104</c:f>
              <c:numCache>
                <c:formatCode>[$-410]mmm\-yy;@</c:formatCode>
                <c:ptCount val="103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  <c:pt idx="91">
                  <c:v>39082</c:v>
                </c:pt>
                <c:pt idx="92">
                  <c:v>39051</c:v>
                </c:pt>
                <c:pt idx="93">
                  <c:v>39021</c:v>
                </c:pt>
                <c:pt idx="94">
                  <c:v>38990</c:v>
                </c:pt>
                <c:pt idx="95">
                  <c:v>38960</c:v>
                </c:pt>
                <c:pt idx="96">
                  <c:v>38929</c:v>
                </c:pt>
                <c:pt idx="97">
                  <c:v>38898</c:v>
                </c:pt>
                <c:pt idx="98">
                  <c:v>38868</c:v>
                </c:pt>
                <c:pt idx="99">
                  <c:v>38837</c:v>
                </c:pt>
                <c:pt idx="100">
                  <c:v>38807</c:v>
                </c:pt>
                <c:pt idx="101">
                  <c:v>38776</c:v>
                </c:pt>
                <c:pt idx="102">
                  <c:v>38748</c:v>
                </c:pt>
              </c:numCache>
            </c:numRef>
          </c:cat>
          <c:val>
            <c:numRef>
              <c:f>'Cube Data'!$C$2:$C$104</c:f>
              <c:numCache>
                <c:formatCode>0.00%</c:formatCode>
                <c:ptCount val="103"/>
                <c:pt idx="0">
                  <c:v>-1.3496794501959087E-2</c:v>
                </c:pt>
                <c:pt idx="1">
                  <c:v>-1.5179915768594766E-2</c:v>
                </c:pt>
                <c:pt idx="2">
                  <c:v>-3.1163616483413654E-2</c:v>
                </c:pt>
                <c:pt idx="3">
                  <c:v>-2.7585033730708381E-2</c:v>
                </c:pt>
                <c:pt idx="4">
                  <c:v>-2.7445387107064099E-2</c:v>
                </c:pt>
                <c:pt idx="5">
                  <c:v>-3.5256450934329796E-2</c:v>
                </c:pt>
                <c:pt idx="6">
                  <c:v>-3.2129174247595003E-2</c:v>
                </c:pt>
                <c:pt idx="7">
                  <c:v>-5.8683265975022408E-2</c:v>
                </c:pt>
                <c:pt idx="8">
                  <c:v>-6.5298799347277461E-2</c:v>
                </c:pt>
                <c:pt idx="9">
                  <c:v>-5.4732775406799238E-2</c:v>
                </c:pt>
                <c:pt idx="10">
                  <c:v>-4.698549605341315E-2</c:v>
                </c:pt>
                <c:pt idx="11">
                  <c:v>-5.1976993206494147E-2</c:v>
                </c:pt>
                <c:pt idx="12">
                  <c:v>-4.7110509315311341E-2</c:v>
                </c:pt>
                <c:pt idx="13">
                  <c:v>-4.8717142706489913E-2</c:v>
                </c:pt>
                <c:pt idx="14">
                  <c:v>-4.3721689735593046E-2</c:v>
                </c:pt>
                <c:pt idx="15">
                  <c:v>-4.2565850124608701E-2</c:v>
                </c:pt>
                <c:pt idx="16">
                  <c:v>-3.2865001793241005E-2</c:v>
                </c:pt>
                <c:pt idx="17">
                  <c:v>-3.3520787656702598E-2</c:v>
                </c:pt>
                <c:pt idx="18">
                  <c:v>-3.6973039009150742E-2</c:v>
                </c:pt>
                <c:pt idx="19">
                  <c:v>-3.2367234290869046E-2</c:v>
                </c:pt>
                <c:pt idx="20">
                  <c:v>-4.4562115485966773E-2</c:v>
                </c:pt>
                <c:pt idx="21">
                  <c:v>-3.9045532170517629E-2</c:v>
                </c:pt>
                <c:pt idx="22">
                  <c:v>-4.2706620827376952E-2</c:v>
                </c:pt>
                <c:pt idx="23">
                  <c:v>-2.7518918372717496E-2</c:v>
                </c:pt>
                <c:pt idx="24">
                  <c:v>-1.7831627353518627E-2</c:v>
                </c:pt>
                <c:pt idx="25">
                  <c:v>-2.2003569763148614E-2</c:v>
                </c:pt>
                <c:pt idx="26">
                  <c:v>-1.1995215607759417E-2</c:v>
                </c:pt>
                <c:pt idx="27">
                  <c:v>5.4680027256615053E-3</c:v>
                </c:pt>
                <c:pt idx="28">
                  <c:v>-8.3132796594140822E-3</c:v>
                </c:pt>
                <c:pt idx="29">
                  <c:v>9.2904049816409928E-4</c:v>
                </c:pt>
                <c:pt idx="30">
                  <c:v>9.1272556493275543E-3</c:v>
                </c:pt>
                <c:pt idx="31">
                  <c:v>3.0508705380604118E-2</c:v>
                </c:pt>
                <c:pt idx="32">
                  <c:v>4.8309428956265436E-2</c:v>
                </c:pt>
                <c:pt idx="33">
                  <c:v>5.8178383961876433E-2</c:v>
                </c:pt>
                <c:pt idx="34">
                  <c:v>5.2477647702334589E-2</c:v>
                </c:pt>
                <c:pt idx="35">
                  <c:v>5.0568033407000799E-2</c:v>
                </c:pt>
                <c:pt idx="36">
                  <c:v>5.1639330751826855E-2</c:v>
                </c:pt>
                <c:pt idx="37">
                  <c:v>5.3689547235509567E-2</c:v>
                </c:pt>
                <c:pt idx="38">
                  <c:v>6.0849921580326226E-2</c:v>
                </c:pt>
                <c:pt idx="39">
                  <c:v>5.5665879664839706E-2</c:v>
                </c:pt>
                <c:pt idx="40">
                  <c:v>5.4618408060212911E-2</c:v>
                </c:pt>
                <c:pt idx="41">
                  <c:v>5.5888152619052521E-2</c:v>
                </c:pt>
                <c:pt idx="42">
                  <c:v>5.2406466339937563E-2</c:v>
                </c:pt>
                <c:pt idx="43">
                  <c:v>2.1315787145935964E-2</c:v>
                </c:pt>
                <c:pt idx="44">
                  <c:v>1.7366790746509351E-2</c:v>
                </c:pt>
                <c:pt idx="45">
                  <c:v>9.0057032329478107E-3</c:v>
                </c:pt>
                <c:pt idx="46">
                  <c:v>7.9694494242508428E-3</c:v>
                </c:pt>
                <c:pt idx="47">
                  <c:v>3.4490170464827191E-4</c:v>
                </c:pt>
                <c:pt idx="48">
                  <c:v>-8.5646556003329544E-3</c:v>
                </c:pt>
                <c:pt idx="49">
                  <c:v>-8.3367698797679243E-3</c:v>
                </c:pt>
                <c:pt idx="50">
                  <c:v>-1.5084996282921339E-2</c:v>
                </c:pt>
                <c:pt idx="51">
                  <c:v>-2.7625211216136224E-2</c:v>
                </c:pt>
                <c:pt idx="52">
                  <c:v>-2.2522890916732218E-2</c:v>
                </c:pt>
                <c:pt idx="53">
                  <c:v>-2.8308584815579504E-2</c:v>
                </c:pt>
                <c:pt idx="54">
                  <c:v>-3.0500905564965208E-2</c:v>
                </c:pt>
                <c:pt idx="55">
                  <c:v>-2.3470946081200598E-2</c:v>
                </c:pt>
                <c:pt idx="56">
                  <c:v>-4.5789806744428686E-3</c:v>
                </c:pt>
                <c:pt idx="57">
                  <c:v>-1.6143593993032335E-2</c:v>
                </c:pt>
                <c:pt idx="58">
                  <c:v>-1.6733499689653077E-3</c:v>
                </c:pt>
                <c:pt idx="59">
                  <c:v>9.1337814847357035E-3</c:v>
                </c:pt>
                <c:pt idx="60">
                  <c:v>8.9065308004071479E-3</c:v>
                </c:pt>
                <c:pt idx="61">
                  <c:v>1.684351515765883E-2</c:v>
                </c:pt>
                <c:pt idx="62">
                  <c:v>2.5811118117992256E-2</c:v>
                </c:pt>
                <c:pt idx="63">
                  <c:v>3.4205427598446296E-2</c:v>
                </c:pt>
                <c:pt idx="64">
                  <c:v>3.9526092515730804E-2</c:v>
                </c:pt>
                <c:pt idx="65">
                  <c:v>5.0269426411493651E-2</c:v>
                </c:pt>
                <c:pt idx="66">
                  <c:v>6.2382400217530241E-2</c:v>
                </c:pt>
                <c:pt idx="67">
                  <c:v>6.7461931345301734E-2</c:v>
                </c:pt>
                <c:pt idx="68">
                  <c:v>6.0192132084155109E-2</c:v>
                </c:pt>
                <c:pt idx="69">
                  <c:v>8.4214309606822538E-2</c:v>
                </c:pt>
                <c:pt idx="70">
                  <c:v>0.10750887976606098</c:v>
                </c:pt>
                <c:pt idx="71">
                  <c:v>0.10076678226296885</c:v>
                </c:pt>
                <c:pt idx="72">
                  <c:v>0.10905034003830689</c:v>
                </c:pt>
                <c:pt idx="73">
                  <c:v>0.12093153064884628</c:v>
                </c:pt>
                <c:pt idx="74">
                  <c:v>0.12601044822035193</c:v>
                </c:pt>
                <c:pt idx="75">
                  <c:v>0.12311551675681109</c:v>
                </c:pt>
                <c:pt idx="76">
                  <c:v>0.13110485219922913</c:v>
                </c:pt>
                <c:pt idx="77">
                  <c:v>0.13243468633103353</c:v>
                </c:pt>
                <c:pt idx="78">
                  <c:v>0.12920365205727435</c:v>
                </c:pt>
                <c:pt idx="79">
                  <c:v>0.13160600866658712</c:v>
                </c:pt>
                <c:pt idx="80">
                  <c:v>0.14451531435547843</c:v>
                </c:pt>
                <c:pt idx="81">
                  <c:v>0.14748761422558235</c:v>
                </c:pt>
                <c:pt idx="82">
                  <c:v>0.12709599793063248</c:v>
                </c:pt>
                <c:pt idx="83">
                  <c:v>0.12816863667394582</c:v>
                </c:pt>
                <c:pt idx="84">
                  <c:v>0.1257192080023643</c:v>
                </c:pt>
                <c:pt idx="85">
                  <c:v>0.12063971629488772</c:v>
                </c:pt>
                <c:pt idx="86">
                  <c:v>0.11708077097367525</c:v>
                </c:pt>
                <c:pt idx="87">
                  <c:v>0.12387736032961964</c:v>
                </c:pt>
                <c:pt idx="88">
                  <c:v>0.11926942323942605</c:v>
                </c:pt>
                <c:pt idx="89">
                  <c:v>0.12219221224504057</c:v>
                </c:pt>
                <c:pt idx="90">
                  <c:v>0.11946424785537041</c:v>
                </c:pt>
                <c:pt idx="91">
                  <c:v>0.1243041767708841</c:v>
                </c:pt>
                <c:pt idx="92">
                  <c:v>0.10542422203074715</c:v>
                </c:pt>
                <c:pt idx="93">
                  <c:v>9.9036815467572425E-2</c:v>
                </c:pt>
                <c:pt idx="94">
                  <c:v>9.251732925014991E-2</c:v>
                </c:pt>
                <c:pt idx="95">
                  <c:v>8.504099359126456E-2</c:v>
                </c:pt>
                <c:pt idx="96">
                  <c:v>8.2106208617913373E-2</c:v>
                </c:pt>
                <c:pt idx="97">
                  <c:v>7.1968385549351643E-2</c:v>
                </c:pt>
                <c:pt idx="98">
                  <c:v>7.4999890243315048E-2</c:v>
                </c:pt>
                <c:pt idx="99">
                  <c:v>7.1667482691296261E-2</c:v>
                </c:pt>
                <c:pt idx="100">
                  <c:v>6.2772405171509463E-2</c:v>
                </c:pt>
                <c:pt idx="101">
                  <c:v>5.3258729715452029E-2</c:v>
                </c:pt>
                <c:pt idx="102">
                  <c:v>4.1905190806356865E-2</c:v>
                </c:pt>
              </c:numCache>
            </c:numRef>
          </c:val>
        </c:ser>
        <c:ser>
          <c:idx val="2"/>
          <c:order val="2"/>
          <c:tx>
            <c:strRef>
              <c:f>'Cube Data'!$D$1</c:f>
              <c:strCache>
                <c:ptCount val="1"/>
                <c:pt idx="0">
                  <c:v>DATA_OSS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Data'!$A$2:$A$104</c:f>
              <c:numCache>
                <c:formatCode>[$-410]mmm\-yy;@</c:formatCode>
                <c:ptCount val="103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  <c:pt idx="91">
                  <c:v>39082</c:v>
                </c:pt>
                <c:pt idx="92">
                  <c:v>39051</c:v>
                </c:pt>
                <c:pt idx="93">
                  <c:v>39021</c:v>
                </c:pt>
                <c:pt idx="94">
                  <c:v>38990</c:v>
                </c:pt>
                <c:pt idx="95">
                  <c:v>38960</c:v>
                </c:pt>
                <c:pt idx="96">
                  <c:v>38929</c:v>
                </c:pt>
                <c:pt idx="97">
                  <c:v>38898</c:v>
                </c:pt>
                <c:pt idx="98">
                  <c:v>38868</c:v>
                </c:pt>
                <c:pt idx="99">
                  <c:v>38837</c:v>
                </c:pt>
                <c:pt idx="100">
                  <c:v>38807</c:v>
                </c:pt>
                <c:pt idx="101">
                  <c:v>38776</c:v>
                </c:pt>
                <c:pt idx="102">
                  <c:v>38748</c:v>
                </c:pt>
              </c:numCache>
            </c:numRef>
          </c:cat>
          <c:val>
            <c:numRef>
              <c:f>'Cube Data'!$D$2:$D$104</c:f>
            </c:numRef>
          </c:val>
        </c:ser>
        <c:ser>
          <c:idx val="3"/>
          <c:order val="3"/>
          <c:tx>
            <c:strRef>
              <c:f>'Cube Data'!$E$1</c:f>
              <c:strCache>
                <c:ptCount val="1"/>
                <c:pt idx="0">
                  <c:v>VALORE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Data'!$A$2:$A$104</c:f>
              <c:numCache>
                <c:formatCode>[$-410]mmm\-yy;@</c:formatCode>
                <c:ptCount val="103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  <c:pt idx="91">
                  <c:v>39082</c:v>
                </c:pt>
                <c:pt idx="92">
                  <c:v>39051</c:v>
                </c:pt>
                <c:pt idx="93">
                  <c:v>39021</c:v>
                </c:pt>
                <c:pt idx="94">
                  <c:v>38990</c:v>
                </c:pt>
                <c:pt idx="95">
                  <c:v>38960</c:v>
                </c:pt>
                <c:pt idx="96">
                  <c:v>38929</c:v>
                </c:pt>
                <c:pt idx="97">
                  <c:v>38898</c:v>
                </c:pt>
                <c:pt idx="98">
                  <c:v>38868</c:v>
                </c:pt>
                <c:pt idx="99">
                  <c:v>38837</c:v>
                </c:pt>
                <c:pt idx="100">
                  <c:v>38807</c:v>
                </c:pt>
                <c:pt idx="101">
                  <c:v>38776</c:v>
                </c:pt>
                <c:pt idx="102">
                  <c:v>38748</c:v>
                </c:pt>
              </c:numCache>
            </c:numRef>
          </c:cat>
          <c:val>
            <c:numRef>
              <c:f>'Cube Data'!$E$2:$E$104</c:f>
            </c:numRef>
          </c:val>
        </c:ser>
        <c:ser>
          <c:idx val="4"/>
          <c:order val="4"/>
          <c:tx>
            <c:strRef>
              <c:f>'Cube Data'!$F$1</c:f>
              <c:strCache>
                <c:ptCount val="1"/>
                <c:pt idx="0">
                  <c:v>Famiglie produttrici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Data'!$A$2:$A$104</c:f>
              <c:numCache>
                <c:formatCode>[$-410]mmm\-yy;@</c:formatCode>
                <c:ptCount val="103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  <c:pt idx="91">
                  <c:v>39082</c:v>
                </c:pt>
                <c:pt idx="92">
                  <c:v>39051</c:v>
                </c:pt>
                <c:pt idx="93">
                  <c:v>39021</c:v>
                </c:pt>
                <c:pt idx="94">
                  <c:v>38990</c:v>
                </c:pt>
                <c:pt idx="95">
                  <c:v>38960</c:v>
                </c:pt>
                <c:pt idx="96">
                  <c:v>38929</c:v>
                </c:pt>
                <c:pt idx="97">
                  <c:v>38898</c:v>
                </c:pt>
                <c:pt idx="98">
                  <c:v>38868</c:v>
                </c:pt>
                <c:pt idx="99">
                  <c:v>38837</c:v>
                </c:pt>
                <c:pt idx="100">
                  <c:v>38807</c:v>
                </c:pt>
                <c:pt idx="101">
                  <c:v>38776</c:v>
                </c:pt>
                <c:pt idx="102">
                  <c:v>38748</c:v>
                </c:pt>
              </c:numCache>
            </c:numRef>
          </c:cat>
          <c:val>
            <c:numRef>
              <c:f>'Cube Data'!$F$2:$F$104</c:f>
              <c:numCache>
                <c:formatCode>0.00%</c:formatCode>
                <c:ptCount val="103"/>
                <c:pt idx="0">
                  <c:v>-2.7503979007842887E-2</c:v>
                </c:pt>
                <c:pt idx="1">
                  <c:v>-2.7347217777932809E-2</c:v>
                </c:pt>
                <c:pt idx="2">
                  <c:v>-3.5931266371107551E-2</c:v>
                </c:pt>
                <c:pt idx="3">
                  <c:v>-2.2007155425645252E-2</c:v>
                </c:pt>
                <c:pt idx="4">
                  <c:v>-1.1640682793436871E-2</c:v>
                </c:pt>
                <c:pt idx="5">
                  <c:v>-1.6289595181343739E-2</c:v>
                </c:pt>
                <c:pt idx="6">
                  <c:v>-1.6592025249282098E-2</c:v>
                </c:pt>
                <c:pt idx="7">
                  <c:v>-2.5437978034492922E-2</c:v>
                </c:pt>
                <c:pt idx="8">
                  <c:v>-3.4715999829831472E-2</c:v>
                </c:pt>
                <c:pt idx="9">
                  <c:v>-2.6122903678798551E-2</c:v>
                </c:pt>
                <c:pt idx="10">
                  <c:v>-2.2399814617730034E-2</c:v>
                </c:pt>
                <c:pt idx="11">
                  <c:v>-3.0898902014860383E-2</c:v>
                </c:pt>
                <c:pt idx="12">
                  <c:v>-2.6764116528330547E-2</c:v>
                </c:pt>
                <c:pt idx="13">
                  <c:v>-2.7746712713129167E-2</c:v>
                </c:pt>
                <c:pt idx="14">
                  <c:v>-2.6994169985439704E-2</c:v>
                </c:pt>
                <c:pt idx="15">
                  <c:v>-3.3929606917008449E-2</c:v>
                </c:pt>
                <c:pt idx="16">
                  <c:v>-3.2134489307744096E-2</c:v>
                </c:pt>
                <c:pt idx="17">
                  <c:v>-3.5931492228558078E-2</c:v>
                </c:pt>
                <c:pt idx="18">
                  <c:v>-3.6236643525863275E-2</c:v>
                </c:pt>
                <c:pt idx="19">
                  <c:v>-3.2846784226387746E-2</c:v>
                </c:pt>
                <c:pt idx="20">
                  <c:v>-3.4518329186921243E-2</c:v>
                </c:pt>
                <c:pt idx="21">
                  <c:v>-3.1766304098705914E-2</c:v>
                </c:pt>
                <c:pt idx="22">
                  <c:v>-3.3717726453215982E-2</c:v>
                </c:pt>
                <c:pt idx="23">
                  <c:v>-2.47887999068984E-2</c:v>
                </c:pt>
                <c:pt idx="24">
                  <c:v>-1.6498672441704387E-2</c:v>
                </c:pt>
                <c:pt idx="25">
                  <c:v>-2.1892571330239381E-2</c:v>
                </c:pt>
                <c:pt idx="26">
                  <c:v>-1.4062290791224282E-2</c:v>
                </c:pt>
                <c:pt idx="27">
                  <c:v>-3.8527571813868227E-3</c:v>
                </c:pt>
                <c:pt idx="28">
                  <c:v>-1.0404003783742429E-2</c:v>
                </c:pt>
                <c:pt idx="29">
                  <c:v>3.0494097660494353E-4</c:v>
                </c:pt>
                <c:pt idx="30">
                  <c:v>1.6141836225688343E-2</c:v>
                </c:pt>
                <c:pt idx="31">
                  <c:v>1.7760751134113809E-2</c:v>
                </c:pt>
                <c:pt idx="32">
                  <c:v>5.0378735810599727E-2</c:v>
                </c:pt>
                <c:pt idx="33">
                  <c:v>4.5112282329165795E-2</c:v>
                </c:pt>
                <c:pt idx="34">
                  <c:v>4.307224084571349E-2</c:v>
                </c:pt>
                <c:pt idx="35">
                  <c:v>6.1480527202457634E-2</c:v>
                </c:pt>
                <c:pt idx="36">
                  <c:v>6.3182640087284039E-2</c:v>
                </c:pt>
                <c:pt idx="37">
                  <c:v>7.1939229613505712E-2</c:v>
                </c:pt>
                <c:pt idx="38">
                  <c:v>0.11065768358844846</c:v>
                </c:pt>
                <c:pt idx="39">
                  <c:v>0.10491376741629413</c:v>
                </c:pt>
                <c:pt idx="40">
                  <c:v>0.10461572979598986</c:v>
                </c:pt>
                <c:pt idx="41">
                  <c:v>0.10672855280725291</c:v>
                </c:pt>
                <c:pt idx="42">
                  <c:v>9.8009373629266275E-2</c:v>
                </c:pt>
                <c:pt idx="43">
                  <c:v>9.3495721669902332E-2</c:v>
                </c:pt>
                <c:pt idx="44">
                  <c:v>7.0134180045481137E-2</c:v>
                </c:pt>
                <c:pt idx="45">
                  <c:v>8.2885920004337532E-2</c:v>
                </c:pt>
                <c:pt idx="46">
                  <c:v>8.4384572654023771E-2</c:v>
                </c:pt>
                <c:pt idx="47">
                  <c:v>6.8380415779009981E-2</c:v>
                </c:pt>
                <c:pt idx="48">
                  <c:v>6.2308967550018114E-2</c:v>
                </c:pt>
                <c:pt idx="49">
                  <c:v>5.0799468965666686E-2</c:v>
                </c:pt>
                <c:pt idx="50">
                  <c:v>1.5709579984623311E-2</c:v>
                </c:pt>
                <c:pt idx="51">
                  <c:v>1.8873834849567915E-2</c:v>
                </c:pt>
                <c:pt idx="52">
                  <c:v>2.5362711622460805E-2</c:v>
                </c:pt>
                <c:pt idx="53">
                  <c:v>2.4550397525651971E-2</c:v>
                </c:pt>
                <c:pt idx="54">
                  <c:v>1.9674708932387482E-2</c:v>
                </c:pt>
                <c:pt idx="55">
                  <c:v>2.0118825106575585E-2</c:v>
                </c:pt>
                <c:pt idx="56">
                  <c:v>3.1114242877743031E-2</c:v>
                </c:pt>
                <c:pt idx="57">
                  <c:v>1.2121322298969421E-2</c:v>
                </c:pt>
                <c:pt idx="58">
                  <c:v>4.6707808831474521E-3</c:v>
                </c:pt>
                <c:pt idx="59">
                  <c:v>2.0693318220505658E-3</c:v>
                </c:pt>
                <c:pt idx="60">
                  <c:v>-1.3764595169525731E-2</c:v>
                </c:pt>
                <c:pt idx="61">
                  <c:v>1.1966065555351131E-2</c:v>
                </c:pt>
                <c:pt idx="62">
                  <c:v>1.1069357378129623E-2</c:v>
                </c:pt>
                <c:pt idx="63">
                  <c:v>1.9721414912839308E-3</c:v>
                </c:pt>
                <c:pt idx="64">
                  <c:v>-4.1556851415565478E-3</c:v>
                </c:pt>
                <c:pt idx="65">
                  <c:v>-2.0673798741923526E-2</c:v>
                </c:pt>
                <c:pt idx="66">
                  <c:v>-1.4369912746033402E-2</c:v>
                </c:pt>
                <c:pt idx="67">
                  <c:v>-2.8483165158160423E-3</c:v>
                </c:pt>
                <c:pt idx="68">
                  <c:v>-2.5967949415994541E-2</c:v>
                </c:pt>
                <c:pt idx="69">
                  <c:v>-2.7199329397010006E-3</c:v>
                </c:pt>
                <c:pt idx="70">
                  <c:v>1.1857665032869091E-2</c:v>
                </c:pt>
                <c:pt idx="71">
                  <c:v>1.1021068257139586E-2</c:v>
                </c:pt>
                <c:pt idx="72">
                  <c:v>2.9365143100147276E-2</c:v>
                </c:pt>
                <c:pt idx="73">
                  <c:v>1.9288676115370013E-2</c:v>
                </c:pt>
                <c:pt idx="74">
                  <c:v>2.1292303509955337E-2</c:v>
                </c:pt>
                <c:pt idx="75">
                  <c:v>2.5380117134389743E-2</c:v>
                </c:pt>
                <c:pt idx="76">
                  <c:v>3.4999784856587196E-2</c:v>
                </c:pt>
                <c:pt idx="77">
                  <c:v>5.1794623529669376E-2</c:v>
                </c:pt>
                <c:pt idx="78">
                  <c:v>5.1447062893185125E-2</c:v>
                </c:pt>
                <c:pt idx="79">
                  <c:v>4.684341980531774E-2</c:v>
                </c:pt>
                <c:pt idx="80">
                  <c:v>6.0594334125004201E-2</c:v>
                </c:pt>
                <c:pt idx="81">
                  <c:v>6.1415283965293672E-2</c:v>
                </c:pt>
                <c:pt idx="82">
                  <c:v>5.9614410237004138E-2</c:v>
                </c:pt>
                <c:pt idx="83">
                  <c:v>6.1891605680086635E-2</c:v>
                </c:pt>
                <c:pt idx="84">
                  <c:v>6.0066519825653038E-2</c:v>
                </c:pt>
                <c:pt idx="85">
                  <c:v>6.3629968673550072E-2</c:v>
                </c:pt>
                <c:pt idx="86">
                  <c:v>6.7805005611373981E-2</c:v>
                </c:pt>
                <c:pt idx="87">
                  <c:v>6.9659872705425369E-2</c:v>
                </c:pt>
                <c:pt idx="88">
                  <c:v>6.920764891822051E-2</c:v>
                </c:pt>
                <c:pt idx="89">
                  <c:v>7.7028710523030897E-2</c:v>
                </c:pt>
                <c:pt idx="90">
                  <c:v>7.594528693217259E-2</c:v>
                </c:pt>
                <c:pt idx="91">
                  <c:v>7.7545935177303682E-2</c:v>
                </c:pt>
                <c:pt idx="92">
                  <c:v>5.2989114482149782E-2</c:v>
                </c:pt>
                <c:pt idx="93">
                  <c:v>4.9183980986977682E-2</c:v>
                </c:pt>
                <c:pt idx="94">
                  <c:v>5.0753876440085985E-2</c:v>
                </c:pt>
                <c:pt idx="95">
                  <c:v>5.1938405953293118E-2</c:v>
                </c:pt>
                <c:pt idx="96">
                  <c:v>5.2650906908466362E-2</c:v>
                </c:pt>
                <c:pt idx="97">
                  <c:v>4.8351271038784872E-2</c:v>
                </c:pt>
                <c:pt idx="98">
                  <c:v>4.8935880325630177E-2</c:v>
                </c:pt>
                <c:pt idx="99">
                  <c:v>5.2496062954305131E-2</c:v>
                </c:pt>
                <c:pt idx="100">
                  <c:v>5.4968005067522439E-2</c:v>
                </c:pt>
                <c:pt idx="101">
                  <c:v>5.2750819098221824E-2</c:v>
                </c:pt>
                <c:pt idx="102">
                  <c:v>5.1824996702523725E-2</c:v>
                </c:pt>
              </c:numCache>
            </c:numRef>
          </c:val>
        </c:ser>
        <c:dLbls/>
        <c:marker val="1"/>
        <c:axId val="53769728"/>
        <c:axId val="53771264"/>
      </c:lineChart>
      <c:dateAx>
        <c:axId val="53769728"/>
        <c:scaling>
          <c:orientation val="minMax"/>
        </c:scaling>
        <c:axPos val="b"/>
        <c:numFmt formatCode="[$-410]mmm\-yy;@" sourceLinked="1"/>
        <c:maj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771264"/>
        <c:crosses val="autoZero"/>
        <c:auto val="1"/>
        <c:lblOffset val="100"/>
        <c:baseTimeUnit val="months"/>
        <c:majorUnit val="6"/>
        <c:majorTimeUnit val="months"/>
      </c:dateAx>
      <c:valAx>
        <c:axId val="537712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769728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 dirty="0">
                <a:solidFill>
                  <a:schemeClr val="accent1">
                    <a:lumMod val="75000"/>
                  </a:schemeClr>
                </a:solidFill>
              </a:rPr>
              <a:t>Sofferenze: società non finanziarie</a:t>
            </a:r>
          </a:p>
          <a:p>
            <a:pPr>
              <a:defRPr sz="1400" b="0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(elaborazioni su dati Banca d'Italia - </a:t>
            </a:r>
            <a:r>
              <a:rPr lang="it-IT" i="1" dirty="0">
                <a:solidFill>
                  <a:schemeClr val="accent1">
                    <a:lumMod val="75000"/>
                  </a:schemeClr>
                </a:solidFill>
              </a:rPr>
              <a:t>milioni di euro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'Cube Data'!$A$2:$A$92</c:f>
              <c:numCache>
                <c:formatCode>[$-410]mmm\-yy;@</c:formatCode>
                <c:ptCount val="91"/>
                <c:pt idx="0">
                  <c:v>41851</c:v>
                </c:pt>
                <c:pt idx="1">
                  <c:v>41820</c:v>
                </c:pt>
                <c:pt idx="2">
                  <c:v>41790</c:v>
                </c:pt>
                <c:pt idx="3">
                  <c:v>41759</c:v>
                </c:pt>
                <c:pt idx="4">
                  <c:v>41729</c:v>
                </c:pt>
                <c:pt idx="5">
                  <c:v>41698</c:v>
                </c:pt>
                <c:pt idx="6">
                  <c:v>41670</c:v>
                </c:pt>
                <c:pt idx="7">
                  <c:v>41639</c:v>
                </c:pt>
                <c:pt idx="8">
                  <c:v>41608</c:v>
                </c:pt>
                <c:pt idx="9">
                  <c:v>41578</c:v>
                </c:pt>
                <c:pt idx="10">
                  <c:v>41547</c:v>
                </c:pt>
                <c:pt idx="11">
                  <c:v>41517</c:v>
                </c:pt>
                <c:pt idx="12">
                  <c:v>41486</c:v>
                </c:pt>
                <c:pt idx="13">
                  <c:v>41455</c:v>
                </c:pt>
                <c:pt idx="14">
                  <c:v>41425</c:v>
                </c:pt>
                <c:pt idx="15">
                  <c:v>41394</c:v>
                </c:pt>
                <c:pt idx="16">
                  <c:v>41364</c:v>
                </c:pt>
                <c:pt idx="17">
                  <c:v>41333</c:v>
                </c:pt>
                <c:pt idx="18">
                  <c:v>41305</c:v>
                </c:pt>
                <c:pt idx="19">
                  <c:v>41274</c:v>
                </c:pt>
                <c:pt idx="20">
                  <c:v>41243</c:v>
                </c:pt>
                <c:pt idx="21">
                  <c:v>41213</c:v>
                </c:pt>
                <c:pt idx="22">
                  <c:v>41182</c:v>
                </c:pt>
                <c:pt idx="23">
                  <c:v>41152</c:v>
                </c:pt>
                <c:pt idx="24">
                  <c:v>41121</c:v>
                </c:pt>
                <c:pt idx="25">
                  <c:v>41090</c:v>
                </c:pt>
                <c:pt idx="26">
                  <c:v>41060</c:v>
                </c:pt>
                <c:pt idx="27">
                  <c:v>41029</c:v>
                </c:pt>
                <c:pt idx="28">
                  <c:v>40999</c:v>
                </c:pt>
                <c:pt idx="29">
                  <c:v>40968</c:v>
                </c:pt>
                <c:pt idx="30">
                  <c:v>40939</c:v>
                </c:pt>
                <c:pt idx="31">
                  <c:v>40908</c:v>
                </c:pt>
                <c:pt idx="32">
                  <c:v>40877</c:v>
                </c:pt>
                <c:pt idx="33">
                  <c:v>40847</c:v>
                </c:pt>
                <c:pt idx="34">
                  <c:v>40816</c:v>
                </c:pt>
                <c:pt idx="35">
                  <c:v>40786</c:v>
                </c:pt>
                <c:pt idx="36">
                  <c:v>40755</c:v>
                </c:pt>
                <c:pt idx="37">
                  <c:v>40724</c:v>
                </c:pt>
                <c:pt idx="38">
                  <c:v>40694</c:v>
                </c:pt>
                <c:pt idx="39">
                  <c:v>40663</c:v>
                </c:pt>
                <c:pt idx="40">
                  <c:v>40633</c:v>
                </c:pt>
                <c:pt idx="41">
                  <c:v>40602</c:v>
                </c:pt>
                <c:pt idx="42">
                  <c:v>40574</c:v>
                </c:pt>
                <c:pt idx="43">
                  <c:v>40543</c:v>
                </c:pt>
                <c:pt idx="44">
                  <c:v>40512</c:v>
                </c:pt>
                <c:pt idx="45">
                  <c:v>40482</c:v>
                </c:pt>
                <c:pt idx="46">
                  <c:v>40451</c:v>
                </c:pt>
                <c:pt idx="47">
                  <c:v>40421</c:v>
                </c:pt>
                <c:pt idx="48">
                  <c:v>40390</c:v>
                </c:pt>
                <c:pt idx="49">
                  <c:v>40359</c:v>
                </c:pt>
                <c:pt idx="50">
                  <c:v>40329</c:v>
                </c:pt>
                <c:pt idx="51">
                  <c:v>40298</c:v>
                </c:pt>
                <c:pt idx="52">
                  <c:v>40268</c:v>
                </c:pt>
                <c:pt idx="53">
                  <c:v>40237</c:v>
                </c:pt>
                <c:pt idx="54">
                  <c:v>40209</c:v>
                </c:pt>
                <c:pt idx="55">
                  <c:v>40178</c:v>
                </c:pt>
                <c:pt idx="56">
                  <c:v>40147</c:v>
                </c:pt>
                <c:pt idx="57">
                  <c:v>40117</c:v>
                </c:pt>
                <c:pt idx="58">
                  <c:v>40086</c:v>
                </c:pt>
                <c:pt idx="59">
                  <c:v>40056</c:v>
                </c:pt>
                <c:pt idx="60">
                  <c:v>40025</c:v>
                </c:pt>
                <c:pt idx="61">
                  <c:v>39994</c:v>
                </c:pt>
                <c:pt idx="62">
                  <c:v>39964</c:v>
                </c:pt>
                <c:pt idx="63">
                  <c:v>39933</c:v>
                </c:pt>
                <c:pt idx="64">
                  <c:v>39903</c:v>
                </c:pt>
                <c:pt idx="65">
                  <c:v>39872</c:v>
                </c:pt>
                <c:pt idx="66">
                  <c:v>39844</c:v>
                </c:pt>
                <c:pt idx="67">
                  <c:v>39813</c:v>
                </c:pt>
                <c:pt idx="68">
                  <c:v>39782</c:v>
                </c:pt>
                <c:pt idx="69">
                  <c:v>39752</c:v>
                </c:pt>
                <c:pt idx="70">
                  <c:v>39721</c:v>
                </c:pt>
                <c:pt idx="71">
                  <c:v>39691</c:v>
                </c:pt>
                <c:pt idx="72">
                  <c:v>39660</c:v>
                </c:pt>
                <c:pt idx="73">
                  <c:v>39629</c:v>
                </c:pt>
                <c:pt idx="74">
                  <c:v>39599</c:v>
                </c:pt>
                <c:pt idx="75">
                  <c:v>39568</c:v>
                </c:pt>
                <c:pt idx="76">
                  <c:v>39538</c:v>
                </c:pt>
                <c:pt idx="77">
                  <c:v>39507</c:v>
                </c:pt>
                <c:pt idx="78">
                  <c:v>39478</c:v>
                </c:pt>
                <c:pt idx="79">
                  <c:v>39447</c:v>
                </c:pt>
                <c:pt idx="80">
                  <c:v>39416</c:v>
                </c:pt>
                <c:pt idx="81">
                  <c:v>39386</c:v>
                </c:pt>
                <c:pt idx="82">
                  <c:v>39355</c:v>
                </c:pt>
                <c:pt idx="83">
                  <c:v>39325</c:v>
                </c:pt>
                <c:pt idx="84">
                  <c:v>39294</c:v>
                </c:pt>
                <c:pt idx="85">
                  <c:v>39263</c:v>
                </c:pt>
                <c:pt idx="86">
                  <c:v>39233</c:v>
                </c:pt>
                <c:pt idx="87">
                  <c:v>39202</c:v>
                </c:pt>
                <c:pt idx="88">
                  <c:v>39172</c:v>
                </c:pt>
                <c:pt idx="89">
                  <c:v>39141</c:v>
                </c:pt>
                <c:pt idx="90">
                  <c:v>39113</c:v>
                </c:pt>
              </c:numCache>
            </c:numRef>
          </c:cat>
          <c:val>
            <c:numRef>
              <c:f>'Cube Data'!$B$2:$B$92</c:f>
              <c:numCache>
                <c:formatCode>General</c:formatCode>
                <c:ptCount val="91"/>
                <c:pt idx="0">
                  <c:v>122763.69</c:v>
                </c:pt>
                <c:pt idx="1">
                  <c:v>121114.36</c:v>
                </c:pt>
                <c:pt idx="2">
                  <c:v>119479.09</c:v>
                </c:pt>
                <c:pt idx="3">
                  <c:v>118024.73</c:v>
                </c:pt>
                <c:pt idx="4">
                  <c:v>116439.03999999999</c:v>
                </c:pt>
                <c:pt idx="5">
                  <c:v>114282.95</c:v>
                </c:pt>
                <c:pt idx="6">
                  <c:v>112349.45</c:v>
                </c:pt>
                <c:pt idx="7">
                  <c:v>108335.15000000001</c:v>
                </c:pt>
                <c:pt idx="8">
                  <c:v>103131.27</c:v>
                </c:pt>
                <c:pt idx="9">
                  <c:v>101212.48</c:v>
                </c:pt>
                <c:pt idx="10">
                  <c:v>99132.63</c:v>
                </c:pt>
                <c:pt idx="11">
                  <c:v>97041.59</c:v>
                </c:pt>
                <c:pt idx="12">
                  <c:v>95401.51</c:v>
                </c:pt>
                <c:pt idx="13">
                  <c:v>94079.25</c:v>
                </c:pt>
                <c:pt idx="14">
                  <c:v>92127.5</c:v>
                </c:pt>
                <c:pt idx="15">
                  <c:v>90147.89</c:v>
                </c:pt>
                <c:pt idx="16">
                  <c:v>88096.409999999989</c:v>
                </c:pt>
                <c:pt idx="17">
                  <c:v>85415.39</c:v>
                </c:pt>
                <c:pt idx="18">
                  <c:v>84337.7</c:v>
                </c:pt>
                <c:pt idx="19">
                  <c:v>83454.86</c:v>
                </c:pt>
                <c:pt idx="20">
                  <c:v>81641.86</c:v>
                </c:pt>
                <c:pt idx="21">
                  <c:v>80241.989999999991</c:v>
                </c:pt>
                <c:pt idx="22">
                  <c:v>78458.73</c:v>
                </c:pt>
                <c:pt idx="23">
                  <c:v>77165.709999999992</c:v>
                </c:pt>
                <c:pt idx="24">
                  <c:v>75781.180000000008</c:v>
                </c:pt>
                <c:pt idx="25">
                  <c:v>75226.75</c:v>
                </c:pt>
                <c:pt idx="26">
                  <c:v>73215.66</c:v>
                </c:pt>
                <c:pt idx="27">
                  <c:v>71888.08</c:v>
                </c:pt>
                <c:pt idx="28">
                  <c:v>70767.709999999992</c:v>
                </c:pt>
                <c:pt idx="29">
                  <c:v>70628.409999999989</c:v>
                </c:pt>
                <c:pt idx="30">
                  <c:v>70685.34</c:v>
                </c:pt>
                <c:pt idx="31">
                  <c:v>70193.459999999992</c:v>
                </c:pt>
                <c:pt idx="32">
                  <c:v>68191.009999999995</c:v>
                </c:pt>
                <c:pt idx="33">
                  <c:v>67095.170000000013</c:v>
                </c:pt>
                <c:pt idx="34">
                  <c:v>66667.53</c:v>
                </c:pt>
                <c:pt idx="35">
                  <c:v>65713.070000000007</c:v>
                </c:pt>
                <c:pt idx="36">
                  <c:v>64803.97</c:v>
                </c:pt>
                <c:pt idx="37">
                  <c:v>63916.08</c:v>
                </c:pt>
                <c:pt idx="38">
                  <c:v>63056.58</c:v>
                </c:pt>
                <c:pt idx="39">
                  <c:v>62055.840000000004</c:v>
                </c:pt>
                <c:pt idx="40">
                  <c:v>61210.380000000005</c:v>
                </c:pt>
                <c:pt idx="41">
                  <c:v>60087.24</c:v>
                </c:pt>
                <c:pt idx="42">
                  <c:v>59218.78</c:v>
                </c:pt>
                <c:pt idx="43">
                  <c:v>50853.36</c:v>
                </c:pt>
                <c:pt idx="44">
                  <c:v>49366.850000000006</c:v>
                </c:pt>
                <c:pt idx="45">
                  <c:v>48589.380000000005</c:v>
                </c:pt>
                <c:pt idx="46">
                  <c:v>47636.74</c:v>
                </c:pt>
                <c:pt idx="47">
                  <c:v>46432.450000000004</c:v>
                </c:pt>
                <c:pt idx="48">
                  <c:v>45721.11</c:v>
                </c:pt>
                <c:pt idx="49">
                  <c:v>44777.840000000004</c:v>
                </c:pt>
                <c:pt idx="50">
                  <c:v>43871.119999999995</c:v>
                </c:pt>
                <c:pt idx="51">
                  <c:v>42665.83</c:v>
                </c:pt>
                <c:pt idx="52">
                  <c:v>41711.769999999997</c:v>
                </c:pt>
                <c:pt idx="53">
                  <c:v>40264.159999999996</c:v>
                </c:pt>
                <c:pt idx="54">
                  <c:v>39186.67</c:v>
                </c:pt>
                <c:pt idx="55">
                  <c:v>38662.68</c:v>
                </c:pt>
                <c:pt idx="56">
                  <c:v>38234.17</c:v>
                </c:pt>
                <c:pt idx="57">
                  <c:v>37217.5</c:v>
                </c:pt>
                <c:pt idx="58">
                  <c:v>36063.21</c:v>
                </c:pt>
                <c:pt idx="59">
                  <c:v>33864.850000000006</c:v>
                </c:pt>
                <c:pt idx="60">
                  <c:v>32936.1</c:v>
                </c:pt>
                <c:pt idx="61">
                  <c:v>31508.799999999996</c:v>
                </c:pt>
                <c:pt idx="62">
                  <c:v>30709.87</c:v>
                </c:pt>
                <c:pt idx="63">
                  <c:v>29741.03</c:v>
                </c:pt>
                <c:pt idx="64">
                  <c:v>28500.84</c:v>
                </c:pt>
                <c:pt idx="65">
                  <c:v>27548.79</c:v>
                </c:pt>
                <c:pt idx="66">
                  <c:v>26788.77</c:v>
                </c:pt>
                <c:pt idx="67">
                  <c:v>26057.609999999997</c:v>
                </c:pt>
                <c:pt idx="68">
                  <c:v>25040.69</c:v>
                </c:pt>
                <c:pt idx="69">
                  <c:v>27030.57</c:v>
                </c:pt>
                <c:pt idx="70">
                  <c:v>27102.809999999998</c:v>
                </c:pt>
                <c:pt idx="71">
                  <c:v>26592.400000000001</c:v>
                </c:pt>
                <c:pt idx="72">
                  <c:v>28266.06</c:v>
                </c:pt>
                <c:pt idx="73">
                  <c:v>27956.639999999992</c:v>
                </c:pt>
                <c:pt idx="74">
                  <c:v>27914.21</c:v>
                </c:pt>
                <c:pt idx="75">
                  <c:v>27650.54</c:v>
                </c:pt>
                <c:pt idx="76">
                  <c:v>30351.77</c:v>
                </c:pt>
                <c:pt idx="77">
                  <c:v>29915.599999999995</c:v>
                </c:pt>
                <c:pt idx="78">
                  <c:v>29520.609999999997</c:v>
                </c:pt>
                <c:pt idx="79">
                  <c:v>29349.22</c:v>
                </c:pt>
                <c:pt idx="80">
                  <c:v>31026.420000000002</c:v>
                </c:pt>
                <c:pt idx="81">
                  <c:v>30641.149999999998</c:v>
                </c:pt>
                <c:pt idx="82">
                  <c:v>30318.89</c:v>
                </c:pt>
                <c:pt idx="83">
                  <c:v>30237.809999999998</c:v>
                </c:pt>
                <c:pt idx="84">
                  <c:v>30257.89</c:v>
                </c:pt>
                <c:pt idx="85">
                  <c:v>30025.62</c:v>
                </c:pt>
                <c:pt idx="86">
                  <c:v>29956.62</c:v>
                </c:pt>
                <c:pt idx="87">
                  <c:v>30350.91</c:v>
                </c:pt>
                <c:pt idx="88">
                  <c:v>29934.07</c:v>
                </c:pt>
                <c:pt idx="89">
                  <c:v>29674.36</c:v>
                </c:pt>
                <c:pt idx="90">
                  <c:v>29427.86</c:v>
                </c:pt>
              </c:numCache>
            </c:numRef>
          </c:val>
        </c:ser>
        <c:dLbls/>
        <c:marker val="1"/>
        <c:axId val="53236096"/>
        <c:axId val="53237632"/>
      </c:lineChart>
      <c:dateAx>
        <c:axId val="53236096"/>
        <c:scaling>
          <c:orientation val="minMax"/>
        </c:scaling>
        <c:axPos val="b"/>
        <c:numFmt formatCode="[$-410]mmm\-yy;@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237632"/>
        <c:crosses val="autoZero"/>
        <c:auto val="1"/>
        <c:lblOffset val="100"/>
        <c:baseTimeUnit val="months"/>
        <c:majorUnit val="6"/>
        <c:majorTimeUnit val="months"/>
      </c:dateAx>
      <c:valAx>
        <c:axId val="532376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236096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solidFill>
            <a:schemeClr val="tx2">
              <a:lumMod val="50000"/>
            </a:schemeClr>
          </a:solidFill>
        </a:defRPr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50" baseline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'[Dati Fondo 2007_2013.xlsx]Totali con 2013'!$B$3</c:f>
              <c:strCache>
                <c:ptCount val="1"/>
                <c:pt idx="0">
                  <c:v>N. operazioni accolte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'[Dati Fondo 2007_2013.xlsx]Totali con 2013'!$A$4:$A$11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 formatCode="mmm\-yy">
                  <c:v>41821</c:v>
                </c:pt>
              </c:numCache>
            </c:numRef>
          </c:cat>
          <c:val>
            <c:numRef>
              <c:f>'[Dati Fondo 2007_2013.xlsx]Totali con 2013'!$B$4:$B$11</c:f>
              <c:numCache>
                <c:formatCode>#,##0</c:formatCode>
                <c:ptCount val="8"/>
                <c:pt idx="0">
                  <c:v>12940</c:v>
                </c:pt>
                <c:pt idx="1">
                  <c:v>13947</c:v>
                </c:pt>
                <c:pt idx="2">
                  <c:v>24598</c:v>
                </c:pt>
                <c:pt idx="3">
                  <c:v>50074</c:v>
                </c:pt>
                <c:pt idx="4">
                  <c:v>55202</c:v>
                </c:pt>
                <c:pt idx="5">
                  <c:v>61410</c:v>
                </c:pt>
                <c:pt idx="6">
                  <c:v>77236</c:v>
                </c:pt>
                <c:pt idx="7">
                  <c:v>52537</c:v>
                </c:pt>
              </c:numCache>
            </c:numRef>
          </c:val>
        </c:ser>
        <c:dLbls/>
        <c:gapDepth val="0"/>
        <c:shape val="box"/>
        <c:axId val="53278976"/>
        <c:axId val="53940224"/>
        <c:axId val="0"/>
      </c:bar3DChart>
      <c:catAx>
        <c:axId val="532789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940224"/>
        <c:crosses val="autoZero"/>
        <c:auto val="1"/>
        <c:lblAlgn val="ctr"/>
        <c:lblOffset val="100"/>
      </c:catAx>
      <c:valAx>
        <c:axId val="5394022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278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>
          <a:solidFill>
            <a:schemeClr val="tx2">
              <a:lumMod val="50000"/>
            </a:schemeClr>
          </a:solidFill>
        </a:defRPr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5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Finanziamenti e garanzie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'[Dati Fondo 2007_2013.xlsx]Totali con 2013'!$C$3</c:f>
              <c:strCache>
                <c:ptCount val="1"/>
                <c:pt idx="0">
                  <c:v>Imp. finanziamenti garantiti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'[Dati Fondo 2007_2013.xlsx]Totali con 2013'!$A$4:$A$11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 formatCode="mmm\-yy">
                  <c:v>41821</c:v>
                </c:pt>
              </c:numCache>
            </c:numRef>
          </c:cat>
          <c:val>
            <c:numRef>
              <c:f>'[Dati Fondo 2007_2013.xlsx]Totali con 2013'!$C$4:$C$11</c:f>
              <c:numCache>
                <c:formatCode>#,##0</c:formatCode>
                <c:ptCount val="8"/>
                <c:pt idx="0">
                  <c:v>2299763578.2399998</c:v>
                </c:pt>
                <c:pt idx="1">
                  <c:v>2347249851.726243</c:v>
                </c:pt>
                <c:pt idx="2">
                  <c:v>4897659678.6622047</c:v>
                </c:pt>
                <c:pt idx="3">
                  <c:v>9072054757.1166611</c:v>
                </c:pt>
                <c:pt idx="4">
                  <c:v>8340131953.7377777</c:v>
                </c:pt>
                <c:pt idx="5">
                  <c:v>8158098971.5699892</c:v>
                </c:pt>
                <c:pt idx="6">
                  <c:v>10822538998.849991</c:v>
                </c:pt>
                <c:pt idx="7">
                  <c:v>7608904919</c:v>
                </c:pt>
              </c:numCache>
            </c:numRef>
          </c:val>
        </c:ser>
        <c:ser>
          <c:idx val="1"/>
          <c:order val="1"/>
          <c:tx>
            <c:strRef>
              <c:f>'[Dati Fondo 2007_2013.xlsx]Totali con 2013'!$D$3</c:f>
              <c:strCache>
                <c:ptCount val="1"/>
                <c:pt idx="0">
                  <c:v>Imp. garantito dal Fondo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'[Dati Fondo 2007_2013.xlsx]Totali con 2013'!$A$4:$A$11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 formatCode="mmm\-yy">
                  <c:v>41821</c:v>
                </c:pt>
              </c:numCache>
            </c:numRef>
          </c:cat>
          <c:val>
            <c:numRef>
              <c:f>'[Dati Fondo 2007_2013.xlsx]Totali con 2013'!$D$4:$D$11</c:f>
              <c:numCache>
                <c:formatCode>#,##0</c:formatCode>
                <c:ptCount val="8"/>
                <c:pt idx="0">
                  <c:v>1150358837.2700016</c:v>
                </c:pt>
                <c:pt idx="1">
                  <c:v>1159403454.8100009</c:v>
                </c:pt>
                <c:pt idx="2">
                  <c:v>2741895912.4499974</c:v>
                </c:pt>
                <c:pt idx="3">
                  <c:v>5200453435.0499935</c:v>
                </c:pt>
                <c:pt idx="4">
                  <c:v>4413397568.130003</c:v>
                </c:pt>
                <c:pt idx="5">
                  <c:v>4020954180.3399925</c:v>
                </c:pt>
                <c:pt idx="6">
                  <c:v>6429585037.7299976</c:v>
                </c:pt>
                <c:pt idx="7">
                  <c:v>4857106952</c:v>
                </c:pt>
              </c:numCache>
            </c:numRef>
          </c:val>
        </c:ser>
        <c:dLbls/>
        <c:gapDepth val="0"/>
        <c:shape val="box"/>
        <c:axId val="53994624"/>
        <c:axId val="53996160"/>
        <c:axId val="0"/>
      </c:bar3DChart>
      <c:catAx>
        <c:axId val="539946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996160"/>
        <c:crosses val="autoZero"/>
        <c:auto val="1"/>
        <c:lblAlgn val="ctr"/>
        <c:lblOffset val="100"/>
      </c:catAx>
      <c:valAx>
        <c:axId val="539961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994624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>
          <a:solidFill>
            <a:schemeClr val="tx2">
              <a:lumMod val="50000"/>
            </a:schemeClr>
          </a:solidFill>
        </a:defRPr>
      </a:pPr>
      <a:endParaRPr lang="it-IT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DB8C6-FA7A-4E70-840C-1A35FC54CE48}" type="datetimeFigureOut">
              <a:rPr lang="it-IT" smtClean="0"/>
              <a:pPr/>
              <a:t>10/10/2014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97409-2FC8-485D-88D0-E1C377B12E2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204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07BCD-9C74-4DAF-A823-C24C0C742931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8046-1B29-4DD6-8376-20681685C5CD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555DB-C0F9-44AC-A2AD-47C9BEDB6071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B1A7-0043-4F48-9F03-471D9CE5AA79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31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70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F642-EDD0-498F-BE33-FA5E0F402131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1587-4392-4B54-AFB6-58E11001CD3D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6" y="3429004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4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0A78-D6BD-461B-ABE0-417716C989C8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7B599-FC30-4841-97F7-975B59D7C9DD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D81B-09A4-4E59-8F2D-15EA6DE352C2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525-A815-4DCD-B8E4-58D44A3E3145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2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939D3-8865-4139-9651-D64889F47C72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3" y="6250168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1EE5F37-1DD4-41DB-9D5F-9A8E42CB123F}" type="datetime1">
              <a:rPr lang="it-IT" smtClean="0"/>
              <a:pPr/>
              <a:t>10/10/2014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6250168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7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286E5D0-4942-48B5-96DD-C6EFF0D5CB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55576" y="2850285"/>
            <a:ext cx="7632848" cy="1545208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endParaRPr lang="it-IT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it-IT" sz="3100" b="1" dirty="0" smtClean="0">
                <a:solidFill>
                  <a:schemeClr val="bg1"/>
                </a:solidFill>
                <a:latin typeface="Calibri" pitchFamily="34" charset="0"/>
              </a:rPr>
              <a:t>LE NOVITA’ NORMATIVE E LA COLLABORAZIONE DEI CONFIDI CON IL FONDO CENTRALE DI GARANZIA</a:t>
            </a:r>
          </a:p>
        </p:txBody>
      </p:sp>
      <p:sp>
        <p:nvSpPr>
          <p:cNvPr id="5" name="Titolo 5"/>
          <p:cNvSpPr txBox="1">
            <a:spLocks/>
          </p:cNvSpPr>
          <p:nvPr/>
        </p:nvSpPr>
        <p:spPr>
          <a:xfrm>
            <a:off x="685800" y="836712"/>
            <a:ext cx="7772400" cy="1752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nstler Script" pitchFamily="66" charset="0"/>
                <a:ea typeface="+mj-ea"/>
                <a:cs typeface="Calibri" pitchFamily="34" charset="0"/>
              </a:rPr>
              <a:t>Ministero dello Sviluppo Economico</a:t>
            </a:r>
            <a:endParaRPr kumimoji="0" lang="it-IT" sz="4800" b="1" i="1" u="none" strike="noStrike" kern="1200" cap="none" spc="10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Kunstler Script" pitchFamily="66" charset="0"/>
              <a:ea typeface="+mj-ea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4489" y="260648"/>
            <a:ext cx="831851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586902" y="4351248"/>
            <a:ext cx="7903830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it-IT" sz="2600" b="1" i="1" u="sng" dirty="0" smtClean="0">
                <a:solidFill>
                  <a:schemeClr val="tx2">
                    <a:lumMod val="50000"/>
                  </a:schemeClr>
                </a:solidFill>
              </a:rPr>
              <a:t>Quale ruolo per i confidi nel nuovo contesto di mercato?</a:t>
            </a:r>
          </a:p>
          <a:p>
            <a:pPr algn="ctr">
              <a:spcAft>
                <a:spcPts val="1200"/>
              </a:spcAft>
            </a:pPr>
            <a:r>
              <a:rPr lang="it-IT" sz="2000" b="1" i="1" dirty="0" smtClean="0">
                <a:solidFill>
                  <a:schemeClr val="tx2">
                    <a:lumMod val="50000"/>
                  </a:schemeClr>
                </a:solidFill>
              </a:rPr>
              <a:t>Milano, 10 ottobre 2014</a:t>
            </a:r>
            <a:endParaRPr lang="it-IT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8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A)  GARANZIE SU PORTAFOGLI DI FINANZIAMENTI</a:t>
            </a:r>
            <a:endParaRPr lang="it-IT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564342"/>
            <a:ext cx="86409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Il Fondo può oggi concedere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garanzie anche su portafogli di finanziamenti erogati da banche e intermediari finanziari a PMI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In tal caso, il Fondo interviene, nell’ambito di uno schema di garanzia cd. </a:t>
            </a:r>
            <a:r>
              <a:rPr lang="it-IT" sz="2000" i="1" dirty="0" err="1" smtClean="0">
                <a:solidFill>
                  <a:schemeClr val="tx2">
                    <a:lumMod val="50000"/>
                  </a:schemeClr>
                </a:solidFill>
              </a:rPr>
              <a:t>tranched</a:t>
            </a: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 cover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, per coprire una quota pari all’80% della </a:t>
            </a: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tranche junior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 del portafoglio, fino a un limite massimo pari al 5% dell’ammontare del portafoglio (6% nel casi di portafogli dedicati al finanziamento di investimenti o progetti di RSI).</a:t>
            </a:r>
          </a:p>
          <a:p>
            <a:pPr algn="just">
              <a:spcAft>
                <a:spcPts val="12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Per tale operatività sono riservate risorse per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100 milioni di euro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, con le quali si conta di attivare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nuovi finanziamenti alle PMI per un importo complessivo compreso tra 1,6 e 2 miliardi di euro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3009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B)  AGGIORNAMENTO DEI CRITERI DI VALUTAZIONE…</a:t>
            </a:r>
            <a:endParaRPr lang="it-IT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913325"/>
            <a:ext cx="86409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Il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decreto del fare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ha previsto una serie di misure volte al potenziamento dell’efficacia degli interventi del Fondo, attuate con successivo 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27 dicembre 2013.</a:t>
            </a:r>
          </a:p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La principale misura è rappresentata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dall’adeguamento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dei criteri di valutazione economico-finanziaria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delle imprese in funzione dell’andamento del ciclo economico, al fine di consentire l’accesso alla garanzia pubblica anche in favore di quelle imprese che, pur alle prese con contingenti e inevitabili difficoltà, restano comunque sane e con reali prospettive di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sviluppo.</a:t>
            </a:r>
          </a:p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Dalle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analisi effettuate dal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Ministero,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tale operazione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ha, di fatto,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raddoppiato la platea di imprese potenzialmente beneficiarie della garanzia del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Fondo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563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B) …E LE ALTRE MISURE DEL DECRETO </a:t>
            </a:r>
            <a:r>
              <a:rPr lang="it-IT" sz="28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DEL FARE</a:t>
            </a:r>
            <a:endParaRPr lang="it-IT" sz="28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466839"/>
            <a:ext cx="86409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Le altre misure contenute nel </a:t>
            </a: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decreto del fare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 riguardano: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l’obbligo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per i richiedenti di indicare, in sede di domanda, le condizioni applicate al finanziamento “con” e “senza” la garanzia del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Fondo, al fine di dare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maggiore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evidenza del vantaggio generato dalla garanzia pubblica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in favore delle PMI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beneficiarie;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il rilascio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della garanzia del Fondo solo ed esclusivamente in relazione a operazioni finanziarie non ancora deliberate dal soggetto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finanziatore*.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1520" y="5012344"/>
            <a:ext cx="8496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*Il </a:t>
            </a:r>
            <a:r>
              <a:rPr lang="it-IT" sz="1400" i="1" dirty="0" smtClean="0">
                <a:solidFill>
                  <a:schemeClr val="tx2">
                    <a:lumMod val="50000"/>
                  </a:schemeClr>
                </a:solidFill>
              </a:rPr>
              <a:t>decreto del fare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 utilizza una formulazione generica che riferisce tale previsione alla «</a:t>
            </a:r>
            <a:r>
              <a:rPr lang="it-IT" sz="1400" i="1" dirty="0" smtClean="0">
                <a:solidFill>
                  <a:schemeClr val="tx2">
                    <a:lumMod val="50000"/>
                  </a:schemeClr>
                </a:solidFill>
              </a:rPr>
              <a:t>garanzia del Fondo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». Il decreto attuativo (</a:t>
            </a:r>
            <a:r>
              <a:rPr lang="it-IT" sz="1400" dirty="0" err="1" smtClean="0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 27.12.2013) ha pedissequamente ripreso tale formulazione. Pertanto, sulla base dell’attuale assetto normativo, lo «sbarramento» all’accesso al Fondo per le operazioni già deliberate dal soggetto finanziatore vale sia per la </a:t>
            </a:r>
            <a:r>
              <a:rPr lang="it-IT" sz="1400" i="1" dirty="0" smtClean="0">
                <a:solidFill>
                  <a:schemeClr val="tx2">
                    <a:lumMod val="50000"/>
                  </a:schemeClr>
                </a:solidFill>
              </a:rPr>
              <a:t>garanzia diretta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 che per la </a:t>
            </a:r>
            <a:r>
              <a:rPr lang="it-IT" sz="1400" i="1" dirty="0" smtClean="0">
                <a:solidFill>
                  <a:schemeClr val="tx2">
                    <a:lumMod val="50000"/>
                  </a:schemeClr>
                </a:solidFill>
              </a:rPr>
              <a:t>controgaranzia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pPr algn="just"/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Tuttavia, in considerazione delle oggettive difficoltà procedurali che la norma genera nella sua applicazione alla controgaranzia (incertezza in merito alla positiva delibera del finanziamento bancario a fronte di rischi assunti, in via preventiva, dal confidi; allungamento dei tempi e delle procedure istruttorie, ecc.) è in sede di predisposizione una modifica al citato </a:t>
            </a:r>
            <a:r>
              <a:rPr lang="it-IT" sz="1400" dirty="0" err="1" smtClean="0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1400" dirty="0" smtClean="0">
                <a:solidFill>
                  <a:schemeClr val="tx2">
                    <a:lumMod val="50000"/>
                  </a:schemeClr>
                </a:solidFill>
              </a:rPr>
              <a:t> attuativo, finalizzata a circoscrivere l’efficacia di tale norma alla sola garanzia diretta.</a:t>
            </a:r>
            <a:endParaRPr lang="it-IT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Connettore 1 4"/>
          <p:cNvCxnSpPr/>
          <p:nvPr/>
        </p:nvCxnSpPr>
        <p:spPr>
          <a:xfrm>
            <a:off x="323528" y="4913177"/>
            <a:ext cx="396044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67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C)  SOSTEGNO A UN MAGGIOR RICORSO A </a:t>
            </a:r>
            <a:r>
              <a:rPr lang="it-IT" sz="28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MINI BOND</a:t>
            </a:r>
            <a:endParaRPr lang="it-IT" sz="28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564342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Le imprese italiane presentano, come noto, una incidenza molto elevata, rispetto alle imprese dei principali </a:t>
            </a: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partner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 europei, dei prestiti bancari rispetto al totale delle fonti di finanziamento.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Al fine di ampliare i canali di finanziamento per le PMI e di rendere maggiormente appetibili per gli investitori istituzionali i titoli di debito emessi dalle imprese di minore dimensione,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il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decreto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destinazione Italia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ha disposto che la garanzia del Fondo può essere concessa anche in favore di SGR che, in nome e per conto dei fondi comuni di investimento da esse gestiti, sottoscrivono obbligazioni o titolo similari (</a:t>
            </a:r>
            <a:r>
              <a:rPr lang="it-IT" sz="2000" b="1" i="1" dirty="0" smtClean="0">
                <a:solidFill>
                  <a:schemeClr val="tx2">
                    <a:lumMod val="50000"/>
                  </a:schemeClr>
                </a:solidFill>
              </a:rPr>
              <a:t>mini bond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) emessi da piccole e medie imprese.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In attuazione di tale previsione, è stato adottato il decreto attuativo (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5 giugno 2014) che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ha disciplinato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le modalità di concessione della garanzia del Fondo, sia in relazione a singole emissioni di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mini bond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, sia a portafogli di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mini bond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30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bg1"/>
                </a:solidFill>
              </a:rPr>
              <a:t>CONSIDERAZIONI SULL’EFFICACIA DEL FONDO DI GARANZIA</a:t>
            </a:r>
            <a:endParaRPr lang="it-IT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VALUTAZIONI DELL’EFFICACIA DEL FONDO (1/2)</a:t>
            </a:r>
            <a:endParaRPr lang="it-IT" sz="28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564342"/>
            <a:ext cx="86409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Negli ultimi 12 mesi, sono stati realizzati alcuni studi tesi a misurare l’efficacia del Fondo di garanzia.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Un primo rapporto, effettuato dal Nucleo “Valutazione Informazione Progetti” del Programma Operativo Nazionale “Ricerca e Competitività FESR 2007-2013”, ha evidenziato una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correlazione positiva tra il grado di utilizzo del Fondo di garanzia e il tasso di sviluppo dell’economia locale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Nel rapporto è presente anche una valutazione di tipo qualitativo sui dati raccolti dal cosiddetto “questionario trasparenza”, che i soggetti richiedenti sono tenuti a compilare in sede di richiesta. I risultati raccolti indicano che,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nella larga maggioranza dei casi (93%), gli operatori individuano un beneficio per l’impresa beneficiaria della garanzia del Fondo, in termini di un “maggior credito concesso all’impresa”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(80% dei casi) e in termini di minore tasso di interesse.</a:t>
            </a:r>
          </a:p>
        </p:txBody>
      </p:sp>
    </p:spTree>
    <p:extLst>
      <p:ext uri="{BB962C8B-B14F-4D97-AF65-F5344CB8AC3E}">
        <p14:creationId xmlns:p14="http://schemas.microsoft.com/office/powerpoint/2010/main" xmlns="" val="417735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VALUTAZIONI DELL’EFFICACIA DEL FONDO (2/2)</a:t>
            </a:r>
            <a:endParaRPr lang="it-IT" sz="28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564342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Una seconda indagine, di tipo qualitativo, è stata condotta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da un primario istituto nazionale di ricerca, con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l’ascolto di un campione di 2.771 soggetti, rappresentativo dell’universo delle imprese beneficiarie del Fondo di garanzia.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Il sondaggio ha evidenziato che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la grande maggioranza delle imprese intervistate (64%) ha percepito un vantaggio dall’ottenimento della garanzia del Fondo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(il 17% delle imprese non ha riscontrato alcun vantaggio e il 19% del campione non sa rispondere alla specifica domanda).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Rispetto alle imprese che hanno percepito vantaggi dalla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garanzia: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il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16%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delle stesse ha dichiarato che, in assenza dell’intervento pubblico, non avrebbe ottenuto alcun finanziamento (specie se imprese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femminili);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il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58%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dichiara che avrebbe ottenuto un finanziamento ma con condizioni economiche meno vantaggiose o per un minore importo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36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90032" y="2420018"/>
            <a:ext cx="7772400" cy="1801070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chemeClr val="bg1"/>
                </a:solidFill>
              </a:rPr>
              <a:t>LA PROSSIMA SFIDA:</a:t>
            </a:r>
            <a:br>
              <a:rPr lang="it-IT" sz="4000" b="1" dirty="0" smtClean="0">
                <a:solidFill>
                  <a:schemeClr val="bg1"/>
                </a:solidFill>
              </a:rPr>
            </a:br>
            <a:r>
              <a:rPr lang="it-IT" sz="4000" b="1" dirty="0" smtClean="0">
                <a:solidFill>
                  <a:schemeClr val="bg1"/>
                </a:solidFill>
              </a:rPr>
              <a:t>UN SISTEMA PIU’ RAZIONALE ED EFFICIENTE DELLA GARANZIA PUBBLICA</a:t>
            </a:r>
            <a:endParaRPr lang="it-IT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SCARSA ORGANICITA’ DEL SISTEMA</a:t>
            </a:r>
            <a:endParaRPr lang="it-IT" sz="28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491772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Il </a:t>
            </a: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Sistema della garanzia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ha svolto un ruolo importante nel corso di questi ultimi anni. In una situazione di evidente difficoltà per l’economia del Paese, la strategia è stata orientata all’utilizzo di tutte le leve a disposizione per assicurare un congruo flusso di prestiti bancari alle imprese.</a:t>
            </a:r>
          </a:p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Tuttavia, non possono essere trascurati i limiti che il sistema ha palesato in questi anni, riconducibili, principalmente a:</a:t>
            </a:r>
          </a:p>
          <a:p>
            <a:pPr marL="261938" indent="-261938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una 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</a:rPr>
              <a:t>scarsa organicità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, con ampie aree di sovrapposizione tra gli interventi attuati ai vari livelli di governo e perdita di efficienza lungo una filiera della garanzia a volte troppo lunga e poco trasparente;</a:t>
            </a:r>
          </a:p>
          <a:p>
            <a:pPr marL="261938" indent="-261938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una 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</a:rPr>
              <a:t>eccessiva frammentazione del mondo dei confidi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, con la numerosa presenza di soggetti non sufficientemente strutturati, 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patrimonialmente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e 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</a:rPr>
              <a:t>organizzativamente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261938" indent="-261938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un 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</a:rPr>
              <a:t>basso livello di standardizzazione nelle procedure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di accesso ai vari interventi pubblici di garanzia, con elevati costi, anche di apprendimento, da parte degli operatori e delle imprese.</a:t>
            </a:r>
          </a:p>
        </p:txBody>
      </p:sp>
    </p:spTree>
    <p:extLst>
      <p:ext uri="{BB962C8B-B14F-4D97-AF65-F5344CB8AC3E}">
        <p14:creationId xmlns:p14="http://schemas.microsoft.com/office/powerpoint/2010/main" xmlns="" val="53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852936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La vera sfida per il prossimo futuro è rappresentata dall’evoluzione verso un </a:t>
            </a: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sistema della garanzia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più integrato, razionale ed efficiente. A tal fine, i punti principali sui quali è necessario intervenire sono: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 PASSI VERSO UN SISTEMA PIU’ EFFICIENTE</a:t>
            </a:r>
            <a:endParaRPr lang="it-IT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4149080"/>
            <a:ext cx="8352928" cy="430887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rgbClr val="FF0000"/>
                </a:solidFill>
              </a:rPr>
              <a:t>1. </a:t>
            </a:r>
            <a:r>
              <a:rPr lang="it-IT" sz="2200" b="1" dirty="0">
                <a:solidFill>
                  <a:srgbClr val="FF0000"/>
                </a:solidFill>
              </a:rPr>
              <a:t>Rafforzamento dei </a:t>
            </a:r>
            <a:r>
              <a:rPr lang="it-IT" sz="2200" b="1" dirty="0" smtClean="0">
                <a:solidFill>
                  <a:srgbClr val="FF0000"/>
                </a:solidFill>
              </a:rPr>
              <a:t>confidi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5013176"/>
            <a:ext cx="8352928" cy="430887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00000"/>
            </a:pPr>
            <a:r>
              <a:rPr lang="it-IT" sz="2200" b="1" dirty="0" smtClean="0">
                <a:solidFill>
                  <a:srgbClr val="FF0000"/>
                </a:solidFill>
              </a:rPr>
              <a:t>2. Riforma delle modalità di accesso del Fondo di garanzia</a:t>
            </a:r>
            <a:endParaRPr lang="it-IT" altLang="it-IT" sz="2200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95536" y="5878433"/>
            <a:ext cx="8352928" cy="430887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00000"/>
            </a:pPr>
            <a:r>
              <a:rPr lang="it-IT" sz="2200" b="1" dirty="0" smtClean="0">
                <a:solidFill>
                  <a:srgbClr val="FF0000"/>
                </a:solidFill>
              </a:rPr>
              <a:t>3. Ridefinizione della misura della garanzia per tipologia di intervento</a:t>
            </a:r>
            <a:endParaRPr lang="it-IT" altLang="it-IT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latin typeface="Calibri" pitchFamily="34" charset="0"/>
                <a:cs typeface="Calibri" pitchFamily="34" charset="0"/>
              </a:rPr>
              <a:t>IL MERCATO DEL CREDITO IN ITALIA (1/3)</a:t>
            </a:r>
            <a:endParaRPr lang="it-IT" sz="28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6754088"/>
              </p:ext>
            </p:extLst>
          </p:nvPr>
        </p:nvGraphicFramePr>
        <p:xfrm>
          <a:off x="899592" y="2564904"/>
          <a:ext cx="7394402" cy="4196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3211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521924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SzPct val="100000"/>
            </a:pPr>
            <a:r>
              <a:rPr lang="it-IT" sz="1500" dirty="0" smtClean="0">
                <a:solidFill>
                  <a:schemeClr val="tx2">
                    <a:lumMod val="50000"/>
                  </a:schemeClr>
                </a:solidFill>
              </a:rPr>
              <a:t>I confidi sono stati chiamati, in questi anni di crisi economica, ad un maggiore attività che ha portato a uno </a:t>
            </a:r>
            <a:r>
              <a:rPr lang="it-IT" sz="1500" i="1" dirty="0" smtClean="0">
                <a:solidFill>
                  <a:schemeClr val="tx2">
                    <a:lumMod val="50000"/>
                  </a:schemeClr>
                </a:solidFill>
              </a:rPr>
              <a:t>stress</a:t>
            </a:r>
            <a:r>
              <a:rPr lang="it-IT" sz="1500" dirty="0" smtClean="0">
                <a:solidFill>
                  <a:schemeClr val="tx2">
                    <a:lumMod val="50000"/>
                  </a:schemeClr>
                </a:solidFill>
              </a:rPr>
              <a:t> della struttura patrimoniale di molti operatori.</a:t>
            </a:r>
          </a:p>
          <a:p>
            <a:pPr algn="just"/>
            <a:r>
              <a:rPr lang="it-IT" sz="1500" dirty="0" smtClean="0">
                <a:solidFill>
                  <a:schemeClr val="tx2">
                    <a:lumMod val="50000"/>
                  </a:schemeClr>
                </a:solidFill>
              </a:rPr>
              <a:t>Il tasso di sofferenza dei confidi – nonostante rimanga in linea con quello registrato dal sistema bancario – è decisamente aumentato nell’ultimo quinquennio.</a:t>
            </a:r>
          </a:p>
          <a:p>
            <a:pPr algn="just"/>
            <a:r>
              <a:rPr lang="it-IT" sz="1500" dirty="0" smtClean="0">
                <a:solidFill>
                  <a:schemeClr val="tx2">
                    <a:lumMod val="50000"/>
                  </a:schemeClr>
                </a:solidFill>
              </a:rPr>
              <a:t>Il rapporto tra ammontare complessivo degli incagli e delle sofferenze e l’ammontare delle risorse (patrimonio + fondi rischi) poste a loro copertura è sensibilmente cresciuto negli ultimi anni.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1. RAFFORZAMENTO DEI CONFIDI: </a:t>
            </a: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il contesto</a:t>
            </a:r>
            <a:endParaRPr lang="it-IT" sz="2500" u="sng" dirty="0"/>
          </a:p>
        </p:txBody>
      </p:sp>
      <p:grpSp>
        <p:nvGrpSpPr>
          <p:cNvPr id="4" name="Gruppo 3"/>
          <p:cNvGrpSpPr/>
          <p:nvPr/>
        </p:nvGrpSpPr>
        <p:grpSpPr>
          <a:xfrm>
            <a:off x="899592" y="3990550"/>
            <a:ext cx="7416824" cy="2852936"/>
            <a:chOff x="884516" y="3832582"/>
            <a:chExt cx="7503908" cy="2980794"/>
          </a:xfrm>
        </p:grpSpPr>
        <p:sp>
          <p:nvSpPr>
            <p:cNvPr id="5" name="CasellaDiTesto 4"/>
            <p:cNvSpPr txBox="1"/>
            <p:nvPr/>
          </p:nvSpPr>
          <p:spPr>
            <a:xfrm>
              <a:off x="2370816" y="6536377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chemeClr val="bg2">
                      <a:lumMod val="10000"/>
                    </a:schemeClr>
                  </a:solidFill>
                </a:rPr>
                <a:t>Fonte: </a:t>
              </a:r>
              <a:r>
                <a:rPr lang="it-IT" sz="1200" i="1" dirty="0" smtClean="0">
                  <a:solidFill>
                    <a:schemeClr val="bg2">
                      <a:lumMod val="10000"/>
                    </a:schemeClr>
                  </a:solidFill>
                </a:rPr>
                <a:t>Il Sistema dei Confidi in Italia</a:t>
              </a:r>
              <a:r>
                <a:rPr lang="it-IT" sz="1200" dirty="0" smtClean="0">
                  <a:solidFill>
                    <a:schemeClr val="bg2">
                      <a:lumMod val="10000"/>
                    </a:schemeClr>
                  </a:solidFill>
                </a:rPr>
                <a:t>, AAVV a cura di Marco </a:t>
              </a:r>
              <a:r>
                <a:rPr lang="it-IT" sz="1200" dirty="0" err="1" smtClean="0">
                  <a:solidFill>
                    <a:schemeClr val="bg2">
                      <a:lumMod val="10000"/>
                    </a:schemeClr>
                  </a:solidFill>
                </a:rPr>
                <a:t>Nicolai</a:t>
              </a:r>
              <a:r>
                <a:rPr lang="it-IT" sz="1200" dirty="0" smtClean="0">
                  <a:solidFill>
                    <a:schemeClr val="bg2">
                      <a:lumMod val="10000"/>
                    </a:schemeClr>
                  </a:solidFill>
                </a:rPr>
                <a:t>, 2013</a:t>
              </a:r>
              <a:endParaRPr lang="it-IT" sz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84516" y="3875706"/>
              <a:ext cx="3178664" cy="2649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3832582"/>
              <a:ext cx="3456384" cy="2770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Connettore 1 7"/>
            <p:cNvCxnSpPr/>
            <p:nvPr/>
          </p:nvCxnSpPr>
          <p:spPr>
            <a:xfrm>
              <a:off x="4484916" y="3861048"/>
              <a:ext cx="0" cy="266429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53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1. RAFFORZAMENTO DEI CONFIDI: </a:t>
            </a: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previsione normativa</a:t>
            </a:r>
            <a:endParaRPr lang="it-IT" sz="2500" b="1" i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549828"/>
            <a:ext cx="864096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sz="1900" dirty="0" smtClean="0">
                <a:solidFill>
                  <a:schemeClr val="tx2">
                    <a:lumMod val="50000"/>
                  </a:schemeClr>
                </a:solidFill>
              </a:rPr>
              <a:t>La </a:t>
            </a:r>
            <a:r>
              <a:rPr lang="it-IT" sz="1900" i="1" dirty="0">
                <a:solidFill>
                  <a:schemeClr val="tx2">
                    <a:lumMod val="50000"/>
                  </a:schemeClr>
                </a:solidFill>
              </a:rPr>
              <a:t>l</a:t>
            </a:r>
            <a:r>
              <a:rPr lang="it-IT" sz="1900" i="1" dirty="0" smtClean="0">
                <a:solidFill>
                  <a:schemeClr val="tx2">
                    <a:lumMod val="50000"/>
                  </a:schemeClr>
                </a:solidFill>
              </a:rPr>
              <a:t>egge di stabilità </a:t>
            </a:r>
            <a:r>
              <a:rPr lang="it-IT" sz="1900" dirty="0" smtClean="0">
                <a:solidFill>
                  <a:schemeClr val="tx2">
                    <a:lumMod val="50000"/>
                  </a:schemeClr>
                </a:solidFill>
              </a:rPr>
              <a:t>ha già previsto misure (condizionate alla previa autorizzazione della Commissione europea) per il rafforzamento dei confidi, volte a favorire:</a:t>
            </a:r>
          </a:p>
          <a:p>
            <a:pPr marL="363538" indent="-363538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sz="1900" dirty="0" smtClean="0">
                <a:solidFill>
                  <a:schemeClr val="tx2">
                    <a:lumMod val="50000"/>
                  </a:schemeClr>
                </a:solidFill>
              </a:rPr>
              <a:t>processi di crescita dimensionale e di rafforzamento della solidità patrimoniale dei </a:t>
            </a:r>
            <a:r>
              <a:rPr lang="it-IT" sz="1900" b="1" u="sng" dirty="0" smtClean="0">
                <a:solidFill>
                  <a:schemeClr val="tx2">
                    <a:lumMod val="50000"/>
                  </a:schemeClr>
                </a:solidFill>
              </a:rPr>
              <a:t>confidi “vigilati”</a:t>
            </a:r>
          </a:p>
          <a:p>
            <a:pPr marL="363538" indent="-363538"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sz="1900" b="1" dirty="0" smtClean="0">
                <a:solidFill>
                  <a:schemeClr val="tx2">
                    <a:lumMod val="50000"/>
                  </a:schemeClr>
                </a:solidFill>
              </a:rPr>
              <a:t>operazioni di fusione finalizzate all'iscrizione nell'albo degli intermediari vigilati</a:t>
            </a:r>
          </a:p>
          <a:p>
            <a:pPr marL="363538" indent="-363538" algn="just">
              <a:spcAft>
                <a:spcPts val="1200"/>
              </a:spcAft>
              <a:buClr>
                <a:schemeClr val="tx2">
                  <a:lumMod val="50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it-IT" sz="1900" b="1" dirty="0" smtClean="0">
                <a:solidFill>
                  <a:schemeClr val="tx2">
                    <a:lumMod val="50000"/>
                  </a:schemeClr>
                </a:solidFill>
              </a:rPr>
              <a:t>confidi che stipulano contratti di rete </a:t>
            </a:r>
            <a:r>
              <a:rPr lang="it-IT" sz="1900" dirty="0" smtClean="0">
                <a:solidFill>
                  <a:schemeClr val="tx2">
                    <a:lumMod val="50000"/>
                  </a:schemeClr>
                </a:solidFill>
              </a:rPr>
              <a:t>finalizzati al miglioramento dell’efficienza e dell’efficacia operativa dei confidi aderenti i quali, nel loro complesso, erogano garanzie in misura pari ad almeno € 150 milioni.</a:t>
            </a:r>
          </a:p>
          <a:p>
            <a:pPr algn="just">
              <a:spcAft>
                <a:spcPts val="600"/>
              </a:spcAft>
              <a:buClr>
                <a:schemeClr val="tx2">
                  <a:lumMod val="50000"/>
                </a:schemeClr>
              </a:buClr>
              <a:buSzPct val="120000"/>
            </a:pPr>
            <a:r>
              <a:rPr lang="it-IT" sz="1900" dirty="0" smtClean="0">
                <a:solidFill>
                  <a:schemeClr val="tx2">
                    <a:lumMod val="50000"/>
                  </a:schemeClr>
                </a:solidFill>
              </a:rPr>
              <a:t>Per l’attuazione di tali misure è prevista una somma di € 225 milioni a valere sulle disponibilità del Fondo di garanzia (incrementabili con eventuali risorse apportate da regioni, da enti pubblici e da CCIAA, nonché da risorse derivanti dalla Programmazione dell'Unione europea per il periodo 2014-2020).</a:t>
            </a:r>
          </a:p>
        </p:txBody>
      </p:sp>
    </p:spTree>
    <p:extLst>
      <p:ext uri="{BB962C8B-B14F-4D97-AF65-F5344CB8AC3E}">
        <p14:creationId xmlns:p14="http://schemas.microsoft.com/office/powerpoint/2010/main" xmlns="" val="53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789054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Al riguardo, il 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MiSE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ha elaborato una modalità di attuazione della norma, già trasmessa al MEF e recentemente illustrata anche alle associazioni dei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confidi.</a:t>
            </a: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Tale modalità prevede la previa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ripartizione dello stanziamento sulle tre tipologie di intervento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previste dalla norma, con l’assegnazione di un ammontare maggiore di risorse in favore della prima tipologia di confidi, posto che è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obiettivo del </a:t>
            </a:r>
            <a:r>
              <a:rPr lang="it-IT" sz="2000" b="1" dirty="0" err="1">
                <a:solidFill>
                  <a:schemeClr val="tx2">
                    <a:lumMod val="50000"/>
                  </a:schemeClr>
                </a:solidFill>
              </a:rPr>
              <a:t>MiSE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 sostenere prioritariamente l’attività dei “confidi vigilati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Dal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punto di vista tecnico, il sostegno sarebbe rappresentato da un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contributo in c/capitale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erogato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al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confidi e finalizzato, come previsto dalla norma di legge, al suo rafforzamento patrimoniale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3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1. RAFFORZAMENTO DEI CONFIDI: </a:t>
            </a:r>
            <a:r>
              <a:rPr lang="it-IT" sz="23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un’ipotesi di attuazione (1/3)</a:t>
            </a:r>
            <a:endParaRPr lang="it-IT" sz="2300" u="sng" dirty="0"/>
          </a:p>
        </p:txBody>
      </p:sp>
    </p:spTree>
    <p:extLst>
      <p:ext uri="{BB962C8B-B14F-4D97-AF65-F5344CB8AC3E}">
        <p14:creationId xmlns:p14="http://schemas.microsoft.com/office/powerpoint/2010/main" xmlns="" val="53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537329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Tale modalità di intervento (sebbene necessiti,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come peraltro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previsto dalla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stessa norma di legge,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della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preventiva notifica alla Commissione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europea) avrebbe l’indubbio vantaggio di incidere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</a:rPr>
              <a:t>direttamente sul patrimonio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del confidi, realizzando appieno la finalità della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norma,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che parla, appunto, di crescita dimensionale e aumento della solidità patrimoniale dei confidi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Altre ipotesi di intervento recentemente sottoposte alla valutazione del </a:t>
            </a:r>
            <a:r>
              <a:rPr lang="it-IT" sz="2000" dirty="0" err="1" smtClean="0">
                <a:solidFill>
                  <a:schemeClr val="tx2">
                    <a:lumMod val="50000"/>
                  </a:schemeClr>
                </a:solidFill>
              </a:rPr>
              <a:t>MiSE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, come quella  basata sulla concessione di un contributo ai fondi rischi del confidi, anziché al patrimonio, 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</a:rPr>
              <a:t>non inciderebbero sulla patrimonializzazione dei confidi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(dati i noti vincoli di destinazione che assistono tali versamenti).  La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sensazione è che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modalità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di intervento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così congeniate rappresentino una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sorta di palliativo, che forse allevierebbe, nell’immediato, le difficoltà che molti confidi stanno oggi registrando ma che lascerebbe sul tavolo, irrisolti, i problemi di fondo del sistema della garanzia mutualistica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3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1. RAFFORZAMENTO DEI CONFIDI: </a:t>
            </a:r>
            <a:r>
              <a:rPr lang="it-IT" sz="23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un’ipotesi di attuazione (2/3)</a:t>
            </a:r>
            <a:endParaRPr lang="it-IT" sz="2300" u="sng" dirty="0"/>
          </a:p>
        </p:txBody>
      </p:sp>
    </p:spTree>
    <p:extLst>
      <p:ext uri="{BB962C8B-B14F-4D97-AF65-F5344CB8AC3E}">
        <p14:creationId xmlns:p14="http://schemas.microsoft.com/office/powerpoint/2010/main" xmlns="" val="409449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897649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Un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uso più efficiente delle (scarse) risorse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pubbliche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spinge verso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soluzioni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forse più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selettive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ma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più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lungimiranti, che sappiano davvero sostenere e agevolare i processi di evoluzione dei confidi verso strutture più solide e modelli gestionali più efficienti.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3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1. RAFFORZAMENTO DEI CONFIDI: </a:t>
            </a:r>
            <a:r>
              <a:rPr lang="it-IT" sz="23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un’ipotesi di attuazione (3/3)</a:t>
            </a:r>
            <a:endParaRPr lang="it-IT" sz="2300" u="sng" dirty="0"/>
          </a:p>
        </p:txBody>
      </p:sp>
    </p:spTree>
    <p:extLst>
      <p:ext uri="{BB962C8B-B14F-4D97-AF65-F5344CB8AC3E}">
        <p14:creationId xmlns:p14="http://schemas.microsoft.com/office/powerpoint/2010/main" xmlns="" val="118329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636912"/>
            <a:ext cx="864096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Con 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di prossima emanazione sarà data attuazione alla previsione dell’articolo 2, comma 6, del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decreto del fare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(così come modificato dal decreto-legge n. 91/2014) che, con riferimento ai finanziamenti agevolati ai sensi della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Nuova Sabatini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, stabilisce che la valutazione del merito creditizio delle imprese, ai fini dell’accesso alla garanzia del Fondo, è demandata al soggetto richiedente, in deroga alle vigenti disposizioni del Fondo di garanzia, nel rispetto di limiti massimi di rischiosità dell’impresa finanziata, misurati in termini di </a:t>
            </a:r>
            <a:r>
              <a:rPr lang="it-IT" sz="2000" i="1" dirty="0">
                <a:solidFill>
                  <a:schemeClr val="tx2">
                    <a:lumMod val="50000"/>
                  </a:schemeClr>
                </a:solidFill>
              </a:rPr>
              <a:t>probabilità di inadempimento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, che saranno definiti con il medesimo 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d.m.</a:t>
            </a:r>
            <a:endParaRPr lang="it-IT" sz="20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Lo stesso </a:t>
            </a:r>
            <a:r>
              <a:rPr lang="it-IT" sz="2000" dirty="0" err="1">
                <a:solidFill>
                  <a:schemeClr val="tx2">
                    <a:lumMod val="50000"/>
                  </a:schemeClr>
                </a:solidFill>
              </a:rPr>
              <a:t>d.m.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 è chiamato altresì a stabilire le condizioni e i termini per l’estensione della predetta modalità di accesso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alla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</a:rPr>
              <a:t>generale operatività del Fondo di garanzia.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2. RIFORMA DELLE MODALITA’ DI ACCESSO AL FONDO: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previsione normativa</a:t>
            </a:r>
            <a:endParaRPr lang="it-IT" sz="2500" u="sng" dirty="0"/>
          </a:p>
        </p:txBody>
      </p:sp>
    </p:spTree>
    <p:extLst>
      <p:ext uri="{BB962C8B-B14F-4D97-AF65-F5344CB8AC3E}">
        <p14:creationId xmlns:p14="http://schemas.microsoft.com/office/powerpoint/2010/main" xmlns="" val="23734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736790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Alla luce di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tale innovazione,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il Fondo evolverà, dunque, verso un sistema in cui:</a:t>
            </a: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la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procedura ordinaria di accesso alla garanzia sarà basata sulla valutazione del merito creditizio effettuata dal soggetto finanziatore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(se trattasi di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soggetti che dispongono di un «sistema interno di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rating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» validato dalla Banca d’Italia)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o da soggetti esterni abilitati (</a:t>
            </a:r>
            <a:r>
              <a:rPr lang="it-IT" sz="2000" i="1" dirty="0">
                <a:solidFill>
                  <a:schemeClr val="accent1">
                    <a:lumMod val="50000"/>
                  </a:schemeClr>
                </a:solidFill>
              </a:rPr>
              <a:t>ECAI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), che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sostituirà, tendenzialmente, l’attuale </a:t>
            </a:r>
            <a:r>
              <a:rPr lang="it-IT" sz="2000" i="1" dirty="0">
                <a:solidFill>
                  <a:schemeClr val="accent1">
                    <a:lumMod val="50000"/>
                  </a:schemeClr>
                </a:solidFill>
              </a:rPr>
              <a:t>credit </a:t>
            </a:r>
            <a:r>
              <a:rPr lang="it-IT" sz="2000" i="1" dirty="0" err="1">
                <a:solidFill>
                  <a:schemeClr val="accent1">
                    <a:lumMod val="50000"/>
                  </a:schemeClr>
                </a:solidFill>
              </a:rPr>
              <a:t>scoring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effettuato dal Gestore;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 misure massime della copertura del Fondo saranno articolate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in funzione del valore della </a:t>
            </a:r>
            <a:r>
              <a:rPr lang="it-IT" sz="2000" b="1" i="1" dirty="0" smtClean="0">
                <a:solidFill>
                  <a:schemeClr val="accent1">
                    <a:lumMod val="50000"/>
                  </a:schemeClr>
                </a:solidFill>
              </a:rPr>
              <a:t>probabilità di inadempimento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</a:rPr>
              <a:t> dell’impresa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e della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durata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e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forma tecnica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 dell’operazione finanziaria da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garantire.</a:t>
            </a:r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2. RIFORMA DELLE MODALITA’ DI ACCESSO AL FONDO: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accesso tramite </a:t>
            </a:r>
            <a:r>
              <a:rPr lang="it-IT" sz="2500" b="1" i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PD</a:t>
            </a: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dell’impresa (1/2)</a:t>
            </a:r>
            <a:endParaRPr lang="it-IT" sz="2500" u="sng" dirty="0"/>
          </a:p>
        </p:txBody>
      </p:sp>
    </p:spTree>
    <p:extLst>
      <p:ext uri="{BB962C8B-B14F-4D97-AF65-F5344CB8AC3E}">
        <p14:creationId xmlns:p14="http://schemas.microsoft.com/office/powerpoint/2010/main" xmlns="" val="1222395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736790"/>
            <a:ext cx="86409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La delineata riforma delle modalità di accesso al Fondo – sebbene determini, in linea generale, un notevole snellimento delle procedure per il rilascio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della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garanzia e un affinamento nelle metodologie di valutazione della rischiosità dei prenditori rispetto a quelle attualmente in uso – presenta aspetti che necessitano di ulteriori approfondimenti (soprattutto con riferimento agli effetti della sua applicazione alla controgaranzia), posto che: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probabilità di default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è un’informazione di natura tipicamente bancaria, detenuta dalle banche dotate di sistemi interni di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rating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validati dalla Banca d’Italia (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IRB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) che, nel caso di richiesta di controgaranzia, dovrebbe essere condivisa con il confidi;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i soggetti che non dispongono di sistemi interni di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rating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dovrebbero acquisire all’esterno  l’informazione sulla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PD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da specifici soggetti abilitati (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ECAI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2. RIFORMA DELLE MODALITA’ DI ACCESSO AL FONDO: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accesso tramite </a:t>
            </a:r>
            <a:r>
              <a:rPr lang="it-IT" sz="2500" b="1" i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PD</a:t>
            </a: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dell’impresa (2/2)</a:t>
            </a:r>
            <a:endParaRPr lang="it-IT" sz="2500" u="sng" dirty="0"/>
          </a:p>
        </p:txBody>
      </p:sp>
    </p:spTree>
    <p:extLst>
      <p:ext uri="{BB962C8B-B14F-4D97-AF65-F5344CB8AC3E}">
        <p14:creationId xmlns:p14="http://schemas.microsoft.com/office/powerpoint/2010/main" xmlns="" val="394430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636912"/>
            <a:ext cx="86409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Come noto, la crisi economica in atto e il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credit </a:t>
            </a:r>
            <a:r>
              <a:rPr lang="it-IT" sz="2000" i="1" dirty="0" err="1" smtClean="0">
                <a:solidFill>
                  <a:schemeClr val="accent1">
                    <a:lumMod val="50000"/>
                  </a:schemeClr>
                </a:solidFill>
              </a:rPr>
              <a:t>crunch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registrato nel Paese hanno indotto i decisori pubblici a utilizzare, fino al massimo possibile, le leve operative di cui il Fondo di garanzia dispone (misura della garanzia, importo delle commissioni, ecc.) per incrementare i volumi di credito erogato alle piccole e medie imprese.</a:t>
            </a:r>
          </a:p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In tale contesto, la misura della «garanzia diretta» è aumentata, negli ultimi anni, più di quanto potesse crescere la misura della «controgaranzia», già posizionata sui valori massimi consentiti dalla normativa comunitaria.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3. RIDEFINIZIONE DELLA MISURA DELLA GARANZIA: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il contesto</a:t>
            </a:r>
            <a:endParaRPr lang="it-IT" sz="2300" u="sng" dirty="0"/>
          </a:p>
        </p:txBody>
      </p:sp>
    </p:spTree>
    <p:extLst>
      <p:ext uri="{BB962C8B-B14F-4D97-AF65-F5344CB8AC3E}">
        <p14:creationId xmlns:p14="http://schemas.microsoft.com/office/powerpoint/2010/main" xmlns="" val="42608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636912"/>
            <a:ext cx="864096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Anche a fronte di tali interventi, l’operatività della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garanzia diretta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è cresciuta sensibilmente negli ultimi anni, mostrando una dinamica espansiva più marcata rispetto a quella registrata dalla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controgaranzia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(la quale, tuttavia, rimane pur sempre in continua crescita).</a:t>
            </a:r>
          </a:p>
          <a:p>
            <a:pPr algn="just">
              <a:spcAft>
                <a:spcPts val="600"/>
              </a:spcAft>
            </a:pPr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it-IT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3. RIDEFINIZIONE DELLA MISURA DELLA GARANZIA: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marcata crescita della garanzia diretta</a:t>
            </a:r>
            <a:endParaRPr lang="it-IT" sz="2300" u="sng" dirty="0"/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7072"/>
            <a:ext cx="7488832" cy="2520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659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latin typeface="Calibri" pitchFamily="34" charset="0"/>
                <a:cs typeface="Calibri" pitchFamily="34" charset="0"/>
              </a:rPr>
              <a:t>IL MERCATO DEL CREDITO IN ITALIA (2/3)</a:t>
            </a:r>
            <a:endParaRPr lang="it-IT" sz="28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00829530"/>
              </p:ext>
            </p:extLst>
          </p:nvPr>
        </p:nvGraphicFramePr>
        <p:xfrm>
          <a:off x="1691680" y="2636912"/>
          <a:ext cx="583264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8674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392488" cy="27259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3. RIDEFINIZIONE DELLA MISURA DELLA GARANZIA:</a:t>
            </a:r>
            <a:b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5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specializzazione degli operatori in segmenti di clientela</a:t>
            </a:r>
            <a:endParaRPr lang="it-IT" sz="2300" u="sng" dirty="0"/>
          </a:p>
        </p:txBody>
      </p:sp>
      <p:sp>
        <p:nvSpPr>
          <p:cNvPr id="2" name="Rettangolo 1"/>
          <p:cNvSpPr/>
          <p:nvPr/>
        </p:nvSpPr>
        <p:spPr>
          <a:xfrm>
            <a:off x="251520" y="3005658"/>
            <a:ext cx="38884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700" dirty="0">
                <a:solidFill>
                  <a:schemeClr val="accent1">
                    <a:lumMod val="50000"/>
                  </a:schemeClr>
                </a:solidFill>
              </a:rPr>
              <a:t>I dati relativi agli ultimi due anni e mezzo di attività del Fondo, sembrano tuttavia evidenziare, più che una crescita della </a:t>
            </a:r>
            <a:r>
              <a:rPr lang="it-IT" sz="1700" i="1" dirty="0">
                <a:solidFill>
                  <a:schemeClr val="accent1">
                    <a:lumMod val="50000"/>
                  </a:schemeClr>
                </a:solidFill>
              </a:rPr>
              <a:t>garanzia diretta </a:t>
            </a:r>
            <a:r>
              <a:rPr lang="it-IT" sz="1700" dirty="0">
                <a:solidFill>
                  <a:schemeClr val="accent1">
                    <a:lumMod val="50000"/>
                  </a:schemeClr>
                </a:solidFill>
              </a:rPr>
              <a:t>a discapito della </a:t>
            </a:r>
            <a:r>
              <a:rPr lang="it-IT" sz="1700" i="1" dirty="0">
                <a:solidFill>
                  <a:schemeClr val="accent1">
                    <a:lumMod val="50000"/>
                  </a:schemeClr>
                </a:solidFill>
              </a:rPr>
              <a:t>controgaranzia</a:t>
            </a:r>
            <a:r>
              <a:rPr lang="it-IT" sz="1700" dirty="0">
                <a:solidFill>
                  <a:schemeClr val="accent1">
                    <a:lumMod val="50000"/>
                  </a:schemeClr>
                </a:solidFill>
              </a:rPr>
              <a:t>, una sorta di specializzazione dei soggetti richiedenti (banche e confidi) verso differenti segmenti di clientela, con la </a:t>
            </a:r>
            <a:r>
              <a:rPr lang="it-IT" sz="1700" i="1" dirty="0">
                <a:solidFill>
                  <a:schemeClr val="accent1">
                    <a:lumMod val="50000"/>
                  </a:schemeClr>
                </a:solidFill>
              </a:rPr>
              <a:t>garanzia diretta</a:t>
            </a:r>
            <a:r>
              <a:rPr lang="it-IT" sz="1700" dirty="0">
                <a:solidFill>
                  <a:schemeClr val="accent1">
                    <a:lumMod val="50000"/>
                  </a:schemeClr>
                </a:solidFill>
              </a:rPr>
              <a:t> che copre i finanziamenti di importo più elevato e i confidi maggiormente orientati a prestiti di importo ridotto.</a:t>
            </a:r>
          </a:p>
        </p:txBody>
      </p:sp>
    </p:spTree>
    <p:extLst>
      <p:ext uri="{BB962C8B-B14F-4D97-AF65-F5344CB8AC3E}">
        <p14:creationId xmlns:p14="http://schemas.microsoft.com/office/powerpoint/2010/main" xmlns="" val="2993471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51520" y="2833479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E’ tuttavia evidente che il mantenimento di percentuali di copertura su valori sostanzialmente uguali per 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garanzia diretta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e la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controgaranzia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può generare, nel medio-lungo periodo, un serio rischio di «disintermediazione» dei confidi.</a:t>
            </a:r>
          </a:p>
          <a:p>
            <a:pPr algn="just">
              <a:spcAft>
                <a:spcPts val="600"/>
              </a:spcAf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Pertanto, è intenzione del Ministero –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on appena saranno registrati, come si spera, miglioramenti nei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</a:rPr>
              <a:t>dati economici e, soprattutto, una ripresa nell’erogazione di credito alle imprese –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</a:rPr>
              <a:t>riequilibrare le misure di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copertura del Fondo 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</a:rPr>
              <a:t>tra garanzia diretta e controgaranzia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, attuando un sostanziale ritorno alla situazione «ante crisi».</a:t>
            </a:r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it-IT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3. RIDEFINIZIONE DELLA MISURA DELLA GARANZIA</a:t>
            </a:r>
            <a:endParaRPr lang="it-IT" sz="2300" u="sng" dirty="0"/>
          </a:p>
        </p:txBody>
      </p:sp>
    </p:spTree>
    <p:extLst>
      <p:ext uri="{BB962C8B-B14F-4D97-AF65-F5344CB8AC3E}">
        <p14:creationId xmlns:p14="http://schemas.microsoft.com/office/powerpoint/2010/main" xmlns="" val="3152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831552"/>
            <a:ext cx="7772400" cy="720080"/>
          </a:xfrm>
        </p:spPr>
        <p:txBody>
          <a:bodyPr>
            <a:normAutofit/>
          </a:bodyPr>
          <a:lstStyle/>
          <a:p>
            <a:r>
              <a:rPr lang="it-IT" sz="4000" b="1" u="sng" dirty="0" smtClean="0">
                <a:solidFill>
                  <a:schemeClr val="bg1"/>
                </a:solidFill>
              </a:rPr>
              <a:t>Grazie per l’attenzione</a:t>
            </a:r>
            <a:endParaRPr lang="it-IT" sz="2700" b="1" u="sng" dirty="0">
              <a:solidFill>
                <a:schemeClr val="bg1"/>
              </a:solidFill>
            </a:endParaRPr>
          </a:p>
        </p:txBody>
      </p:sp>
      <p:sp>
        <p:nvSpPr>
          <p:cNvPr id="4" name="Titolo 5"/>
          <p:cNvSpPr txBox="1">
            <a:spLocks/>
          </p:cNvSpPr>
          <p:nvPr/>
        </p:nvSpPr>
        <p:spPr>
          <a:xfrm>
            <a:off x="395536" y="1429148"/>
            <a:ext cx="8352928" cy="22566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nstler Script" pitchFamily="66" charset="0"/>
                <a:ea typeface="+mj-ea"/>
                <a:cs typeface="Calibri" pitchFamily="34" charset="0"/>
              </a:rPr>
              <a:t>Ministero dello Sviluppo Economico</a:t>
            </a:r>
            <a:endParaRPr kumimoji="0" lang="it-IT" sz="4800" b="1" i="1" u="none" strike="noStrike" kern="1200" cap="none" spc="10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Kunstler Script" pitchFamily="66" charset="0"/>
              <a:ea typeface="+mj-ea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1956" y="1535513"/>
            <a:ext cx="1071095" cy="124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2215134" y="4667884"/>
            <a:ext cx="46864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tx2">
                    <a:lumMod val="50000"/>
                  </a:schemeClr>
                </a:solidFill>
              </a:rPr>
              <a:t>Carlo Sappino</a:t>
            </a:r>
          </a:p>
          <a:p>
            <a:pPr algn="ctr"/>
            <a:r>
              <a:rPr lang="it-IT" b="1" i="1" dirty="0" smtClean="0">
                <a:solidFill>
                  <a:schemeClr val="tx2">
                    <a:lumMod val="50000"/>
                  </a:schemeClr>
                </a:solidFill>
              </a:rPr>
              <a:t>Direttore generale per gli incentivi alle imprese</a:t>
            </a:r>
            <a:endParaRPr lang="it-IT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IL MERCATO DEL CREDITO IN ITALIA (3/3)</a:t>
            </a:r>
            <a:endParaRPr lang="it-IT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876743"/>
            <a:ext cx="8568952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>
              <a:tabLst>
                <a:tab pos="1250950" algn="l"/>
              </a:tabLst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Gli impieghi bancari verso imprese continuano a diminuire (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-1,35%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a luglio 2014), confermando il </a:t>
            </a:r>
            <a:r>
              <a:rPr lang="it-IT" i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trend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 negativo che dura ormai da diversi anni. La restrizione creditizia è più forte per le imprese di piccolissima dimensione (nel grafico, approssimate dalle «</a:t>
            </a:r>
            <a:r>
              <a:rPr lang="it-IT" i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famiglie produttrici»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), per le quali la contrazione è pari al 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2,75%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.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51520" y="5446965"/>
            <a:ext cx="856895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>
              <a:tabLst>
                <a:tab pos="1250950" algn="l"/>
              </a:tabLst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cs typeface="Arial"/>
              </a:rPr>
              <a:t>Continua il </a:t>
            </a:r>
            <a:r>
              <a:rPr lang="it-IT" i="1" dirty="0">
                <a:solidFill>
                  <a:schemeClr val="tx2">
                    <a:lumMod val="50000"/>
                  </a:schemeClr>
                </a:solidFill>
                <a:cs typeface="Arial"/>
              </a:rPr>
              <a:t>boom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cs typeface="Arial"/>
              </a:rPr>
              <a:t>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delle </a:t>
            </a:r>
            <a:r>
              <a:rPr lang="it-IT" b="1" dirty="0">
                <a:solidFill>
                  <a:schemeClr val="tx2">
                    <a:lumMod val="50000"/>
                  </a:schemeClr>
                </a:solidFill>
                <a:cs typeface="Arial"/>
              </a:rPr>
              <a:t>sofferenze bancarie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cs typeface="Arial"/>
              </a:rPr>
              <a:t>: nel mese di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luglio 2014, il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cs typeface="Arial"/>
              </a:rPr>
              <a:t>tasso di crescita sui dodici mesi delle sofferenze è stato pari al 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28,7%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 su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cs typeface="Arial"/>
              </a:rPr>
              <a:t>base 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annua.</a:t>
            </a:r>
            <a:endParaRPr lang="it-IT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Freccia giù 1"/>
          <p:cNvSpPr/>
          <p:nvPr/>
        </p:nvSpPr>
        <p:spPr>
          <a:xfrm>
            <a:off x="4139952" y="4437112"/>
            <a:ext cx="864096" cy="67069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543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</a:rPr>
              <a:t>IL SISTEMA DELLA GARANZIA DURANTE LA CRISI</a:t>
            </a:r>
            <a:endParaRPr lang="it-IT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702103"/>
            <a:ext cx="85689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  <a:tabLst>
                <a:tab pos="1250950" algn="l"/>
              </a:tabLs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Nella descritta situazione, il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Sistema della garanzia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– composto dai confidi, dai fondi locali di garanzia e dal “Fondo di garanzia per le PMI”, che ne rappresenta il fulcro – ha svolto un ruolo fondamentale per assicurare un adeguato flusso di finanziamenti bancari alle piccole e medie imprese.</a:t>
            </a:r>
          </a:p>
          <a:p>
            <a:pPr algn="just">
              <a:spcAft>
                <a:spcPts val="1200"/>
              </a:spcAft>
              <a:tabLst>
                <a:tab pos="1250950" algn="l"/>
              </a:tabLst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Durante questi anni di crisi economica, non è, dunque, un caso che sia l’operatività del Fondo di garanzia, sia il volume di garanzie rilasciate dai confidi siano progressivamente cresciuti.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8543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b="1" dirty="0" smtClean="0">
                <a:latin typeface="Calibri" pitchFamily="34" charset="0"/>
                <a:cs typeface="Calibri" pitchFamily="34" charset="0"/>
              </a:rPr>
              <a:t>L’OPERATIVITA’ DEL FONDO DI GARANZIA DURANTE LA CRISI</a:t>
            </a:r>
            <a:endParaRPr lang="it-IT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733692" y="50604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51520" y="5723377"/>
            <a:ext cx="8640960" cy="107721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>
                    <a:lumMod val="50000"/>
                  </a:schemeClr>
                </a:solidFill>
              </a:rPr>
              <a:t>Il peso dei finanziamenti garantiti dal Fondo di garanzia rispetto al totale di prestiti erogati a “società non finanziarie” è, infatti, passato dallo 0,23% del 2006 all’1,33% del 2013 mentre, se si limita l’analisi ai prestiti erogati a “famiglie produttrici”, il peso del Fondo di garanzia è passato dall’1,72% del 2006 al 12,68% del 2013.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7424107"/>
              </p:ext>
            </p:extLst>
          </p:nvPr>
        </p:nvGraphicFramePr>
        <p:xfrm>
          <a:off x="283758" y="2708920"/>
          <a:ext cx="3928202" cy="2880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62600049"/>
              </p:ext>
            </p:extLst>
          </p:nvPr>
        </p:nvGraphicFramePr>
        <p:xfrm>
          <a:off x="4427984" y="2708920"/>
          <a:ext cx="439248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212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latin typeface="Calibri" pitchFamily="34" charset="0"/>
                <a:cs typeface="Calibri" pitchFamily="34" charset="0"/>
              </a:rPr>
              <a:t>L’OPERATIVITA’ DEI CONFIDI DURANTE LA CRISI</a:t>
            </a:r>
            <a:endParaRPr lang="it-IT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733692" y="50604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grpSp>
        <p:nvGrpSpPr>
          <p:cNvPr id="10" name="Gruppo 9"/>
          <p:cNvGrpSpPr/>
          <p:nvPr/>
        </p:nvGrpSpPr>
        <p:grpSpPr>
          <a:xfrm>
            <a:off x="4527288" y="2780928"/>
            <a:ext cx="4392488" cy="3064953"/>
            <a:chOff x="1402744" y="2291572"/>
            <a:chExt cx="6370021" cy="4449796"/>
          </a:xfrm>
        </p:grpSpPr>
        <p:pic>
          <p:nvPicPr>
            <p:cNvPr id="8" name="Immagine 7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2996952"/>
              <a:ext cx="5760640" cy="3744416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sp>
          <p:nvSpPr>
            <p:cNvPr id="9" name="CasellaDiTesto 8"/>
            <p:cNvSpPr txBox="1"/>
            <p:nvPr/>
          </p:nvSpPr>
          <p:spPr>
            <a:xfrm>
              <a:off x="1402744" y="2291572"/>
              <a:ext cx="6370021" cy="469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500" b="1" dirty="0" smtClean="0">
                  <a:solidFill>
                    <a:srgbClr val="FF0000"/>
                  </a:solidFill>
                </a:rPr>
                <a:t>Garanzie rilasciate dai Confidi per tipologia di Confidi</a:t>
              </a:r>
              <a:endParaRPr lang="it-IT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CasellaDiTesto 10"/>
          <p:cNvSpPr txBox="1"/>
          <p:nvPr/>
        </p:nvSpPr>
        <p:spPr>
          <a:xfrm>
            <a:off x="2370816" y="6341251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bg2">
                    <a:lumMod val="10000"/>
                  </a:schemeClr>
                </a:solidFill>
              </a:rPr>
              <a:t>Fonte: </a:t>
            </a:r>
            <a:r>
              <a:rPr lang="it-IT" sz="1200" i="1" dirty="0" smtClean="0">
                <a:solidFill>
                  <a:schemeClr val="bg2">
                    <a:lumMod val="10000"/>
                  </a:schemeClr>
                </a:solidFill>
              </a:rPr>
              <a:t>Il Sistema dei Confidi in Italia</a:t>
            </a:r>
            <a:r>
              <a:rPr lang="it-IT" sz="1200" dirty="0" smtClean="0">
                <a:solidFill>
                  <a:schemeClr val="bg2">
                    <a:lumMod val="10000"/>
                  </a:schemeClr>
                </a:solidFill>
              </a:rPr>
              <a:t>, AAVV a cura di Marco </a:t>
            </a:r>
            <a:r>
              <a:rPr lang="it-IT" sz="1200" dirty="0" err="1" smtClean="0">
                <a:solidFill>
                  <a:schemeClr val="bg2">
                    <a:lumMod val="10000"/>
                  </a:schemeClr>
                </a:solidFill>
              </a:rPr>
              <a:t>Nicolai</a:t>
            </a:r>
            <a:r>
              <a:rPr lang="it-IT" sz="1200" dirty="0" smtClean="0">
                <a:solidFill>
                  <a:schemeClr val="bg2">
                    <a:lumMod val="10000"/>
                  </a:schemeClr>
                </a:solidFill>
              </a:rPr>
              <a:t>, 2013</a:t>
            </a:r>
            <a:endParaRPr lang="it-IT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23528" y="2780928"/>
            <a:ext cx="41883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b="1" dirty="0" smtClean="0">
                <a:solidFill>
                  <a:srgbClr val="FF0000"/>
                </a:solidFill>
              </a:rPr>
              <a:t>Numero delle imprese associate a Confidi</a:t>
            </a:r>
            <a:endParaRPr lang="it-IT" sz="1500" b="1" dirty="0">
              <a:solidFill>
                <a:srgbClr val="FF0000"/>
              </a:solidFill>
            </a:endParaRPr>
          </a:p>
        </p:txBody>
      </p:sp>
      <p:cxnSp>
        <p:nvCxnSpPr>
          <p:cNvPr id="15" name="Connettore 1 14"/>
          <p:cNvCxnSpPr/>
          <p:nvPr/>
        </p:nvCxnSpPr>
        <p:spPr>
          <a:xfrm>
            <a:off x="4355976" y="2884000"/>
            <a:ext cx="0" cy="331236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755576" y="3265224"/>
            <a:ext cx="3240360" cy="2618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600" dirty="0" smtClean="0">
                <a:solidFill>
                  <a:schemeClr val="accent1">
                    <a:lumMod val="50000"/>
                  </a:schemeClr>
                </a:solidFill>
              </a:rPr>
              <a:t>Dal 2006 al 2011, il numero delle imprese aderenti ai Confidi è passato da circa 876.000 a circa 1.281.000, con un incremento del 46% mentre l’incidenza delle garanzie rilasciate dai confidi sul volume di prestiti erogati alle PMI è passata dal 9,8% registrato nel 2007 al 12,3% del 2011.</a:t>
            </a:r>
            <a:endParaRPr lang="it-IT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2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bg1"/>
                </a:solidFill>
              </a:rPr>
              <a:t>LE NOVITA’ NORMATIVE</a:t>
            </a:r>
            <a:endParaRPr lang="it-IT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734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IL RAFFORZAMENTO DEL FONDO DI GARANZIA</a:t>
            </a:r>
            <a:endParaRPr lang="it-IT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2665940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  <a:tabLst>
                <a:tab pos="1250950" algn="l"/>
              </a:tabLs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Il legislatore ha recentemente rafforzato il Fondo di garanzia, sia dal punto di vista finanziario (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2,2 miliardi di euro per il triennio 2014-2016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) sia introducendo una serie di misure finalizzate al potenziamento degli interventi del Fondo di garanzia.</a:t>
            </a:r>
          </a:p>
          <a:p>
            <a:pPr algn="just">
              <a:spcAft>
                <a:spcPts val="1200"/>
              </a:spcAft>
              <a:tabLst>
                <a:tab pos="1250950" algn="l"/>
              </a:tabLs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Tra le principali innovazioni:</a:t>
            </a:r>
            <a:endParaRPr lang="it-IT" sz="2000" dirty="0">
              <a:solidFill>
                <a:schemeClr val="tx2">
                  <a:lumMod val="50000"/>
                </a:schemeClr>
              </a:solidFill>
              <a:cs typeface="Arial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lphaLcParenR"/>
              <a:tabLst>
                <a:tab pos="363538" algn="l"/>
              </a:tabLs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implementazione della garanzia su</a:t>
            </a: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 portafogli di finanziamenti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, al fianco della tradizionale garanzia su singole operazioni;</a:t>
            </a:r>
          </a:p>
          <a:p>
            <a:pPr marL="342900" indent="-342900" algn="just">
              <a:spcAft>
                <a:spcPts val="1200"/>
              </a:spcAft>
              <a:buFont typeface="+mj-lt"/>
              <a:buAutoNum type="alphaLcParenR"/>
              <a:tabLst>
                <a:tab pos="363538" algn="l"/>
              </a:tabLst>
            </a:pPr>
            <a:r>
              <a:rPr lang="it-IT" sz="2000" b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aggiornamento dei criteri di valutazione 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economico-finanziaria delle imprese, ai fini dell’accesso alla garanzia;</a:t>
            </a:r>
            <a:endParaRPr lang="it-IT" sz="2000" dirty="0">
              <a:solidFill>
                <a:schemeClr val="tx2">
                  <a:lumMod val="50000"/>
                </a:schemeClr>
              </a:solidFill>
              <a:cs typeface="Arial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lphaLcParenR"/>
              <a:tabLst>
                <a:tab pos="363538" algn="l"/>
              </a:tabLst>
            </a:pP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sostegno al ricorso a modalità di finanziamento alternative all’indebitamento bancario (</a:t>
            </a:r>
            <a:r>
              <a:rPr lang="it-IT" sz="2000" b="1" i="1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mini bond</a:t>
            </a:r>
            <a:r>
              <a:rPr lang="it-IT" sz="20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55916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Personalizzato 5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zato 5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073E87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</TotalTime>
  <Words>3109</Words>
  <Application>Microsoft Office PowerPoint</Application>
  <PresentationFormat>Presentazione su schermo (4:3)</PresentationFormat>
  <Paragraphs>119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3" baseType="lpstr">
      <vt:lpstr>Onde</vt:lpstr>
      <vt:lpstr>Diapositiva 1</vt:lpstr>
      <vt:lpstr>IL MERCATO DEL CREDITO IN ITALIA (1/3)</vt:lpstr>
      <vt:lpstr>IL MERCATO DEL CREDITO IN ITALIA (2/3)</vt:lpstr>
      <vt:lpstr>IL MERCATO DEL CREDITO IN ITALIA (3/3)</vt:lpstr>
      <vt:lpstr>IL SISTEMA DELLA GARANZIA DURANTE LA CRISI</vt:lpstr>
      <vt:lpstr>L’OPERATIVITA’ DEL FONDO DI GARANZIA DURANTE LA CRISI</vt:lpstr>
      <vt:lpstr>L’OPERATIVITA’ DEI CONFIDI DURANTE LA CRISI</vt:lpstr>
      <vt:lpstr>LE NOVITA’ NORMATIVE</vt:lpstr>
      <vt:lpstr>IL RAFFORZAMENTO DEL FONDO DI GARANZIA</vt:lpstr>
      <vt:lpstr>A)  GARANZIE SU PORTAFOGLI DI FINANZIAMENTI</vt:lpstr>
      <vt:lpstr>B)  AGGIORNAMENTO DEI CRITERI DI VALUTAZIONE…</vt:lpstr>
      <vt:lpstr>B) …E LE ALTRE MISURE DEL DECRETO DEL FARE</vt:lpstr>
      <vt:lpstr>C)  SOSTEGNO A UN MAGGIOR RICORSO A MINI BOND</vt:lpstr>
      <vt:lpstr>CONSIDERAZIONI SULL’EFFICACIA DEL FONDO DI GARANZIA</vt:lpstr>
      <vt:lpstr>VALUTAZIONI DELL’EFFICACIA DEL FONDO (1/2)</vt:lpstr>
      <vt:lpstr>VALUTAZIONI DELL’EFFICACIA DEL FONDO (2/2)</vt:lpstr>
      <vt:lpstr>LA PROSSIMA SFIDA: UN SISTEMA PIU’ RAZIONALE ED EFFICIENTE DELLA GARANZIA PUBBLICA</vt:lpstr>
      <vt:lpstr>LA SCARSA ORGANICITA’ DEL SISTEMA</vt:lpstr>
      <vt:lpstr>I PASSI VERSO UN SISTEMA PIU’ EFFICIENTE</vt:lpstr>
      <vt:lpstr>1. RAFFORZAMENTO DEI CONFIDI: il contesto</vt:lpstr>
      <vt:lpstr>1. RAFFORZAMENTO DEI CONFIDI: la previsione normativa</vt:lpstr>
      <vt:lpstr>1. RAFFORZAMENTO DEI CONFIDI: un’ipotesi di attuazione (1/3)</vt:lpstr>
      <vt:lpstr>1. RAFFORZAMENTO DEI CONFIDI: un’ipotesi di attuazione (2/3)</vt:lpstr>
      <vt:lpstr>1. RAFFORZAMENTO DEI CONFIDI: un’ipotesi di attuazione (3/3)</vt:lpstr>
      <vt:lpstr>2. RIFORMA DELLE MODALITA’ DI ACCESSO AL FONDO: la previsione normativa</vt:lpstr>
      <vt:lpstr>2. RIFORMA DELLE MODALITA’ DI ACCESSO AL FONDO: accesso tramite PD dell’impresa (1/2)</vt:lpstr>
      <vt:lpstr>2. RIFORMA DELLE MODALITA’ DI ACCESSO AL FONDO: accesso tramite PD dell’impresa (2/2)</vt:lpstr>
      <vt:lpstr>3. RIDEFINIZIONE DELLA MISURA DELLA GARANZIA: il contesto</vt:lpstr>
      <vt:lpstr>3. RIDEFINIZIONE DELLA MISURA DELLA GARANZIA: la marcata crescita della garanzia diretta</vt:lpstr>
      <vt:lpstr>3. RIDEFINIZIONE DELLA MISURA DELLA GARANZIA: la specializzazione degli operatori in segmenti di clientela</vt:lpstr>
      <vt:lpstr>3. RIDEFINIZIONE DELLA MISURA DELLA GARANZIA</vt:lpstr>
      <vt:lpstr>Grazie per l’attenzione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GRUPPO DI STUDIO «STRUMENTI DI INGEGNERIA FINANZIARIA»</dc:title>
  <dc:creator>Rm</dc:creator>
  <cp:lastModifiedBy>Venturini</cp:lastModifiedBy>
  <cp:revision>776</cp:revision>
  <dcterms:created xsi:type="dcterms:W3CDTF">2014-01-13T09:54:43Z</dcterms:created>
  <dcterms:modified xsi:type="dcterms:W3CDTF">2014-10-10T10:16:05Z</dcterms:modified>
</cp:coreProperties>
</file>