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6858000" cy="9906000" type="A4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D782"/>
    <a:srgbClr val="C4E59F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1EDA68-35C4-D630-0475-89E8B3015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F590DBC-7845-B8E3-4259-26ACDC679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FD74E6-3AF5-13C8-68CB-4E42B9C97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BC3B-A054-4D2F-ADF3-451EC23AF828}" type="datetimeFigureOut">
              <a:rPr lang="it-IT" smtClean="0"/>
              <a:t>26/10/2023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6B5FF8-5C55-D769-766B-0578047A4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4092E8A-2927-3D33-766C-8CBF94A7A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82AB-EE11-4E34-86A6-25F5A968A9C2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 descr="Immagine che contiene freccia&#10;&#10;Descrizione generata automaticamente">
            <a:extLst>
              <a:ext uri="{FF2B5EF4-FFF2-40B4-BE49-F238E27FC236}">
                <a16:creationId xmlns:a16="http://schemas.microsoft.com/office/drawing/2014/main" id="{E696D769-66BC-34A5-7F86-E25D2EE9634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0" y="7351373"/>
            <a:ext cx="6858000" cy="2554628"/>
          </a:xfrm>
          <a:prstGeom prst="rect">
            <a:avLst/>
          </a:prstGeom>
        </p:spPr>
      </p:pic>
      <p:pic>
        <p:nvPicPr>
          <p:cNvPr id="8" name="Immagine 7" descr="Immagine che contiene testo&#10;&#10;Descrizione generata automaticamente">
            <a:extLst>
              <a:ext uri="{FF2B5EF4-FFF2-40B4-BE49-F238E27FC236}">
                <a16:creationId xmlns:a16="http://schemas.microsoft.com/office/drawing/2014/main" id="{8C9D1479-C3C4-B48D-2BC6-896CBA952CD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332" y="9457070"/>
            <a:ext cx="1649065" cy="292255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F936D13A-382B-DB3F-E971-C1D548E7A4D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236" y="9457070"/>
            <a:ext cx="1406352" cy="330493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CFC61ED2-E8CC-0472-D574-619C9293B3A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57575" y="9495308"/>
            <a:ext cx="913088" cy="29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3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9F0D88-778C-84DA-E823-4767B3978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612D677-05B7-59A6-BE41-69DC25442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17874E-9AF2-420C-A0BB-6809F33F1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BC3B-A054-4D2F-ADF3-451EC23AF828}" type="datetimeFigureOut">
              <a:rPr lang="it-IT" smtClean="0"/>
              <a:t>26/10/2023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96ECEDB-A529-08D3-E06F-F08FDC7E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9BB7127-418D-27AA-0F27-4B5583DA3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82AB-EE11-4E34-86A6-25F5A968A9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6841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114705F-A40F-2325-5756-9140141F00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BD5B81A-9208-6B75-366E-280644C94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C3BFF6-C23F-A416-6271-7A3E016D0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BC3B-A054-4D2F-ADF3-451EC23AF828}" type="datetimeFigureOut">
              <a:rPr lang="it-IT" smtClean="0"/>
              <a:t>26/10/2023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41140A-1A6A-AC6A-D2ED-5278C53D7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D7AE3F-DBCB-36DA-B2FD-811D689F6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82AB-EE11-4E34-86A6-25F5A968A9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026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23ECC8-C1C8-D3D7-DC29-61CF1FEAC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84DDE2-1DB3-5A68-98FB-E30504B1D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93C85D-E4B1-4236-1231-35A15A3F1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BC3B-A054-4D2F-ADF3-451EC23AF828}" type="datetimeFigureOut">
              <a:rPr lang="it-IT" smtClean="0"/>
              <a:t>26/10/2023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726A87E-7A92-24B9-2312-247F9D8F1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55337D-8B46-1977-CBF3-DFDA856EE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82AB-EE11-4E34-86A6-25F5A968A9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253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E93839-0054-20E8-0227-A79F9F4D9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D997910-DDED-3F80-1FD3-895CEB691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9D7B80-24F6-AB46-C61F-ECC5A6047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BC3B-A054-4D2F-ADF3-451EC23AF828}" type="datetimeFigureOut">
              <a:rPr lang="it-IT" smtClean="0"/>
              <a:t>26/10/2023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29B28A-46CA-FA13-F510-E4B546E49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73F679-AF0B-6917-21E8-90DE3788F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82AB-EE11-4E34-86A6-25F5A968A9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509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FCD73D-F632-12E6-9600-661A70FBE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10E67E-2EB3-09B0-AB1A-9C283AD708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F209A11-438A-7D38-E401-5F636E4922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10328F3-8A87-22B7-2BB4-E3AC66E3C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BC3B-A054-4D2F-ADF3-451EC23AF828}" type="datetimeFigureOut">
              <a:rPr lang="it-IT" smtClean="0"/>
              <a:t>26/10/2023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1F9A7B3-E402-ED23-A572-9868DCF3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5F69A1D-F194-14EE-7C91-F017E721B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82AB-EE11-4E34-86A6-25F5A968A9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4215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5F1067-0B33-CE03-5344-70DC703F6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7F7D710-7B2D-0BDA-8F06-4DD104728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7640C21-94C9-CE9A-31F0-CCAC3173C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6B265CE-1451-E114-DF76-51BCB13AD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3726957-E8B8-A8E5-7977-5B4F52FBE1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5D5934D-884B-3E6C-C960-E27382239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BC3B-A054-4D2F-ADF3-451EC23AF828}" type="datetimeFigureOut">
              <a:rPr lang="it-IT" smtClean="0"/>
              <a:t>26/10/2023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05E5C07-B93B-56D2-C3F5-F0E52C5C7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1CEB684-1A1C-A01B-662D-30580AF0F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82AB-EE11-4E34-86A6-25F5A968A9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840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42EB28-4EA8-044C-9D4A-17622341E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C8543C4-FB3F-850B-B476-E1B5F04CE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BC3B-A054-4D2F-ADF3-451EC23AF828}" type="datetimeFigureOut">
              <a:rPr lang="it-IT" smtClean="0"/>
              <a:t>26/10/2023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BA70682-476F-CFDB-9A0C-C7878AEF8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9057F8B-3B00-FBAD-3EBE-B8AE054CB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82AB-EE11-4E34-86A6-25F5A968A9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3537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51A9C1A-54F9-8930-EE2A-28E150AC3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BC3B-A054-4D2F-ADF3-451EC23AF828}" type="datetimeFigureOut">
              <a:rPr lang="it-IT" smtClean="0"/>
              <a:t>26/10/2023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8FADACE-E169-BB55-142D-1056B70F5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66A5B6C-6481-8E24-AF04-B6C10922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82AB-EE11-4E34-86A6-25F5A968A9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9604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715666-E693-9D53-8ECC-4DB5B38E1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7B256D-B24B-51AE-0E6E-F0BFCE998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B237746-5095-1FCC-C416-6AE57CC11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403451-6A0D-5498-FDC5-785BB90EC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BC3B-A054-4D2F-ADF3-451EC23AF828}" type="datetimeFigureOut">
              <a:rPr lang="it-IT" smtClean="0"/>
              <a:t>26/10/2023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520275A-FDD6-CE49-CE22-4623C9475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F94FFE0-CAE2-9AC8-C485-0490A1868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82AB-EE11-4E34-86A6-25F5A968A9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4949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92CD9F-4E37-AB2B-62DB-32AD26FB2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620ABA7-5825-9744-AD3C-085421AC5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CE6594C-85B0-B04E-5A41-7914F66B61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668DFDA-5C75-1733-DF60-7F0FC4533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BC3B-A054-4D2F-ADF3-451EC23AF828}" type="datetimeFigureOut">
              <a:rPr lang="it-IT" smtClean="0"/>
              <a:t>26/10/2023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06FEDB3-205F-D51D-CDD2-7EEC581AD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80D926F-36E1-48BA-1524-6424B78F2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682AB-EE11-4E34-86A6-25F5A968A9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5414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BCD9F12-39FB-53D1-C724-86879188F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DE7589-7C0E-317A-25A8-C03A6E0E1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CCA18B-9B37-52D9-2FE5-4F62514C6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5BC3B-A054-4D2F-ADF3-451EC23AF828}" type="datetimeFigureOut">
              <a:rPr lang="it-IT" smtClean="0"/>
              <a:t>26/10/2023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82CFCC-DB85-2E1F-B042-4EC23DA4DB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314E7E-691F-7D77-2F22-4EFA5E99D5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682AB-EE11-4E34-86A6-25F5A968A9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0999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https://conference-web-it.zoom.us/webinar/register/WN_1tpZHKEbSfeKeRPQRBZwyw" TargetMode="External"/><Relationship Id="rId7" Type="http://schemas.openxmlformats.org/officeDocument/2006/relationships/image" Target="../media/image6.jpeg"/><Relationship Id="rId2" Type="http://schemas.openxmlformats.org/officeDocument/2006/relationships/hyperlink" Target="https://conference-web-it.zoom.us/webinar/register/WN_cpN_6aygQkykIo25V5la_Q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mailto:ambiente@lom.camcom.it" TargetMode="External"/><Relationship Id="rId4" Type="http://schemas.openxmlformats.org/officeDocument/2006/relationships/hyperlink" Target="https://conference-web-it.zoom.us/webinar/register/WN_QHWyvEfeSkmeqK2tIf6e3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3706">
              <a:schemeClr val="accent4">
                <a:lumMod val="20000"/>
                <a:lumOff val="80000"/>
              </a:schemeClr>
            </a:gs>
            <a:gs pos="60000">
              <a:schemeClr val="accent6">
                <a:lumMod val="20000"/>
                <a:lumOff val="80000"/>
              </a:schemeClr>
            </a:gs>
            <a:gs pos="1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E63C304A-1FB6-7CB4-FD9A-119AE7554F46}"/>
              </a:ext>
            </a:extLst>
          </p:cNvPr>
          <p:cNvSpPr txBox="1"/>
          <p:nvPr/>
        </p:nvSpPr>
        <p:spPr>
          <a:xfrm>
            <a:off x="111729" y="1227559"/>
            <a:ext cx="66595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kern="1400" dirty="0">
                <a:solidFill>
                  <a:schemeClr val="accent6">
                    <a:lumMod val="75000"/>
                  </a:schemeClr>
                </a:solidFill>
                <a:effectLst/>
                <a:latin typeface="Century Gothic" panose="020B0502020202020204" pitchFamily="34" charset="0"/>
                <a:ea typeface="Roboto" panose="02000000000000000000" pitchFamily="2" charset="0"/>
                <a:cs typeface="Roboto" panose="02000000000000000000" pitchFamily="2" charset="0"/>
              </a:rPr>
              <a:t>LA TRANSIZIONE ENERGETICA IN LOMBARDIA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3A59ABA-55AB-50FE-C4D0-F55A1F856704}"/>
              </a:ext>
            </a:extLst>
          </p:cNvPr>
          <p:cNvSpPr/>
          <p:nvPr/>
        </p:nvSpPr>
        <p:spPr>
          <a:xfrm>
            <a:off x="0" y="1917854"/>
            <a:ext cx="6858000" cy="352988"/>
          </a:xfrm>
          <a:prstGeom prst="rect">
            <a:avLst/>
          </a:prstGeom>
          <a:solidFill>
            <a:srgbClr val="AED7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kern="1400" spc="300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MS Gothic" panose="020B0609070205080204" pitchFamily="49" charset="-128"/>
              </a:rPr>
              <a:t>SAVE THE DATE</a:t>
            </a:r>
            <a:endParaRPr lang="it-IT" sz="1600" b="1" spc="300" dirty="0">
              <a:solidFill>
                <a:schemeClr val="bg1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E4EE7D1-22FD-25B5-B8C8-9E26F726B437}"/>
              </a:ext>
            </a:extLst>
          </p:cNvPr>
          <p:cNvSpPr txBox="1"/>
          <p:nvPr/>
        </p:nvSpPr>
        <p:spPr>
          <a:xfrm>
            <a:off x="366559" y="2497583"/>
            <a:ext cx="6173314" cy="16466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Unioncamere Lombardia, in collaborazione con le Camere di commercio lombarde, organizza un </a:t>
            </a:r>
            <a:r>
              <a:rPr lang="it-IT" sz="12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ciclo di webinar </a:t>
            </a:r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che affronteranno gli aspetti tecnici, regolatori e finanziario-economici più rilevanti, gli strumenti agevolativi, disponibili a livello nazionale e regionale, utili a finanziare le iniziative e gli interventi finalizzati alla transizione energetica delle imprese.</a:t>
            </a:r>
          </a:p>
          <a:p>
            <a:r>
              <a:rPr lang="it-IT" sz="12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L’obiettivo è fornire alle imprese una visione ampia sulle modalità più efficaci per affrontare le sfide poste dalla transizione energetica e per sfruttare al meglio le opportunità offerte dalle CER.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B86A2D6F-9BF2-4C74-BB63-7DF4A472346A}"/>
              </a:ext>
            </a:extLst>
          </p:cNvPr>
          <p:cNvSpPr txBox="1"/>
          <p:nvPr/>
        </p:nvSpPr>
        <p:spPr>
          <a:xfrm>
            <a:off x="366559" y="4296355"/>
            <a:ext cx="6173314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 </a:t>
            </a:r>
            <a:r>
              <a:rPr lang="it-IT" sz="1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Giovedì 16 novembre 2023 ore 14:30 – 17:30</a:t>
            </a:r>
          </a:p>
          <a:p>
            <a:pPr algn="ctr"/>
            <a:r>
              <a:rPr lang="it-IT" sz="1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La transizione verso un sistema energetico rinnovabile: aspetti tecnici, economici, autorizzativi e casi studio</a:t>
            </a:r>
          </a:p>
          <a:p>
            <a:pPr algn="ctr"/>
            <a:r>
              <a:rPr lang="it-IT" sz="1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2"/>
              </a:rPr>
              <a:t>Iscriviti</a:t>
            </a:r>
            <a:r>
              <a:rPr lang="it-IT" sz="1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it-IT" sz="1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 </a:t>
            </a:r>
          </a:p>
          <a:p>
            <a:pPr algn="ctr"/>
            <a:r>
              <a:rPr lang="it-IT" sz="1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Giovedì 14 dicembre 2023 ore 14:30 – 17:30</a:t>
            </a:r>
          </a:p>
          <a:p>
            <a:pPr algn="ctr"/>
            <a:r>
              <a:rPr lang="it-IT" sz="1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Efficienza energetica, sistemi di accumulo e vettori energetici alternativi</a:t>
            </a:r>
          </a:p>
          <a:p>
            <a:pPr algn="ctr"/>
            <a:r>
              <a:rPr lang="it-IT" sz="1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3"/>
              </a:rPr>
              <a:t>Iscriviti</a:t>
            </a:r>
            <a:endParaRPr lang="it-IT" sz="14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it-IT" sz="1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 </a:t>
            </a:r>
          </a:p>
          <a:p>
            <a:pPr algn="ctr"/>
            <a:r>
              <a:rPr lang="it-IT" sz="1400" b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Giovedì 1 febbraio 2024 ore 14:30 – 17:30</a:t>
            </a:r>
          </a:p>
          <a:p>
            <a:pPr algn="ctr"/>
            <a:r>
              <a:rPr lang="it-IT" sz="1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Le comunità energetiche rinnovabili e i mercati dell’energia</a:t>
            </a:r>
          </a:p>
          <a:p>
            <a:pPr algn="ctr"/>
            <a:r>
              <a:rPr lang="it-IT" sz="1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  <a:hlinkClick r:id="rId4"/>
              </a:rPr>
              <a:t>Iscriviti</a:t>
            </a:r>
            <a:endParaRPr lang="it-IT" sz="14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it-IT" sz="1200" dirty="0">
              <a:solidFill>
                <a:schemeClr val="accent6">
                  <a:lumMod val="50000"/>
                </a:schemeClr>
              </a:solidFill>
              <a:latin typeface="Century Gothic"/>
              <a:cs typeface="Times New Roman"/>
            </a:endParaRPr>
          </a:p>
        </p:txBody>
      </p:sp>
      <p:sp>
        <p:nvSpPr>
          <p:cNvPr id="5" name="CasellaDiTesto 10">
            <a:extLst>
              <a:ext uri="{FF2B5EF4-FFF2-40B4-BE49-F238E27FC236}">
                <a16:creationId xmlns:a16="http://schemas.microsoft.com/office/drawing/2014/main" id="{BF156024-C1E5-68EE-83F1-1340698451E5}"/>
              </a:ext>
            </a:extLst>
          </p:cNvPr>
          <p:cNvSpPr txBox="1"/>
          <p:nvPr/>
        </p:nvSpPr>
        <p:spPr>
          <a:xfrm>
            <a:off x="1508322" y="7395065"/>
            <a:ext cx="3841351" cy="27699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200" b="1" i="0" dirty="0">
                <a:effectLst/>
                <a:latin typeface="Century Gothic" panose="020B0502020202020204" pitchFamily="34" charset="0"/>
              </a:rPr>
              <a:t>Per informazioni: </a:t>
            </a:r>
            <a:r>
              <a:rPr lang="it-IT" sz="1200" i="1" u="sng" dirty="0">
                <a:effectLst/>
                <a:latin typeface="Century Gothic" panose="020B0502020202020204" pitchFamily="34" charset="0"/>
                <a:hlinkClick r:id="rId5"/>
              </a:rPr>
              <a:t>ambiente@lom.</a:t>
            </a:r>
            <a:r>
              <a:rPr lang="it-IT" sz="1200" i="1" u="sng" dirty="0">
                <a:latin typeface="Century Gothic" panose="020B0502020202020204" pitchFamily="34" charset="0"/>
                <a:hlinkClick r:id="rId5"/>
              </a:rPr>
              <a:t>camcom.it</a:t>
            </a:r>
            <a:r>
              <a:rPr lang="it-IT" sz="1200" i="1" u="sng" dirty="0">
                <a:latin typeface="Century Gothic" panose="020B0502020202020204" pitchFamily="34" charset="0"/>
              </a:rPr>
              <a:t> </a:t>
            </a:r>
            <a:endParaRPr lang="it-IT" sz="1200" i="1" u="sng" dirty="0">
              <a:effectLst/>
              <a:latin typeface="Century Gothic" panose="020B0502020202020204" pitchFamily="34" charset="0"/>
            </a:endParaRP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558010D5-EA6D-4668-80CF-B70C9B3AA284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784" y="149916"/>
            <a:ext cx="2150745" cy="6667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" name="Gruppo 8">
            <a:extLst>
              <a:ext uri="{FF2B5EF4-FFF2-40B4-BE49-F238E27FC236}">
                <a16:creationId xmlns:a16="http://schemas.microsoft.com/office/drawing/2014/main" id="{5861DB84-A983-4AE6-9ABC-184BA636A75D}"/>
              </a:ext>
            </a:extLst>
          </p:cNvPr>
          <p:cNvGrpSpPr/>
          <p:nvPr/>
        </p:nvGrpSpPr>
        <p:grpSpPr>
          <a:xfrm>
            <a:off x="2101603" y="8677302"/>
            <a:ext cx="2709881" cy="612865"/>
            <a:chOff x="3817665" y="8677302"/>
            <a:chExt cx="2709881" cy="612865"/>
          </a:xfrm>
        </p:grpSpPr>
        <p:pic>
          <p:nvPicPr>
            <p:cNvPr id="2049" name="Picture 1" descr="A logo with text and colorful stripes&#10;&#10;Description automatically generated with medium confidence">
              <a:extLst>
                <a:ext uri="{FF2B5EF4-FFF2-40B4-BE49-F238E27FC236}">
                  <a16:creationId xmlns:a16="http://schemas.microsoft.com/office/drawing/2014/main" id="{0D0C6A17-E31E-471F-A677-C9C6BF048D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0410" y="8907251"/>
              <a:ext cx="1517136" cy="370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0" name="Picture 2" descr="A logo for a company&#10;&#10;Description automatically generated">
              <a:extLst>
                <a:ext uri="{FF2B5EF4-FFF2-40B4-BE49-F238E27FC236}">
                  <a16:creationId xmlns:a16="http://schemas.microsoft.com/office/drawing/2014/main" id="{96C3EF7D-05C5-4377-8AEF-40BB9B84550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7665" y="8919777"/>
              <a:ext cx="910280" cy="370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4">
              <a:extLst>
                <a:ext uri="{FF2B5EF4-FFF2-40B4-BE49-F238E27FC236}">
                  <a16:creationId xmlns:a16="http://schemas.microsoft.com/office/drawing/2014/main" id="{19CAC500-1D63-4074-8E2C-52F22D61AF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681" y="8677302"/>
              <a:ext cx="2492129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060700" algn="ctr"/>
                  <a:tab pos="6119813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060700" algn="ctr"/>
                  <a:tab pos="6119813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060700" algn="ctr"/>
                  <a:tab pos="6119813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060700" algn="ctr"/>
                  <a:tab pos="6119813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060700" algn="ctr"/>
                  <a:tab pos="6119813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060700" algn="ctr"/>
                  <a:tab pos="6119813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060700" algn="ctr"/>
                  <a:tab pos="6119813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060700" algn="ctr"/>
                  <a:tab pos="6119813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3060700" algn="ctr"/>
                  <a:tab pos="6119813" algn="r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3060700" algn="ctr"/>
                  <a:tab pos="6119813" algn="r"/>
                </a:tabLst>
              </a:pPr>
              <a:r>
                <a:rPr lang="it-IT" altLang="it-IT" sz="10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Con il supporto tecnico scientifico di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5586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45418f53-bd70-40ae-8e31-9311cbc8e48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50A160BFEB8E042A2FB071DC917A2AC" ma:contentTypeVersion="4" ma:contentTypeDescription="Creare un nuovo documento." ma:contentTypeScope="" ma:versionID="096eae5531f87a99e46fb0a6c070f906">
  <xsd:schema xmlns:xsd="http://www.w3.org/2001/XMLSchema" xmlns:xs="http://www.w3.org/2001/XMLSchema" xmlns:p="http://schemas.microsoft.com/office/2006/metadata/properties" xmlns:ns2="45418f53-bd70-40ae-8e31-9311cbc8e481" targetNamespace="http://schemas.microsoft.com/office/2006/metadata/properties" ma:root="true" ma:fieldsID="a922f65a326187e26d88d66447a3907c" ns2:_="">
    <xsd:import namespace="45418f53-bd70-40ae-8e31-9311cbc8e4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18f53-bd70-40ae-8e31-9311cbc8e4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E1E256-96DC-473A-9603-8C14877AC40E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45418f53-bd70-40ae-8e31-9311cbc8e48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836F153-EB0E-41A7-9C81-39CC175BC2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418f53-bd70-40ae-8e31-9311cbc8e4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67B474C-0862-4F63-95A9-482013CB0D8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175</Words>
  <Application>Microsoft Office PowerPoint</Application>
  <PresentationFormat>A4 (21x29,7 cm)</PresentationFormat>
  <Paragraphs>17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9" baseType="lpstr">
      <vt:lpstr>MS Gothic</vt:lpstr>
      <vt:lpstr>Arial</vt:lpstr>
      <vt:lpstr>Calibri</vt:lpstr>
      <vt:lpstr>Calibri Light</vt:lpstr>
      <vt:lpstr>Century Gothic</vt:lpstr>
      <vt:lpstr>Roboto</vt:lpstr>
      <vt:lpstr>Times New Roman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Paola D'Addezio</dc:creator>
  <cp:lastModifiedBy>Loredana Caponio</cp:lastModifiedBy>
  <cp:revision>15</cp:revision>
  <cp:lastPrinted>2023-10-26T13:39:31Z</cp:lastPrinted>
  <dcterms:created xsi:type="dcterms:W3CDTF">2023-01-09T13:12:08Z</dcterms:created>
  <dcterms:modified xsi:type="dcterms:W3CDTF">2023-10-26T15:13:35Z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0x010100B50A160BFEB8E042A2FB071DC917A2AC</vt:lpwstr>
  </property>
  <property fmtid="{D5CDD505-2E9C-101B-9397-08002B2CF9AE}" pid="3" name="_dlc_DocIdItemGuid">
    <vt:lpwstr>3ead7e55-5d8f-4eb2-9d70-2f076be0feb6</vt:lpwstr>
  </property>
  <property fmtid="{D5CDD505-2E9C-101B-9397-08002B2CF9AE}" pid="4" name="Order">
    <vt:r8>80872400</vt:r8>
  </property>
  <property fmtid="{D5CDD505-2E9C-101B-9397-08002B2CF9AE}" pid="5" name="APERTA/CHIUSA">
    <vt:lpwstr>APERTA</vt:lpwstr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dlc_DocId">
    <vt:lpwstr>TMP2W6MRDXZJ-1300152495-808724</vt:lpwstr>
  </property>
  <property fmtid="{D5CDD505-2E9C-101B-9397-08002B2CF9AE}" pid="9" name="Codice Attività">
    <vt:lpwstr>SOI</vt:lpwstr>
  </property>
  <property fmtid="{D5CDD505-2E9C-101B-9397-08002B2CF9AE}" pid="10" name="_dlc_DocIdUrl">
    <vt:lpwstr>https://dintecscrl.sharepoint.com/sites/Development/_layouts/15/DocIdRedir.aspx?ID=TMP2W6MRDXZJ-1300152495-808724, TMP2W6MRDXZJ-1300152495-808724</vt:lpwstr>
  </property>
  <property fmtid="{D5CDD505-2E9C-101B-9397-08002B2CF9AE}" pid="11" name="_SourceUrl">
    <vt:lpwstr/>
  </property>
  <property fmtid="{D5CDD505-2E9C-101B-9397-08002B2CF9AE}" pid="12" name="_SharedFileIndex">
    <vt:lpwstr/>
  </property>
  <property fmtid="{D5CDD505-2E9C-101B-9397-08002B2CF9AE}" pid="13" name="ComplianceAssetId">
    <vt:lpwstr/>
  </property>
  <property fmtid="{D5CDD505-2E9C-101B-9397-08002B2CF9AE}" pid="14" name="TemplateUrl">
    <vt:lpwstr/>
  </property>
  <property fmtid="{D5CDD505-2E9C-101B-9397-08002B2CF9AE}" pid="15" name="Esente">
    <vt:lpwstr>S</vt:lpwstr>
  </property>
  <property fmtid="{D5CDD505-2E9C-101B-9397-08002B2CF9AE}" pid="16" name="Stato">
    <vt:lpwstr>Predisposizione offerta</vt:lpwstr>
  </property>
  <property fmtid="{D5CDD505-2E9C-101B-9397-08002B2CF9AE}" pid="17" name="_ExtendedDescription">
    <vt:lpwstr/>
  </property>
  <property fmtid="{D5CDD505-2E9C-101B-9397-08002B2CF9AE}" pid="18" name="TriggerFlowInfo">
    <vt:lpwstr/>
  </property>
</Properties>
</file>